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Noto Sans Symbols"/>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hmSPNC8rUtSIrhox8NcwRCOGGm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25E2EC-03C8-48C1-8402-51D78E48D5A4}">
  <a:tblStyle styleId="{0525E2EC-03C8-48C1-8402-51D78E48D5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0AE98A5-483A-481C-B1F7-28D66E1AA95F}"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otoSansSymbols-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NotoSansSymbol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8"/>
          <p:cNvSpPr/>
          <p:nvPr>
            <p:ph idx="2" type="pic"/>
          </p:nvPr>
        </p:nvSpPr>
        <p:spPr>
          <a:xfrm>
            <a:off x="5183188" y="987425"/>
            <a:ext cx="6172200" cy="4873625"/>
          </a:xfrm>
          <a:prstGeom prst="rect">
            <a:avLst/>
          </a:prstGeom>
          <a:noFill/>
          <a:ln>
            <a:noFill/>
          </a:ln>
        </p:spPr>
      </p:sp>
      <p:sp>
        <p:nvSpPr>
          <p:cNvPr id="68" name="Google Shape;68;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hyperlink" Target="mailto:isaiahterhide@gmail.com" TargetMode="External"/><Relationship Id="rId5" Type="http://schemas.openxmlformats.org/officeDocument/2006/relationships/hyperlink" Target="mailto:aaronemmanuel054@gmail.com" TargetMode="External"/><Relationship Id="rId6" Type="http://schemas.openxmlformats.org/officeDocument/2006/relationships/hyperlink" Target="mailto:michaelmeshach4545@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b="6754" l="0" r="0" t="3838"/>
          <a:stretch/>
        </p:blipFill>
        <p:spPr>
          <a:xfrm>
            <a:off x="4559968" y="10"/>
            <a:ext cx="7632032" cy="6857990"/>
          </a:xfrm>
          <a:prstGeom prst="rect">
            <a:avLst/>
          </a:prstGeom>
          <a:noFill/>
          <a:ln>
            <a:noFill/>
          </a:ln>
        </p:spPr>
      </p:pic>
      <p:sp>
        <p:nvSpPr>
          <p:cNvPr id="90" name="Google Shape;90;p1"/>
          <p:cNvSpPr txBox="1"/>
          <p:nvPr>
            <p:ph type="ctrTitle"/>
          </p:nvPr>
        </p:nvSpPr>
        <p:spPr>
          <a:xfrm>
            <a:off x="474800" y="662400"/>
            <a:ext cx="3699300" cy="149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Calibri"/>
              <a:buNone/>
            </a:pPr>
            <a:r>
              <a:rPr b="1" lang="en-US" sz="3400"/>
              <a:t>SMART WEATHER STATION</a:t>
            </a:r>
            <a:br>
              <a:rPr b="1" lang="en-US" sz="3400"/>
            </a:br>
            <a:endParaRPr b="1" sz="3400"/>
          </a:p>
        </p:txBody>
      </p:sp>
      <p:sp>
        <p:nvSpPr>
          <p:cNvPr id="91" name="Google Shape;91;p1"/>
          <p:cNvSpPr txBox="1"/>
          <p:nvPr>
            <p:ph idx="1" type="subTitle"/>
          </p:nvPr>
        </p:nvSpPr>
        <p:spPr>
          <a:xfrm>
            <a:off x="379334" y="2154532"/>
            <a:ext cx="3409200" cy="38448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b="1" lang="en-US" sz="2000">
                <a:solidFill>
                  <a:schemeClr val="dk1"/>
                </a:solidFill>
              </a:rPr>
              <a:t>   </a:t>
            </a:r>
            <a:r>
              <a:rPr b="1" lang="en-US" sz="2800">
                <a:solidFill>
                  <a:schemeClr val="dk1"/>
                </a:solidFill>
              </a:rPr>
              <a:t>TEAM AI4AFRICA</a:t>
            </a:r>
            <a:endParaRPr/>
          </a:p>
          <a:p>
            <a:pPr indent="0" lvl="0" marL="0" rtl="0" algn="l">
              <a:lnSpc>
                <a:spcPct val="90000"/>
              </a:lnSpc>
              <a:spcBef>
                <a:spcPts val="1000"/>
              </a:spcBef>
              <a:spcAft>
                <a:spcPts val="0"/>
              </a:spcAft>
              <a:buClr>
                <a:schemeClr val="dk1"/>
              </a:buClr>
              <a:buSzPct val="100000"/>
              <a:buNone/>
            </a:pPr>
            <a:r>
              <a:rPr b="1" lang="en-US" sz="2800">
                <a:solidFill>
                  <a:schemeClr val="dk1"/>
                </a:solidFill>
              </a:rPr>
              <a:t>	(Nigeria)</a:t>
            </a:r>
            <a:endParaRPr/>
          </a:p>
          <a:p>
            <a:pPr indent="0" lvl="0" marL="0" rtl="0" algn="l">
              <a:lnSpc>
                <a:spcPct val="90000"/>
              </a:lnSpc>
              <a:spcBef>
                <a:spcPts val="1000"/>
              </a:spcBef>
              <a:spcAft>
                <a:spcPts val="0"/>
              </a:spcAft>
              <a:buClr>
                <a:schemeClr val="dk1"/>
              </a:buClr>
              <a:buSzPct val="100000"/>
              <a:buFont typeface="Arial"/>
              <a:buChar char="•"/>
            </a:pPr>
            <a:r>
              <a:rPr b="1" lang="en-US" sz="2000">
                <a:solidFill>
                  <a:schemeClr val="dk1"/>
                </a:solidFill>
              </a:rPr>
              <a:t>Isaiah Terhide Barnabas </a:t>
            </a:r>
            <a:r>
              <a:rPr b="1" lang="en-US" sz="2000" u="sng">
                <a:solidFill>
                  <a:schemeClr val="dk1"/>
                </a:solidFill>
                <a:hlinkClick r:id="rId4">
                  <a:extLst>
                    <a:ext uri="{A12FA001-AC4F-418D-AE19-62706E023703}">
                      <ahyp:hlinkClr val="tx"/>
                    </a:ext>
                  </a:extLst>
                </a:hlinkClick>
              </a:rPr>
              <a:t>isaiahterhide@gmail.com</a:t>
            </a:r>
            <a:endParaRPr b="1" sz="2000">
              <a:solidFill>
                <a:schemeClr val="dk1"/>
              </a:solidFill>
            </a:endParaRPr>
          </a:p>
          <a:p>
            <a:pPr indent="0" lvl="0" marL="0" rtl="0" algn="l">
              <a:lnSpc>
                <a:spcPct val="90000"/>
              </a:lnSpc>
              <a:spcBef>
                <a:spcPts val="1000"/>
              </a:spcBef>
              <a:spcAft>
                <a:spcPts val="0"/>
              </a:spcAft>
              <a:buClr>
                <a:schemeClr val="dk1"/>
              </a:buClr>
              <a:buSzPct val="100000"/>
              <a:buFont typeface="Arial"/>
              <a:buChar char="•"/>
            </a:pPr>
            <a:r>
              <a:rPr b="1" lang="en-US" sz="2000">
                <a:solidFill>
                  <a:schemeClr val="dk1"/>
                </a:solidFill>
              </a:rPr>
              <a:t>Aaron Emmanuel             </a:t>
            </a:r>
            <a:r>
              <a:rPr b="1" lang="en-US" sz="2000" u="sng">
                <a:solidFill>
                  <a:schemeClr val="dk1"/>
                </a:solidFill>
                <a:hlinkClick r:id="rId5">
                  <a:extLst>
                    <a:ext uri="{A12FA001-AC4F-418D-AE19-62706E023703}">
                      <ahyp:hlinkClr val="tx"/>
                    </a:ext>
                  </a:extLst>
                </a:hlinkClick>
              </a:rPr>
              <a:t>aaronemmanuel054@gmail.com</a:t>
            </a:r>
            <a:endParaRPr b="1" sz="2000">
              <a:solidFill>
                <a:schemeClr val="dk1"/>
              </a:solidFill>
            </a:endParaRPr>
          </a:p>
          <a:p>
            <a:pPr indent="0" lvl="0" marL="0" rtl="0" algn="l">
              <a:lnSpc>
                <a:spcPct val="90000"/>
              </a:lnSpc>
              <a:spcBef>
                <a:spcPts val="1000"/>
              </a:spcBef>
              <a:spcAft>
                <a:spcPts val="0"/>
              </a:spcAft>
              <a:buClr>
                <a:schemeClr val="dk1"/>
              </a:buClr>
              <a:buSzPct val="100000"/>
              <a:buFont typeface="Arial"/>
              <a:buChar char="•"/>
            </a:pPr>
            <a:r>
              <a:rPr b="1" lang="en-US" sz="2000">
                <a:solidFill>
                  <a:schemeClr val="dk1"/>
                </a:solidFill>
              </a:rPr>
              <a:t>Michael Selnan Meshach </a:t>
            </a:r>
            <a:r>
              <a:rPr b="1" lang="en-US" sz="2000" u="sng">
                <a:solidFill>
                  <a:schemeClr val="dk1"/>
                </a:solidFill>
                <a:hlinkClick r:id="rId6">
                  <a:extLst>
                    <a:ext uri="{A12FA001-AC4F-418D-AE19-62706E023703}">
                      <ahyp:hlinkClr val="tx"/>
                    </a:ext>
                  </a:extLst>
                </a:hlinkClick>
              </a:rPr>
              <a:t>michaelmeshach4545@gmail.com</a:t>
            </a:r>
            <a:endParaRPr b="1" sz="2000">
              <a:solidFill>
                <a:schemeClr val="dk1"/>
              </a:solidFill>
            </a:endParaRPr>
          </a:p>
          <a:p>
            <a:pPr indent="0" lvl="0" marL="0" rtl="0" algn="l">
              <a:lnSpc>
                <a:spcPct val="90000"/>
              </a:lnSpc>
              <a:spcBef>
                <a:spcPts val="1000"/>
              </a:spcBef>
              <a:spcAft>
                <a:spcPts val="0"/>
              </a:spcAft>
              <a:buClr>
                <a:schemeClr val="dk1"/>
              </a:buClr>
              <a:buSzPct val="100000"/>
              <a:buFont typeface="Arial"/>
              <a:buChar char="•"/>
            </a:pPr>
            <a:r>
              <a:rPr b="1" lang="en-US" sz="2000">
                <a:solidFill>
                  <a:schemeClr val="dk1"/>
                </a:solidFill>
              </a:rPr>
              <a:t>Guda Blessed (Mentor)</a:t>
            </a:r>
            <a:endParaRPr/>
          </a:p>
          <a:p>
            <a:pPr indent="0" lvl="0" marL="0" rtl="0" algn="l">
              <a:lnSpc>
                <a:spcPct val="90000"/>
              </a:lnSpc>
              <a:spcBef>
                <a:spcPts val="1000"/>
              </a:spcBef>
              <a:spcAft>
                <a:spcPts val="0"/>
              </a:spcAft>
              <a:buClr>
                <a:schemeClr val="dk1"/>
              </a:buClr>
              <a:buSzPct val="100000"/>
              <a:buNone/>
            </a:pPr>
            <a:r>
              <a:rPr b="1" lang="en-US" sz="2000">
                <a:solidFill>
                  <a:schemeClr val="dk1"/>
                </a:solidFill>
              </a:rPr>
              <a:t>gudablessed@gmail.com</a:t>
            </a:r>
            <a:endParaRPr/>
          </a:p>
          <a:p>
            <a:pPr indent="117475" lvl="0" marL="0" rtl="0" algn="l">
              <a:lnSpc>
                <a:spcPct val="90000"/>
              </a:lnSpc>
              <a:spcBef>
                <a:spcPts val="1000"/>
              </a:spcBef>
              <a:spcAft>
                <a:spcPts val="0"/>
              </a:spcAft>
              <a:buClr>
                <a:schemeClr val="dk1"/>
              </a:buClr>
              <a:buSzPct val="100000"/>
              <a:buFont typeface="Arial"/>
              <a:buNone/>
            </a:pPr>
            <a:r>
              <a:t/>
            </a:r>
            <a:endParaRPr b="1" sz="2000">
              <a:solidFill>
                <a:schemeClr val="dk1"/>
              </a:solidFill>
            </a:endParaRPr>
          </a:p>
          <a:p>
            <a:pPr indent="117475" lvl="0" marL="0" rtl="0" algn="l">
              <a:lnSpc>
                <a:spcPct val="90000"/>
              </a:lnSpc>
              <a:spcBef>
                <a:spcPts val="1000"/>
              </a:spcBef>
              <a:spcAft>
                <a:spcPts val="0"/>
              </a:spcAft>
              <a:buClr>
                <a:schemeClr val="dk1"/>
              </a:buClr>
              <a:buSzPct val="100000"/>
              <a:buFont typeface="Arial"/>
              <a:buNone/>
            </a:pPr>
            <a:r>
              <a:t/>
            </a:r>
            <a:endParaRPr sz="2000">
              <a:solidFill>
                <a:schemeClr val="dk1"/>
              </a:solidFill>
            </a:endParaRPr>
          </a:p>
        </p:txBody>
      </p:sp>
      <p:sp>
        <p:nvSpPr>
          <p:cNvPr id="92" name="Google Shape;92;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400"/>
                                        <p:tgtEl>
                                          <p:spTgt spid="91">
                                            <p:txEl>
                                              <p:pRg end="0" st="0"/>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400"/>
                                        <p:tgtEl>
                                          <p:spTgt spid="91">
                                            <p:txEl>
                                              <p:pRg end="1" st="1"/>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400"/>
                                        <p:tgtEl>
                                          <p:spTgt spid="91">
                                            <p:txEl>
                                              <p:pRg end="2" st="2"/>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400"/>
                                        <p:tgtEl>
                                          <p:spTgt spid="91">
                                            <p:txEl>
                                              <p:pRg end="3" st="3"/>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400"/>
                                        <p:tgtEl>
                                          <p:spTgt spid="91">
                                            <p:txEl>
                                              <p:pRg end="4" st="4"/>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91">
                                            <p:txEl>
                                              <p:pRg end="5" st="5"/>
                                            </p:txEl>
                                          </p:spTgt>
                                        </p:tgtEl>
                                        <p:attrNameLst>
                                          <p:attrName>style.visibility</p:attrName>
                                        </p:attrNameLst>
                                      </p:cBhvr>
                                      <p:to>
                                        <p:strVal val="visible"/>
                                      </p:to>
                                    </p:set>
                                    <p:animEffect filter="fade" transition="in">
                                      <p:cBhvr>
                                        <p:cTn dur="400"/>
                                        <p:tgtEl>
                                          <p:spTgt spid="91">
                                            <p:txEl>
                                              <p:pRg end="5" st="5"/>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91">
                                            <p:txEl>
                                              <p:pRg end="6" st="6"/>
                                            </p:txEl>
                                          </p:spTgt>
                                        </p:tgtEl>
                                        <p:attrNameLst>
                                          <p:attrName>style.visibility</p:attrName>
                                        </p:attrNameLst>
                                      </p:cBhvr>
                                      <p:to>
                                        <p:strVal val="visible"/>
                                      </p:to>
                                    </p:set>
                                    <p:animEffect filter="fade" transition="in">
                                      <p:cBhvr>
                                        <p:cTn dur="400"/>
                                        <p:tgtEl>
                                          <p:spTgt spid="91">
                                            <p:txEl>
                                              <p:pRg end="6" st="6"/>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91">
                                            <p:txEl>
                                              <p:pRg end="7" st="7"/>
                                            </p:txEl>
                                          </p:spTgt>
                                        </p:tgtEl>
                                        <p:attrNameLst>
                                          <p:attrName>style.visibility</p:attrName>
                                        </p:attrNameLst>
                                      </p:cBhvr>
                                      <p:to>
                                        <p:strVal val="visible"/>
                                      </p:to>
                                    </p:set>
                                    <p:animEffect filter="fade" transition="in">
                                      <p:cBhvr>
                                        <p:cTn dur="400"/>
                                        <p:tgtEl>
                                          <p:spTgt spid="91">
                                            <p:txEl>
                                              <p:pRg end="7" st="7"/>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91">
                                            <p:txEl>
                                              <p:pRg end="8" st="8"/>
                                            </p:txEl>
                                          </p:spTgt>
                                        </p:tgtEl>
                                        <p:attrNameLst>
                                          <p:attrName>style.visibility</p:attrName>
                                        </p:attrNameLst>
                                      </p:cBhvr>
                                      <p:to>
                                        <p:strVal val="visible"/>
                                      </p:to>
                                    </p:set>
                                    <p:animEffect filter="fade" transition="in">
                                      <p:cBhvr>
                                        <p:cTn dur="400"/>
                                        <p:tgtEl>
                                          <p:spTgt spid="9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0"/>
                                  </p:stCondLst>
                                  <p:childTnLst>
                                    <p:set>
                                      <p:cBhvr>
                                        <p:cTn dur="1" fill="hold">
                                          <p:stCondLst>
                                            <p:cond delay="0"/>
                                          </p:stCondLst>
                                        </p:cTn>
                                        <p:tgtEl>
                                          <p:spTgt spid="90"/>
                                        </p:tgtEl>
                                        <p:attrNameLst>
                                          <p:attrName>style.visibility</p:attrName>
                                        </p:attrNameLst>
                                      </p:cBhvr>
                                      <p:to>
                                        <p:strVal val="visible"/>
                                      </p:to>
                                    </p:set>
                                    <p:animEffect filter="fade" transition="in">
                                      <p:cBhvr>
                                        <p:cTn dur="4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RESULTS OBTAINED</a:t>
            </a:r>
            <a:endParaRPr/>
          </a:p>
        </p:txBody>
      </p:sp>
      <p:sp>
        <p:nvSpPr>
          <p:cNvPr id="176" name="Google Shape;176;p1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Mean Absolute Percentage Error:</a:t>
            </a:r>
            <a:endParaRPr/>
          </a:p>
          <a:p>
            <a:pPr indent="0" lvl="0" marL="0" rtl="0" algn="l">
              <a:lnSpc>
                <a:spcPct val="90000"/>
              </a:lnSpc>
              <a:spcBef>
                <a:spcPts val="1000"/>
              </a:spcBef>
              <a:spcAft>
                <a:spcPts val="0"/>
              </a:spcAft>
              <a:buClr>
                <a:schemeClr val="dk1"/>
              </a:buClr>
              <a:buSzPts val="2800"/>
              <a:buNone/>
            </a:pPr>
            <a:r>
              <a:t/>
            </a:r>
            <a:endParaRPr/>
          </a:p>
        </p:txBody>
      </p:sp>
      <p:graphicFrame>
        <p:nvGraphicFramePr>
          <p:cNvPr id="177" name="Google Shape;177;p10"/>
          <p:cNvGraphicFramePr/>
          <p:nvPr/>
        </p:nvGraphicFramePr>
        <p:xfrm>
          <a:off x="1585432" y="2304548"/>
          <a:ext cx="3000000" cy="3000000"/>
        </p:xfrm>
        <a:graphic>
          <a:graphicData uri="http://schemas.openxmlformats.org/drawingml/2006/table">
            <a:tbl>
              <a:tblPr bandRow="1" firstRow="1">
                <a:noFill/>
                <a:tableStyleId>{D0AE98A5-483A-481C-B1F7-28D66E1AA95F}</a:tableStyleId>
              </a:tblPr>
              <a:tblGrid>
                <a:gridCol w="4064000"/>
                <a:gridCol w="4064000"/>
              </a:tblGrid>
              <a:tr h="370850">
                <a:tc>
                  <a:txBody>
                    <a:bodyPr/>
                    <a:lstStyle/>
                    <a:p>
                      <a:pPr indent="0" lvl="0" marL="0" marR="0" rtl="0" algn="ctr">
                        <a:spcBef>
                          <a:spcPts val="0"/>
                        </a:spcBef>
                        <a:spcAft>
                          <a:spcPts val="0"/>
                        </a:spcAft>
                        <a:buNone/>
                      </a:pPr>
                      <a:r>
                        <a:rPr lang="en-US" sz="1800" u="none" cap="none" strike="noStrike"/>
                        <a:t>MODEL </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MAPE (%)</a:t>
                      </a:r>
                      <a:endParaRPr/>
                    </a:p>
                  </a:txBody>
                  <a:tcPr marT="45725" marB="45725" marR="91450" marL="91450"/>
                </a:tc>
              </a:tr>
              <a:tr h="370850">
                <a:tc>
                  <a:txBody>
                    <a:bodyPr/>
                    <a:lstStyle/>
                    <a:p>
                      <a:pPr indent="0" lvl="0" marL="0" marR="0" rtl="0" algn="l">
                        <a:spcBef>
                          <a:spcPts val="0"/>
                        </a:spcBef>
                        <a:spcAft>
                          <a:spcPts val="0"/>
                        </a:spcAft>
                        <a:buNone/>
                      </a:pPr>
                      <a:r>
                        <a:rPr lang="en-US" sz="1800" u="none" cap="none" strike="noStrike"/>
                        <a:t>DNN</a:t>
                      </a:r>
                      <a:endParaRPr/>
                    </a:p>
                  </a:txBody>
                  <a:tcPr marT="45725" marB="45725" marR="91450" marL="91450"/>
                </a:tc>
                <a:tc>
                  <a:txBody>
                    <a:bodyPr/>
                    <a:lstStyle/>
                    <a:p>
                      <a:pPr indent="0" lvl="0" marL="0" marR="0" rtl="0" algn="l">
                        <a:spcBef>
                          <a:spcPts val="0"/>
                        </a:spcBef>
                        <a:spcAft>
                          <a:spcPts val="0"/>
                        </a:spcAft>
                        <a:buNone/>
                      </a:pPr>
                      <a:r>
                        <a:rPr b="1" i="0" lang="en-US" sz="1800" u="none" strike="noStrike">
                          <a:solidFill>
                            <a:schemeClr val="dk1"/>
                          </a:solidFill>
                          <a:latin typeface="Calibri"/>
                          <a:ea typeface="Calibri"/>
                          <a:cs typeface="Calibri"/>
                          <a:sym typeface="Calibri"/>
                        </a:rPr>
                        <a:t>44.47139413</a:t>
                      </a:r>
                      <a:endParaRPr sz="1800"/>
                    </a:p>
                  </a:txBody>
                  <a:tcPr marT="45725" marB="45725" marR="91450" marL="91450"/>
                </a:tc>
              </a:tr>
              <a:tr h="370850">
                <a:tc>
                  <a:txBody>
                    <a:bodyPr/>
                    <a:lstStyle/>
                    <a:p>
                      <a:pPr indent="0" lvl="0" marL="0" marR="0" rtl="0" algn="l">
                        <a:spcBef>
                          <a:spcPts val="0"/>
                        </a:spcBef>
                        <a:spcAft>
                          <a:spcPts val="0"/>
                        </a:spcAft>
                        <a:buNone/>
                      </a:pPr>
                      <a:r>
                        <a:rPr lang="en-US" sz="1800"/>
                        <a:t>CNN</a:t>
                      </a:r>
                      <a:endParaRPr/>
                    </a:p>
                  </a:txBody>
                  <a:tcPr marT="45725" marB="45725" marR="91450" marL="91450"/>
                </a:tc>
                <a:tc>
                  <a:txBody>
                    <a:bodyPr/>
                    <a:lstStyle/>
                    <a:p>
                      <a:pPr indent="0" lvl="0" marL="0" marR="0" rtl="0" algn="l">
                        <a:spcBef>
                          <a:spcPts val="0"/>
                        </a:spcBef>
                        <a:spcAft>
                          <a:spcPts val="0"/>
                        </a:spcAft>
                        <a:buNone/>
                      </a:pPr>
                      <a:r>
                        <a:rPr b="1" i="0" lang="en-US" sz="1800" u="none" strike="noStrike">
                          <a:solidFill>
                            <a:schemeClr val="dk1"/>
                          </a:solidFill>
                          <a:latin typeface="Calibri"/>
                          <a:ea typeface="Calibri"/>
                          <a:cs typeface="Calibri"/>
                          <a:sym typeface="Calibri"/>
                        </a:rPr>
                        <a:t>81.17319360255604</a:t>
                      </a:r>
                      <a:endParaRPr sz="1800"/>
                    </a:p>
                  </a:txBody>
                  <a:tcPr marT="45725" marB="45725" marR="91450" marL="91450"/>
                </a:tc>
              </a:tr>
              <a:tr h="370850">
                <a:tc>
                  <a:txBody>
                    <a:bodyPr/>
                    <a:lstStyle/>
                    <a:p>
                      <a:pPr indent="0" lvl="0" marL="0" marR="0" rtl="0" algn="l">
                        <a:spcBef>
                          <a:spcPts val="0"/>
                        </a:spcBef>
                        <a:spcAft>
                          <a:spcPts val="0"/>
                        </a:spcAft>
                        <a:buNone/>
                      </a:pPr>
                      <a:r>
                        <a:rPr lang="en-US" sz="1800"/>
                        <a:t>SVR POLY</a:t>
                      </a:r>
                      <a:endParaRPr/>
                    </a:p>
                  </a:txBody>
                  <a:tcPr marT="45725" marB="45725" marR="91450" marL="91450"/>
                </a:tc>
                <a:tc>
                  <a:txBody>
                    <a:bodyPr/>
                    <a:lstStyle/>
                    <a:p>
                      <a:pPr indent="0" lvl="0" marL="0" marR="0" rtl="0" algn="l">
                        <a:spcBef>
                          <a:spcPts val="0"/>
                        </a:spcBef>
                        <a:spcAft>
                          <a:spcPts val="0"/>
                        </a:spcAft>
                        <a:buNone/>
                      </a:pPr>
                      <a:r>
                        <a:rPr b="1" i="0" lang="en-US" sz="1800" u="none" strike="noStrike">
                          <a:solidFill>
                            <a:schemeClr val="dk1"/>
                          </a:solidFill>
                          <a:latin typeface="Calibri"/>
                          <a:ea typeface="Calibri"/>
                          <a:cs typeface="Calibri"/>
                          <a:sym typeface="Calibri"/>
                        </a:rPr>
                        <a:t> 106.69729539722607</a:t>
                      </a:r>
                      <a:endParaRPr sz="1800"/>
                    </a:p>
                  </a:txBody>
                  <a:tcPr marT="45725" marB="45725" marR="91450" marL="91450"/>
                </a:tc>
              </a:tr>
            </a:tbl>
          </a:graphicData>
        </a:graphic>
      </p:graphicFrame>
      <p:graphicFrame>
        <p:nvGraphicFramePr>
          <p:cNvPr id="178" name="Google Shape;178;p10"/>
          <p:cNvGraphicFramePr/>
          <p:nvPr/>
        </p:nvGraphicFramePr>
        <p:xfrm>
          <a:off x="1585432" y="3970320"/>
          <a:ext cx="3000000" cy="3000000"/>
        </p:xfrm>
        <a:graphic>
          <a:graphicData uri="http://schemas.openxmlformats.org/drawingml/2006/table">
            <a:tbl>
              <a:tblPr bandRow="1" firstRow="1">
                <a:noFill/>
                <a:tableStyleId>{D0AE98A5-483A-481C-B1F7-28D66E1AA95F}</a:tableStyleId>
              </a:tblPr>
              <a:tblGrid>
                <a:gridCol w="2032000"/>
                <a:gridCol w="2312450"/>
                <a:gridCol w="2007175"/>
                <a:gridCol w="1776350"/>
              </a:tblGrid>
              <a:tr h="655650">
                <a:tc>
                  <a:txBody>
                    <a:bodyPr/>
                    <a:lstStyle/>
                    <a:p>
                      <a:pPr indent="0" lvl="0" marL="0" marR="0" rtl="0" algn="l">
                        <a:spcBef>
                          <a:spcPts val="0"/>
                        </a:spcBef>
                        <a:spcAft>
                          <a:spcPts val="0"/>
                        </a:spcAft>
                        <a:buNone/>
                      </a:pPr>
                      <a:r>
                        <a:rPr lang="en-US" sz="1800"/>
                        <a:t>DNN MODEL</a:t>
                      </a:r>
                      <a:endParaRPr/>
                    </a:p>
                  </a:txBody>
                  <a:tcPr marT="45725" marB="45725" marR="91450" marL="91450"/>
                </a:tc>
                <a:tc>
                  <a:txBody>
                    <a:bodyPr/>
                    <a:lstStyle/>
                    <a:p>
                      <a:pPr indent="0" lvl="0" marL="0" marR="0" rtl="0" algn="l">
                        <a:spcBef>
                          <a:spcPts val="0"/>
                        </a:spcBef>
                        <a:spcAft>
                          <a:spcPts val="0"/>
                        </a:spcAft>
                        <a:buNone/>
                      </a:pPr>
                      <a:r>
                        <a:rPr lang="en-US" sz="1800"/>
                        <a:t>RMSE</a:t>
                      </a:r>
                      <a:endParaRPr/>
                    </a:p>
                  </a:txBody>
                  <a:tcPr marT="45725" marB="45725" marR="91450" marL="91450"/>
                </a:tc>
                <a:tc>
                  <a:txBody>
                    <a:bodyPr/>
                    <a:lstStyle/>
                    <a:p>
                      <a:pPr indent="0" lvl="0" marL="0" marR="0" rtl="0" algn="l">
                        <a:spcBef>
                          <a:spcPts val="0"/>
                        </a:spcBef>
                        <a:spcAft>
                          <a:spcPts val="0"/>
                        </a:spcAft>
                        <a:buNone/>
                      </a:pPr>
                      <a:r>
                        <a:rPr lang="en-US" sz="1800"/>
                        <a:t>INFERENCE TIME (Sec)</a:t>
                      </a:r>
                      <a:endParaRPr/>
                    </a:p>
                  </a:txBody>
                  <a:tcPr marT="45725" marB="45725" marR="91450" marL="91450"/>
                </a:tc>
                <a:tc>
                  <a:txBody>
                    <a:bodyPr/>
                    <a:lstStyle/>
                    <a:p>
                      <a:pPr indent="0" lvl="0" marL="0" marR="0" rtl="0" algn="l">
                        <a:spcBef>
                          <a:spcPts val="0"/>
                        </a:spcBef>
                        <a:spcAft>
                          <a:spcPts val="0"/>
                        </a:spcAft>
                        <a:buNone/>
                      </a:pPr>
                      <a:r>
                        <a:rPr lang="en-US" sz="1800"/>
                        <a:t>SIZE (Bytes)</a:t>
                      </a:r>
                      <a:endParaRPr/>
                    </a:p>
                  </a:txBody>
                  <a:tcPr marT="45725" marB="45725" marR="91450" marL="91450"/>
                </a:tc>
              </a:tr>
              <a:tr h="374650">
                <a:tc>
                  <a:txBody>
                    <a:bodyPr/>
                    <a:lstStyle/>
                    <a:p>
                      <a:pPr indent="0" lvl="0" marL="0" marR="0" rtl="0" algn="l">
                        <a:spcBef>
                          <a:spcPts val="0"/>
                        </a:spcBef>
                        <a:spcAft>
                          <a:spcPts val="0"/>
                        </a:spcAft>
                        <a:buNone/>
                      </a:pPr>
                      <a:r>
                        <a:rPr lang="en-US" sz="1800"/>
                        <a:t>Base Model</a:t>
                      </a:r>
                      <a:endParaRPr/>
                    </a:p>
                  </a:txBody>
                  <a:tcPr marT="45725" marB="45725" marR="91450" marL="91450"/>
                </a:tc>
                <a:tc>
                  <a:txBody>
                    <a:bodyPr/>
                    <a:lstStyle/>
                    <a:p>
                      <a:pPr indent="0" lvl="0" marL="0" marR="0" rtl="0" algn="l">
                        <a:spcBef>
                          <a:spcPts val="0"/>
                        </a:spcBef>
                        <a:spcAft>
                          <a:spcPts val="0"/>
                        </a:spcAft>
                        <a:buNone/>
                      </a:pPr>
                      <a:r>
                        <a:rPr b="1" i="0" lang="en-US" sz="1800" u="none" strike="noStrike">
                          <a:solidFill>
                            <a:schemeClr val="dk1"/>
                          </a:solidFill>
                          <a:latin typeface="Calibri"/>
                          <a:ea typeface="Calibri"/>
                          <a:cs typeface="Calibri"/>
                          <a:sym typeface="Calibri"/>
                        </a:rPr>
                        <a:t>1.4090323070707165</a:t>
                      </a:r>
                      <a:endParaRPr sz="1800"/>
                    </a:p>
                  </a:txBody>
                  <a:tcPr marT="45725" marB="45725" marR="91450" marL="91450"/>
                </a:tc>
                <a:tc>
                  <a:txBody>
                    <a:bodyPr/>
                    <a:lstStyle/>
                    <a:p>
                      <a:pPr indent="0" lvl="0" marL="0" marR="0" rtl="0" algn="ctr">
                        <a:spcBef>
                          <a:spcPts val="0"/>
                        </a:spcBef>
                        <a:spcAft>
                          <a:spcPts val="0"/>
                        </a:spcAft>
                        <a:buNone/>
                      </a:pPr>
                      <a:r>
                        <a:rPr lang="en-US" sz="1800"/>
                        <a:t>-</a:t>
                      </a:r>
                      <a:endParaRPr/>
                    </a:p>
                  </a:txBody>
                  <a:tcPr marT="45725" marB="45725" marR="91450" marL="91450"/>
                </a:tc>
                <a:tc>
                  <a:txBody>
                    <a:bodyPr/>
                    <a:lstStyle/>
                    <a:p>
                      <a:pPr indent="0" lvl="0" marL="0" marR="0" rtl="0" algn="l">
                        <a:spcBef>
                          <a:spcPts val="0"/>
                        </a:spcBef>
                        <a:spcAft>
                          <a:spcPts val="0"/>
                        </a:spcAft>
                        <a:buNone/>
                      </a:pPr>
                      <a:r>
                        <a:rPr b="1" i="0" lang="en-US" sz="1800" u="none" strike="noStrike">
                          <a:solidFill>
                            <a:schemeClr val="dk1"/>
                          </a:solidFill>
                          <a:latin typeface="Calibri"/>
                          <a:ea typeface="Calibri"/>
                          <a:cs typeface="Calibri"/>
                          <a:sym typeface="Calibri"/>
                        </a:rPr>
                        <a:t>54224</a:t>
                      </a:r>
                      <a:endParaRPr sz="1800"/>
                    </a:p>
                  </a:txBody>
                  <a:tcPr marT="45725" marB="45725" marR="91450" marL="91450"/>
                </a:tc>
              </a:tr>
              <a:tr h="374650">
                <a:tc>
                  <a:txBody>
                    <a:bodyPr/>
                    <a:lstStyle/>
                    <a:p>
                      <a:pPr indent="0" lvl="0" marL="0" marR="0" rtl="0" algn="l">
                        <a:spcBef>
                          <a:spcPts val="0"/>
                        </a:spcBef>
                        <a:spcAft>
                          <a:spcPts val="0"/>
                        </a:spcAft>
                        <a:buNone/>
                      </a:pPr>
                      <a:r>
                        <a:rPr lang="en-US" sz="1800"/>
                        <a:t>Pruned Model</a:t>
                      </a:r>
                      <a:endParaRPr/>
                    </a:p>
                  </a:txBody>
                  <a:tcPr marT="45725" marB="45725" marR="91450" marL="91450"/>
                </a:tc>
                <a:tc>
                  <a:txBody>
                    <a:bodyPr/>
                    <a:lstStyle/>
                    <a:p>
                      <a:pPr indent="0" lvl="0" marL="0" marR="0" rtl="0" algn="l">
                        <a:spcBef>
                          <a:spcPts val="0"/>
                        </a:spcBef>
                        <a:spcAft>
                          <a:spcPts val="0"/>
                        </a:spcAft>
                        <a:buNone/>
                      </a:pPr>
                      <a:r>
                        <a:rPr b="1" i="0" lang="en-US" sz="1800" u="none" strike="noStrike">
                          <a:solidFill>
                            <a:schemeClr val="dk1"/>
                          </a:solidFill>
                          <a:latin typeface="Calibri"/>
                          <a:ea typeface="Calibri"/>
                          <a:cs typeface="Calibri"/>
                          <a:sym typeface="Calibri"/>
                        </a:rPr>
                        <a:t>1.3852217388396766</a:t>
                      </a:r>
                      <a:endParaRPr sz="1800"/>
                    </a:p>
                  </a:txBody>
                  <a:tcPr marT="45725" marB="45725" marR="91450" marL="91450"/>
                </a:tc>
                <a:tc>
                  <a:txBody>
                    <a:bodyPr/>
                    <a:lstStyle/>
                    <a:p>
                      <a:pPr indent="0" lvl="0" marL="0" marR="0" rtl="0" algn="l">
                        <a:spcBef>
                          <a:spcPts val="0"/>
                        </a:spcBef>
                        <a:spcAft>
                          <a:spcPts val="0"/>
                        </a:spcAft>
                        <a:buNone/>
                      </a:pPr>
                      <a:r>
                        <a:rPr b="1" i="0" lang="en-US" sz="1800" u="none" strike="noStrike">
                          <a:solidFill>
                            <a:schemeClr val="dk1"/>
                          </a:solidFill>
                          <a:latin typeface="Calibri"/>
                          <a:ea typeface="Calibri"/>
                          <a:cs typeface="Calibri"/>
                          <a:sym typeface="Calibri"/>
                        </a:rPr>
                        <a:t>5.32884669303894</a:t>
                      </a:r>
                      <a:endParaRPr sz="1800"/>
                    </a:p>
                  </a:txBody>
                  <a:tcPr marT="45725" marB="45725" marR="91450" marL="91450"/>
                </a:tc>
                <a:tc>
                  <a:txBody>
                    <a:bodyPr/>
                    <a:lstStyle/>
                    <a:p>
                      <a:pPr indent="0" lvl="0" marL="0" marR="0" rtl="0" algn="l">
                        <a:spcBef>
                          <a:spcPts val="0"/>
                        </a:spcBef>
                        <a:spcAft>
                          <a:spcPts val="0"/>
                        </a:spcAft>
                        <a:buNone/>
                      </a:pPr>
                      <a:r>
                        <a:rPr b="1" i="0" lang="en-US" sz="1800" u="none" strike="noStrike">
                          <a:solidFill>
                            <a:schemeClr val="dk1"/>
                          </a:solidFill>
                          <a:latin typeface="Calibri"/>
                          <a:ea typeface="Calibri"/>
                          <a:cs typeface="Calibri"/>
                          <a:sym typeface="Calibri"/>
                        </a:rPr>
                        <a:t>25184</a:t>
                      </a:r>
                      <a:endParaRPr sz="1800"/>
                    </a:p>
                  </a:txBody>
                  <a:tcPr marT="45725" marB="45725" marR="91450" marL="91450"/>
                </a:tc>
              </a:tr>
              <a:tr h="936625">
                <a:tc>
                  <a:txBody>
                    <a:bodyPr/>
                    <a:lstStyle/>
                    <a:p>
                      <a:pPr indent="0" lvl="0" marL="0" marR="0" rtl="0" algn="l">
                        <a:spcBef>
                          <a:spcPts val="0"/>
                        </a:spcBef>
                        <a:spcAft>
                          <a:spcPts val="0"/>
                        </a:spcAft>
                        <a:buNone/>
                      </a:pPr>
                      <a:r>
                        <a:rPr lang="en-US" sz="1800"/>
                        <a:t>Quantized Model</a:t>
                      </a:r>
                      <a:endParaRPr/>
                    </a:p>
                  </a:txBody>
                  <a:tcPr marT="45725" marB="45725" marR="91450" marL="91450"/>
                </a:tc>
                <a:tc>
                  <a:txBody>
                    <a:bodyPr/>
                    <a:lstStyle/>
                    <a:p>
                      <a:pPr indent="0" lvl="0" marL="0" marR="0" rtl="0" algn="l">
                        <a:spcBef>
                          <a:spcPts val="0"/>
                        </a:spcBef>
                        <a:spcAft>
                          <a:spcPts val="0"/>
                        </a:spcAft>
                        <a:buNone/>
                      </a:pPr>
                      <a:r>
                        <a:rPr b="1" i="0" lang="en-US" sz="1800" u="none" strike="noStrike">
                          <a:solidFill>
                            <a:schemeClr val="dk1"/>
                          </a:solidFill>
                          <a:latin typeface="Calibri"/>
                          <a:ea typeface="Calibri"/>
                          <a:cs typeface="Calibri"/>
                          <a:sym typeface="Calibri"/>
                        </a:rPr>
                        <a:t>1.3849611998976226</a:t>
                      </a:r>
                      <a:endParaRPr b="0" sz="1800"/>
                    </a:p>
                    <a:p>
                      <a:pPr indent="0" lvl="0" marL="0" marR="0" rtl="0" algn="l">
                        <a:spcBef>
                          <a:spcPts val="0"/>
                        </a:spcBef>
                        <a:spcAft>
                          <a:spcPts val="0"/>
                        </a:spcAft>
                        <a:buNone/>
                      </a:pPr>
                      <a:br>
                        <a:rPr lang="en-US" sz="1800"/>
                      </a:br>
                      <a:endParaRPr sz="1800"/>
                    </a:p>
                  </a:txBody>
                  <a:tcPr marT="45725" marB="45725" marR="91450" marL="91450"/>
                </a:tc>
                <a:tc>
                  <a:txBody>
                    <a:bodyPr/>
                    <a:lstStyle/>
                    <a:p>
                      <a:pPr indent="0" lvl="0" marL="0" marR="0" rtl="0" algn="l">
                        <a:spcBef>
                          <a:spcPts val="0"/>
                        </a:spcBef>
                        <a:spcAft>
                          <a:spcPts val="0"/>
                        </a:spcAft>
                        <a:buNone/>
                      </a:pPr>
                      <a:r>
                        <a:rPr b="1" i="0" lang="en-US" sz="1800" u="none" strike="noStrike">
                          <a:solidFill>
                            <a:schemeClr val="dk1"/>
                          </a:solidFill>
                          <a:latin typeface="Calibri"/>
                          <a:ea typeface="Calibri"/>
                          <a:cs typeface="Calibri"/>
                          <a:sym typeface="Calibri"/>
                        </a:rPr>
                        <a:t>5.355182886123657</a:t>
                      </a:r>
                      <a:endParaRPr sz="1800"/>
                    </a:p>
                  </a:txBody>
                  <a:tcPr marT="45725" marB="45725" marR="91450" marL="91450"/>
                </a:tc>
                <a:tc>
                  <a:txBody>
                    <a:bodyPr/>
                    <a:lstStyle/>
                    <a:p>
                      <a:pPr indent="0" lvl="0" marL="0" marR="0" rtl="0" algn="l">
                        <a:spcBef>
                          <a:spcPts val="0"/>
                        </a:spcBef>
                        <a:spcAft>
                          <a:spcPts val="0"/>
                        </a:spcAft>
                        <a:buNone/>
                      </a:pPr>
                      <a:r>
                        <a:rPr b="1" i="0" lang="en-US" sz="1800" u="none" strike="noStrike">
                          <a:solidFill>
                            <a:schemeClr val="dk1"/>
                          </a:solidFill>
                          <a:latin typeface="Calibri"/>
                          <a:ea typeface="Calibri"/>
                          <a:cs typeface="Calibri"/>
                          <a:sym typeface="Calibri"/>
                        </a:rPr>
                        <a:t>3832</a:t>
                      </a:r>
                      <a:endParaRPr sz="1800"/>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RESULTS</a:t>
            </a:r>
            <a:endParaRPr/>
          </a:p>
        </p:txBody>
      </p:sp>
      <p:sp>
        <p:nvSpPr>
          <p:cNvPr id="184" name="Google Shape;184;p1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We split the audio into 5s, 15s, 30s, 1min, and 2mins chunks. The best chunk using SVR was selected. </a:t>
            </a:r>
            <a:endParaRPr/>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rPr lang="en-US" sz="1800"/>
              <a:t> </a:t>
            </a:r>
            <a:endParaRPr/>
          </a:p>
          <a:p>
            <a:pPr indent="0" lvl="0" marL="228600" rtl="0" algn="ctr">
              <a:lnSpc>
                <a:spcPct val="90000"/>
              </a:lnSpc>
              <a:spcBef>
                <a:spcPts val="0"/>
              </a:spcBef>
              <a:spcAft>
                <a:spcPts val="0"/>
              </a:spcAft>
              <a:buClr>
                <a:schemeClr val="dk1"/>
              </a:buClr>
              <a:buSzPts val="1800"/>
              <a:buNone/>
            </a:pPr>
            <a:r>
              <a:t/>
            </a:r>
            <a:endParaRPr b="0" i="0" sz="1800" u="none" strike="noStrike">
              <a:solidFill>
                <a:srgbClr val="000000"/>
              </a:solidFill>
              <a:latin typeface="Times New Roman"/>
              <a:ea typeface="Times New Roman"/>
              <a:cs typeface="Times New Roman"/>
              <a:sym typeface="Times New Roman"/>
            </a:endParaRPr>
          </a:p>
          <a:p>
            <a:pPr indent="0" lvl="0" marL="228600" rtl="0" algn="ctr">
              <a:lnSpc>
                <a:spcPct val="90000"/>
              </a:lnSpc>
              <a:spcBef>
                <a:spcPts val="0"/>
              </a:spcBef>
              <a:spcAft>
                <a:spcPts val="0"/>
              </a:spcAft>
              <a:buClr>
                <a:schemeClr val="dk1"/>
              </a:buClr>
              <a:buSzPts val="1800"/>
              <a:buNone/>
            </a:pPr>
            <a:r>
              <a:t/>
            </a:r>
            <a:endParaRPr b="0" i="0" sz="1800" u="none" strike="noStrike">
              <a:solidFill>
                <a:srgbClr val="000000"/>
              </a:solidFill>
              <a:latin typeface="Times New Roman"/>
              <a:ea typeface="Times New Roman"/>
              <a:cs typeface="Times New Roman"/>
              <a:sym typeface="Times New Roman"/>
            </a:endParaRPr>
          </a:p>
          <a:p>
            <a:pPr indent="0" lvl="0" marL="228600" rtl="0" algn="ctr">
              <a:lnSpc>
                <a:spcPct val="90000"/>
              </a:lnSpc>
              <a:spcBef>
                <a:spcPts val="0"/>
              </a:spcBef>
              <a:spcAft>
                <a:spcPts val="0"/>
              </a:spcAft>
              <a:buClr>
                <a:schemeClr val="dk1"/>
              </a:buClr>
              <a:buSzPts val="1800"/>
              <a:buNone/>
            </a:pPr>
            <a:r>
              <a:t/>
            </a:r>
            <a:endParaRPr sz="1800">
              <a:solidFill>
                <a:srgbClr val="000000"/>
              </a:solidFill>
              <a:latin typeface="Times New Roman"/>
              <a:ea typeface="Times New Roman"/>
              <a:cs typeface="Times New Roman"/>
              <a:sym typeface="Times New Roman"/>
            </a:endParaRPr>
          </a:p>
          <a:p>
            <a:pPr indent="0" lvl="0" marL="228600" rtl="0" algn="ctr">
              <a:lnSpc>
                <a:spcPct val="90000"/>
              </a:lnSpc>
              <a:spcBef>
                <a:spcPts val="0"/>
              </a:spcBef>
              <a:spcAft>
                <a:spcPts val="0"/>
              </a:spcAft>
              <a:buClr>
                <a:srgbClr val="000000"/>
              </a:buClr>
              <a:buSzPts val="1800"/>
              <a:buNone/>
            </a:pPr>
            <a:r>
              <a:rPr b="0" i="0" lang="en-US" sz="1800" u="none" strike="noStrike">
                <a:solidFill>
                  <a:srgbClr val="000000"/>
                </a:solidFill>
                <a:latin typeface="Times New Roman"/>
                <a:ea typeface="Times New Roman"/>
                <a:cs typeface="Times New Roman"/>
                <a:sym typeface="Times New Roman"/>
              </a:rPr>
              <a:t>Table 2: Performance comparison of 5 secs and 2 mins chunks of audio samples</a:t>
            </a:r>
            <a:endParaRPr b="0" sz="1800"/>
          </a:p>
          <a:p>
            <a:pPr indent="0" lvl="0" marL="0" rtl="0" algn="l">
              <a:lnSpc>
                <a:spcPct val="90000"/>
              </a:lnSpc>
              <a:spcBef>
                <a:spcPts val="1000"/>
              </a:spcBef>
              <a:spcAft>
                <a:spcPts val="0"/>
              </a:spcAft>
              <a:buClr>
                <a:schemeClr val="dk1"/>
              </a:buClr>
              <a:buSzPts val="1800"/>
              <a:buNone/>
            </a:pPr>
            <a:br>
              <a:rPr lang="en-US" sz="1800"/>
            </a:b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p:txBody>
      </p:sp>
      <p:pic>
        <p:nvPicPr>
          <p:cNvPr id="185" name="Google Shape;185;p11"/>
          <p:cNvPicPr preferRelativeResize="0"/>
          <p:nvPr/>
        </p:nvPicPr>
        <p:blipFill rotWithShape="1">
          <a:blip r:embed="rId3">
            <a:alphaModFix/>
          </a:blip>
          <a:srcRect b="0" l="0" r="0" t="0"/>
          <a:stretch/>
        </p:blipFill>
        <p:spPr>
          <a:xfrm>
            <a:off x="2647507" y="3033732"/>
            <a:ext cx="6645348" cy="240295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 OBTAINED</a:t>
            </a:r>
            <a:endParaRPr/>
          </a:p>
        </p:txBody>
      </p:sp>
      <p:sp>
        <p:nvSpPr>
          <p:cNvPr id="191" name="Google Shape;191;p1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Figure 4: MAE plot of the DNN Model</a:t>
            </a:r>
            <a:endParaRPr/>
          </a:p>
        </p:txBody>
      </p:sp>
      <p:pic>
        <p:nvPicPr>
          <p:cNvPr id="192" name="Google Shape;192;p12"/>
          <p:cNvPicPr preferRelativeResize="0"/>
          <p:nvPr/>
        </p:nvPicPr>
        <p:blipFill rotWithShape="1">
          <a:blip r:embed="rId3">
            <a:alphaModFix/>
          </a:blip>
          <a:srcRect b="0" l="0" r="0" t="0"/>
          <a:stretch/>
        </p:blipFill>
        <p:spPr>
          <a:xfrm>
            <a:off x="3094074" y="2030819"/>
            <a:ext cx="5709683" cy="33386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APPROACH TAKEN BY THE TEAM</a:t>
            </a:r>
            <a:endParaRPr/>
          </a:p>
        </p:txBody>
      </p:sp>
      <p:sp>
        <p:nvSpPr>
          <p:cNvPr id="198" name="Google Shape;198;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chemeClr val="dk1"/>
              </a:buClr>
              <a:buSzPct val="100000"/>
              <a:buNone/>
            </a:pPr>
            <a:r>
              <a:rPr lang="en-US"/>
              <a:t>Step 5: Pruning and quantization of the model</a:t>
            </a:r>
            <a:endParaRPr/>
          </a:p>
          <a:p>
            <a:pPr indent="-228600" lvl="0" marL="228600" rtl="0" algn="l">
              <a:lnSpc>
                <a:spcPct val="90000"/>
              </a:lnSpc>
              <a:spcBef>
                <a:spcPts val="1000"/>
              </a:spcBef>
              <a:spcAft>
                <a:spcPts val="0"/>
              </a:spcAft>
              <a:buClr>
                <a:srgbClr val="000000"/>
              </a:buClr>
              <a:buSzPct val="100000"/>
              <a:buChar char="•"/>
            </a:pPr>
            <a:r>
              <a:rPr b="0" i="0" lang="en-US" u="none" strike="noStrike">
                <a:solidFill>
                  <a:srgbClr val="000000"/>
                </a:solidFill>
              </a:rPr>
              <a:t>The prune_low_magnitude function </a:t>
            </a:r>
            <a:r>
              <a:rPr b="0" i="0" lang="en-US" u="none" strike="noStrike">
                <a:solidFill>
                  <a:srgbClr val="202124"/>
                </a:solidFill>
              </a:rPr>
              <a:t>wraps a tf.keras model or layer with pruning functionality which “sparsifies” the layer's weights during training</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			Figure 3: Pruning Process</a:t>
            </a:r>
            <a:endParaRPr/>
          </a:p>
        </p:txBody>
      </p:sp>
      <p:pic>
        <p:nvPicPr>
          <p:cNvPr id="199" name="Google Shape;199;p13"/>
          <p:cNvPicPr preferRelativeResize="0"/>
          <p:nvPr/>
        </p:nvPicPr>
        <p:blipFill rotWithShape="1">
          <a:blip r:embed="rId3">
            <a:alphaModFix/>
          </a:blip>
          <a:srcRect b="0" l="0" r="0" t="0"/>
          <a:stretch/>
        </p:blipFill>
        <p:spPr>
          <a:xfrm>
            <a:off x="1669311" y="3083442"/>
            <a:ext cx="7538484" cy="24561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cxnSp>
        <p:nvCxnSpPr>
          <p:cNvPr id="204" name="Google Shape;204;p14"/>
          <p:cNvCxnSpPr/>
          <p:nvPr/>
        </p:nvCxnSpPr>
        <p:spPr>
          <a:xfrm>
            <a:off x="0" y="272357"/>
            <a:ext cx="12188700" cy="0"/>
          </a:xfrm>
          <a:prstGeom prst="straightConnector1">
            <a:avLst/>
          </a:prstGeom>
          <a:noFill/>
          <a:ln cap="flat" cmpd="sng" w="50800">
            <a:solidFill>
              <a:srgbClr val="3F3F3F"/>
            </a:solidFill>
            <a:prstDash val="solid"/>
            <a:miter lim="800000"/>
            <a:headEnd len="sm" w="sm" type="none"/>
            <a:tailEnd len="sm" w="sm" type="none"/>
          </a:ln>
        </p:spPr>
      </p:cxnSp>
      <p:sp>
        <p:nvSpPr>
          <p:cNvPr id="205" name="Google Shape;205;p14"/>
          <p:cNvSpPr/>
          <p:nvPr/>
        </p:nvSpPr>
        <p:spPr>
          <a:xfrm>
            <a:off x="0" y="368596"/>
            <a:ext cx="12192000" cy="1735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14"/>
          <p:cNvSpPr txBox="1"/>
          <p:nvPr>
            <p:ph type="title"/>
          </p:nvPr>
        </p:nvSpPr>
        <p:spPr>
          <a:xfrm>
            <a:off x="526073" y="489439"/>
            <a:ext cx="11139900" cy="930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b="1" lang="en-US" sz="5400">
                <a:solidFill>
                  <a:schemeClr val="lt1"/>
                </a:solidFill>
                <a:latin typeface="Calibri"/>
                <a:ea typeface="Calibri"/>
                <a:cs typeface="Calibri"/>
                <a:sym typeface="Calibri"/>
              </a:rPr>
              <a:t>UPDATES AFTER SUBMISSION</a:t>
            </a:r>
            <a:endParaRPr/>
          </a:p>
        </p:txBody>
      </p:sp>
      <p:cxnSp>
        <p:nvCxnSpPr>
          <p:cNvPr id="207" name="Google Shape;207;p14"/>
          <p:cNvCxnSpPr/>
          <p:nvPr/>
        </p:nvCxnSpPr>
        <p:spPr>
          <a:xfrm>
            <a:off x="4724400" y="1479733"/>
            <a:ext cx="2743200" cy="0"/>
          </a:xfrm>
          <a:prstGeom prst="straightConnector1">
            <a:avLst/>
          </a:prstGeom>
          <a:noFill/>
          <a:ln cap="flat" cmpd="sng" w="19050">
            <a:solidFill>
              <a:schemeClr val="lt1">
                <a:alpha val="74900"/>
              </a:schemeClr>
            </a:solidFill>
            <a:prstDash val="solid"/>
            <a:miter lim="800000"/>
            <a:headEnd len="sm" w="sm" type="none"/>
            <a:tailEnd len="sm" w="sm" type="none"/>
          </a:ln>
        </p:spPr>
      </p:cxnSp>
      <p:cxnSp>
        <p:nvCxnSpPr>
          <p:cNvPr id="208" name="Google Shape;208;p14"/>
          <p:cNvCxnSpPr/>
          <p:nvPr/>
        </p:nvCxnSpPr>
        <p:spPr>
          <a:xfrm>
            <a:off x="0" y="2201402"/>
            <a:ext cx="12188700" cy="0"/>
          </a:xfrm>
          <a:prstGeom prst="straightConnector1">
            <a:avLst/>
          </a:prstGeom>
          <a:noFill/>
          <a:ln cap="flat" cmpd="sng" w="50800">
            <a:solidFill>
              <a:srgbClr val="3F3F3F"/>
            </a:solidFill>
            <a:prstDash val="solid"/>
            <a:miter lim="800000"/>
            <a:headEnd len="sm" w="sm" type="none"/>
            <a:tailEnd len="sm" w="sm" type="none"/>
          </a:ln>
        </p:spPr>
      </p:cxnSp>
      <p:pic>
        <p:nvPicPr>
          <p:cNvPr id="209" name="Google Shape;209;p14"/>
          <p:cNvPicPr preferRelativeResize="0"/>
          <p:nvPr>
            <p:ph idx="1" type="body"/>
          </p:nvPr>
        </p:nvPicPr>
        <p:blipFill rotWithShape="1">
          <a:blip r:embed="rId3">
            <a:alphaModFix/>
          </a:blip>
          <a:srcRect b="0" l="0" r="0" t="0"/>
          <a:stretch/>
        </p:blipFill>
        <p:spPr>
          <a:xfrm>
            <a:off x="169106" y="2306167"/>
            <a:ext cx="11496900" cy="2816700"/>
          </a:xfrm>
          <a:prstGeom prst="rect">
            <a:avLst/>
          </a:prstGeom>
          <a:noFill/>
          <a:ln>
            <a:noFill/>
          </a:ln>
        </p:spPr>
      </p:pic>
      <p:sp>
        <p:nvSpPr>
          <p:cNvPr id="210" name="Google Shape;210;p14"/>
          <p:cNvSpPr txBox="1"/>
          <p:nvPr/>
        </p:nvSpPr>
        <p:spPr>
          <a:xfrm>
            <a:off x="745588" y="5168232"/>
            <a:ext cx="8736000" cy="203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&lt;&lt; We extracted 21 MFCCS, discarded the first one because is just an offset is not informative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Trained on the 5secs chunks  &lt;&lt; used all 1595 samples&gt;&gt; </a:t>
            </a:r>
            <a:r>
              <a:rPr b="1" lang="en-US" sz="1800">
                <a:solidFill>
                  <a:schemeClr val="dk1"/>
                </a:solidFill>
                <a:latin typeface="Calibri"/>
                <a:ea typeface="Calibri"/>
                <a:cs typeface="Calibri"/>
                <a:sym typeface="Calibri"/>
              </a:rPr>
              <a:t>MAPE is 35.20%  model size is  863928bytes, to 300336 bytes (kb)  then  (% decrease ) (( relate it to the size of the RAM of 32) &gt;&gt;</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More dataset and make inference on 5s not 2minutes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pic>
        <p:nvPicPr>
          <p:cNvPr id="215" name="Google Shape;215;p15"/>
          <p:cNvPicPr preferRelativeResize="0"/>
          <p:nvPr>
            <p:ph idx="1" type="body"/>
          </p:nvPr>
        </p:nvPicPr>
        <p:blipFill rotWithShape="1">
          <a:blip r:embed="rId3">
            <a:alphaModFix/>
          </a:blip>
          <a:srcRect b="0" l="0" r="0" t="0"/>
          <a:stretch/>
        </p:blipFill>
        <p:spPr>
          <a:xfrm>
            <a:off x="2267088" y="643466"/>
            <a:ext cx="7657800" cy="5571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HARDWARE COMPONENTS</a:t>
            </a:r>
            <a:endParaRPr/>
          </a:p>
        </p:txBody>
      </p:sp>
      <p:sp>
        <p:nvSpPr>
          <p:cNvPr id="221" name="Google Shape;221;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hardware section consists of the following parts: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ESP32 Microcontroller Board</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INMP411 Board</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Lion 18650 Battery</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TP4056 Board</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LM2596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FUTURE STEPS</a:t>
            </a:r>
            <a:endParaRPr/>
          </a:p>
        </p:txBody>
      </p:sp>
      <p:sp>
        <p:nvSpPr>
          <p:cNvPr id="227" name="Google Shape;227;p1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3200"/>
              <a:buChar char="•"/>
            </a:pPr>
            <a:r>
              <a:rPr b="0" i="0" lang="en-US" sz="3200" u="none" strike="noStrike">
                <a:solidFill>
                  <a:srgbClr val="000000"/>
                </a:solidFill>
                <a:latin typeface="Times New Roman"/>
                <a:ea typeface="Times New Roman"/>
                <a:cs typeface="Times New Roman"/>
                <a:sym typeface="Times New Roman"/>
              </a:rPr>
              <a:t>The deployment of the developed model on the device hardware.</a:t>
            </a:r>
            <a:endParaRPr/>
          </a:p>
          <a:p>
            <a:pPr indent="-228600" lvl="0" marL="228600" rtl="0" algn="l">
              <a:lnSpc>
                <a:spcPct val="90000"/>
              </a:lnSpc>
              <a:spcBef>
                <a:spcPts val="1000"/>
              </a:spcBef>
              <a:spcAft>
                <a:spcPts val="0"/>
              </a:spcAft>
              <a:buClr>
                <a:srgbClr val="000000"/>
              </a:buClr>
              <a:buSzPts val="3200"/>
              <a:buChar char="•"/>
            </a:pPr>
            <a:r>
              <a:rPr b="0" i="0" lang="en-US" sz="3200" u="none" strike="noStrike">
                <a:solidFill>
                  <a:srgbClr val="000000"/>
                </a:solidFill>
                <a:latin typeface="Times New Roman"/>
                <a:ea typeface="Times New Roman"/>
                <a:cs typeface="Times New Roman"/>
                <a:sym typeface="Times New Roman"/>
              </a:rPr>
              <a:t>Collection of more rain sound datasets in the next rainy season to improve the performance of the machine learning model. </a:t>
            </a:r>
            <a:endParaRPr/>
          </a:p>
          <a:p>
            <a:pPr indent="-228600" lvl="0" marL="228600" rtl="0" algn="just">
              <a:lnSpc>
                <a:spcPct val="90000"/>
              </a:lnSpc>
              <a:spcBef>
                <a:spcPts val="0"/>
              </a:spcBef>
              <a:spcAft>
                <a:spcPts val="0"/>
              </a:spcAft>
              <a:buClr>
                <a:srgbClr val="000000"/>
              </a:buClr>
              <a:buSzPts val="3200"/>
              <a:buFont typeface="Arial"/>
              <a:buChar char="•"/>
            </a:pPr>
            <a:r>
              <a:rPr b="0" i="0" lang="en-US" sz="3200" u="none" strike="noStrike">
                <a:solidFill>
                  <a:srgbClr val="000000"/>
                </a:solidFill>
                <a:latin typeface="Times New Roman"/>
                <a:ea typeface="Times New Roman"/>
                <a:cs typeface="Times New Roman"/>
                <a:sym typeface="Times New Roman"/>
              </a:rPr>
              <a:t>Field tests to compare performance of the device with actual rain gauge readings</a:t>
            </a:r>
            <a:endParaRPr/>
          </a:p>
          <a:p>
            <a:pPr indent="0" lvl="0" marL="0" rtl="0" algn="l">
              <a:lnSpc>
                <a:spcPct val="90000"/>
              </a:lnSpc>
              <a:spcBef>
                <a:spcPts val="1000"/>
              </a:spcBef>
              <a:spcAft>
                <a:spcPts val="0"/>
              </a:spcAft>
              <a:buClr>
                <a:schemeClr val="dk1"/>
              </a:buClr>
              <a:buSzPts val="2800"/>
              <a:buNone/>
            </a:pPr>
            <a:br>
              <a:rPr b="0" lang="en-US"/>
            </a:b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 </a:t>
            </a:r>
            <a:endParaRPr/>
          </a:p>
        </p:txBody>
      </p:sp>
      <p:sp>
        <p:nvSpPr>
          <p:cNvPr id="233" name="Google Shape;233;p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rgbClr val="222222"/>
              </a:buClr>
              <a:buSzPts val="1800"/>
              <a:buFont typeface="Calibri"/>
              <a:buAutoNum type="arabicPeriod"/>
            </a:pPr>
            <a:r>
              <a:rPr b="0" i="0" lang="en-US" sz="1800" u="none" strike="noStrike">
                <a:solidFill>
                  <a:srgbClr val="222222"/>
                </a:solidFill>
                <a:latin typeface="Arial"/>
                <a:ea typeface="Arial"/>
                <a:cs typeface="Arial"/>
                <a:sym typeface="Arial"/>
              </a:rPr>
              <a:t>Goedde, L., Ooko-Ombaka, A., &amp; Pais, G. (2019). Winning in Africa’s agricultural market. </a:t>
            </a:r>
            <a:r>
              <a:rPr b="0" i="1" lang="en-US" sz="1800" u="none" strike="noStrike">
                <a:solidFill>
                  <a:srgbClr val="000000"/>
                </a:solidFill>
                <a:latin typeface="Times New Roman"/>
                <a:ea typeface="Times New Roman"/>
                <a:cs typeface="Times New Roman"/>
                <a:sym typeface="Times New Roman"/>
              </a:rPr>
              <a:t>McKinsey &amp; Company</a:t>
            </a:r>
            <a:r>
              <a:rPr b="0" i="0" lang="en-US" sz="1800" u="none" strike="noStrike">
                <a:solidFill>
                  <a:srgbClr val="000000"/>
                </a:solidFill>
                <a:latin typeface="Times New Roman"/>
                <a:ea typeface="Times New Roman"/>
                <a:cs typeface="Times New Roman"/>
                <a:sym typeface="Times New Roman"/>
              </a:rPr>
              <a:t>.</a:t>
            </a:r>
            <a:endParaRPr/>
          </a:p>
          <a:p>
            <a:pPr indent="-514350" lvl="0" marL="514350" rtl="0" algn="l">
              <a:lnSpc>
                <a:spcPct val="90000"/>
              </a:lnSpc>
              <a:spcBef>
                <a:spcPts val="1000"/>
              </a:spcBef>
              <a:spcAft>
                <a:spcPts val="0"/>
              </a:spcAft>
              <a:buClr>
                <a:srgbClr val="222222"/>
              </a:buClr>
              <a:buSzPts val="1800"/>
              <a:buFont typeface="Calibri"/>
              <a:buAutoNum type="arabicPeriod"/>
            </a:pPr>
            <a:r>
              <a:rPr b="0" i="0" lang="en-US" sz="1800" u="none" strike="noStrike">
                <a:solidFill>
                  <a:srgbClr val="222222"/>
                </a:solidFill>
                <a:latin typeface="Arial"/>
                <a:ea typeface="Arial"/>
                <a:cs typeface="Arial"/>
                <a:sym typeface="Arial"/>
              </a:rPr>
              <a:t>Lukamba, M. T. (2010). Natural disasters in African countries: What can we learn about them?. </a:t>
            </a:r>
            <a:r>
              <a:rPr b="0" i="1" lang="en-US" sz="1800" u="none" strike="noStrike">
                <a:solidFill>
                  <a:srgbClr val="000000"/>
                </a:solidFill>
                <a:latin typeface="Times New Roman"/>
                <a:ea typeface="Times New Roman"/>
                <a:cs typeface="Times New Roman"/>
                <a:sym typeface="Times New Roman"/>
              </a:rPr>
              <a:t>TD: The Journal for Transdisciplinary Research in Southern Africa</a:t>
            </a:r>
            <a:r>
              <a:rPr b="0" i="0" lang="en-US" sz="1800" u="none" strike="noStrike">
                <a:solidFill>
                  <a:srgbClr val="000000"/>
                </a:solidFill>
                <a:latin typeface="Times New Roman"/>
                <a:ea typeface="Times New Roman"/>
                <a:cs typeface="Times New Roman"/>
                <a:sym typeface="Times New Roman"/>
              </a:rPr>
              <a:t>, </a:t>
            </a:r>
            <a:r>
              <a:rPr b="0" i="1" lang="en-US" sz="1800" u="none" strike="noStrike">
                <a:solidFill>
                  <a:srgbClr val="000000"/>
                </a:solidFill>
                <a:latin typeface="Times New Roman"/>
                <a:ea typeface="Times New Roman"/>
                <a:cs typeface="Times New Roman"/>
                <a:sym typeface="Times New Roman"/>
              </a:rPr>
              <a:t>6</a:t>
            </a:r>
            <a:r>
              <a:rPr b="0" i="0" lang="en-US" sz="1800" u="none" strike="noStrike">
                <a:solidFill>
                  <a:srgbClr val="000000"/>
                </a:solidFill>
                <a:latin typeface="Times New Roman"/>
                <a:ea typeface="Times New Roman"/>
                <a:cs typeface="Times New Roman"/>
                <a:sym typeface="Times New Roman"/>
              </a:rPr>
              <a:t>(2), 478-495.</a:t>
            </a:r>
            <a:endParaRPr/>
          </a:p>
          <a:p>
            <a:pPr indent="-514350" lvl="0" marL="514350" rtl="0" algn="l">
              <a:lnSpc>
                <a:spcPct val="90000"/>
              </a:lnSpc>
              <a:spcBef>
                <a:spcPts val="1000"/>
              </a:spcBef>
              <a:spcAft>
                <a:spcPts val="0"/>
              </a:spcAft>
              <a:buClr>
                <a:srgbClr val="222222"/>
              </a:buClr>
              <a:buSzPts val="1800"/>
              <a:buFont typeface="Calibri"/>
              <a:buAutoNum type="arabicPeriod"/>
            </a:pPr>
            <a:r>
              <a:rPr b="0" i="0" lang="en-US" sz="1800" u="none" strike="noStrike">
                <a:solidFill>
                  <a:srgbClr val="222222"/>
                </a:solidFill>
                <a:latin typeface="Arial"/>
                <a:ea typeface="Arial"/>
                <a:cs typeface="Arial"/>
                <a:sym typeface="Arial"/>
              </a:rPr>
              <a:t>Ferroudj, Meriem, et al. "Detection of rain in acoustic recordings of the environment." </a:t>
            </a:r>
            <a:r>
              <a:rPr b="0" i="1" lang="en-US" sz="1800" u="none" strike="noStrike">
                <a:solidFill>
                  <a:srgbClr val="222222"/>
                </a:solidFill>
                <a:latin typeface="Arial"/>
                <a:ea typeface="Arial"/>
                <a:cs typeface="Arial"/>
                <a:sym typeface="Arial"/>
              </a:rPr>
              <a:t>Pacific Rim International Conference on Artificial Intelligence</a:t>
            </a:r>
            <a:r>
              <a:rPr b="0" i="0" lang="en-US" sz="1800" u="none" strike="noStrike">
                <a:solidFill>
                  <a:srgbClr val="222222"/>
                </a:solidFill>
                <a:latin typeface="Arial"/>
                <a:ea typeface="Arial"/>
                <a:cs typeface="Arial"/>
                <a:sym typeface="Arial"/>
              </a:rPr>
              <a:t>. Springer, Cham, 2014.</a:t>
            </a:r>
            <a:endParaRPr b="0" i="0" sz="1800" u="none" strike="noStrike">
              <a:solidFill>
                <a:srgbClr val="000000"/>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3049"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9" name="Google Shape;99;p2"/>
          <p:cNvPicPr preferRelativeResize="0"/>
          <p:nvPr/>
        </p:nvPicPr>
        <p:blipFill rotWithShape="1">
          <a:blip r:embed="rId3">
            <a:alphaModFix/>
          </a:blip>
          <a:srcRect b="20012" l="0" r="2" t="9420"/>
          <a:stretch/>
        </p:blipFill>
        <p:spPr>
          <a:xfrm>
            <a:off x="2522356" y="10"/>
            <a:ext cx="9669642" cy="6857990"/>
          </a:xfrm>
          <a:prstGeom prst="rect">
            <a:avLst/>
          </a:prstGeom>
          <a:noFill/>
          <a:ln>
            <a:noFill/>
          </a:ln>
        </p:spPr>
      </p:pic>
      <p:sp>
        <p:nvSpPr>
          <p:cNvPr id="100" name="Google Shape;100;p2"/>
          <p:cNvSpPr/>
          <p:nvPr/>
        </p:nvSpPr>
        <p:spPr>
          <a:xfrm>
            <a:off x="-1" y="0"/>
            <a:ext cx="7390263"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2"/>
          <p:cNvSpPr txBox="1"/>
          <p:nvPr/>
        </p:nvSpPr>
        <p:spPr>
          <a:xfrm>
            <a:off x="838200" y="1371600"/>
            <a:ext cx="3822189" cy="480536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i="0" lang="en-US" sz="2800" u="none" cap="none" strike="noStrike">
                <a:solidFill>
                  <a:schemeClr val="dk1"/>
                </a:solidFill>
                <a:latin typeface="Calibri"/>
                <a:ea typeface="Calibri"/>
                <a:cs typeface="Calibri"/>
                <a:sym typeface="Calibri"/>
              </a:rPr>
              <a:t>  TABLE OF CONTENTS</a:t>
            </a:r>
            <a:endParaRPr/>
          </a:p>
          <a:p>
            <a:pPr indent="127000" lvl="0" marL="0" marR="0" rtl="0" algn="l">
              <a:lnSpc>
                <a:spcPct val="90000"/>
              </a:lnSpc>
              <a:spcBef>
                <a:spcPts val="6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228600" lvl="0" marL="342900" marR="0" rtl="0" algn="l">
              <a:lnSpc>
                <a:spcPct val="90000"/>
              </a:lnSpc>
              <a:spcBef>
                <a:spcPts val="6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Problem statement </a:t>
            </a:r>
            <a:endParaRPr b="1" i="0" sz="2800" u="none" cap="none" strike="noStrike">
              <a:solidFill>
                <a:schemeClr val="dk1"/>
              </a:solidFill>
              <a:latin typeface="Calibri"/>
              <a:ea typeface="Calibri"/>
              <a:cs typeface="Calibri"/>
              <a:sym typeface="Calibri"/>
            </a:endParaRPr>
          </a:p>
          <a:p>
            <a:pPr indent="-228600" lvl="0" marL="342900" marR="0" rtl="0" algn="l">
              <a:lnSpc>
                <a:spcPct val="90000"/>
              </a:lnSpc>
              <a:spcBef>
                <a:spcPts val="6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Approach taken by team</a:t>
            </a:r>
            <a:endParaRPr/>
          </a:p>
          <a:p>
            <a:pPr indent="-228600" lvl="0" marL="342900" marR="0" rtl="0" algn="l">
              <a:lnSpc>
                <a:spcPct val="90000"/>
              </a:lnSpc>
              <a:spcBef>
                <a:spcPts val="6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Result obtained</a:t>
            </a:r>
            <a:endParaRPr/>
          </a:p>
          <a:p>
            <a:pPr indent="-228600" lvl="0" marL="342900" marR="0" rtl="0" algn="l">
              <a:lnSpc>
                <a:spcPct val="90000"/>
              </a:lnSpc>
              <a:spcBef>
                <a:spcPts val="6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Hardware components</a:t>
            </a:r>
            <a:endParaRPr/>
          </a:p>
          <a:p>
            <a:pPr indent="-228600" lvl="0" marL="342900" marR="0" rtl="0" algn="l">
              <a:lnSpc>
                <a:spcPct val="90000"/>
              </a:lnSpc>
              <a:spcBef>
                <a:spcPts val="6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Future steps </a:t>
            </a:r>
            <a:endParaRPr/>
          </a:p>
          <a:p>
            <a:pPr indent="-228600" lvl="0" marL="342900" marR="0" rtl="0" algn="l">
              <a:lnSpc>
                <a:spcPct val="90000"/>
              </a:lnSpc>
              <a:spcBef>
                <a:spcPts val="6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References</a:t>
            </a:r>
            <a:r>
              <a:rPr b="1" i="0" lang="en-US" sz="2000" u="none" cap="none" strike="noStrike">
                <a:solidFill>
                  <a:srgbClr val="FF0000"/>
                </a:solidFill>
                <a:latin typeface="Calibri"/>
                <a:ea typeface="Calibri"/>
                <a:cs typeface="Calibri"/>
                <a:sym typeface="Calibri"/>
              </a:rPr>
              <a:t> </a:t>
            </a:r>
            <a:endParaRPr/>
          </a:p>
        </p:txBody>
      </p:sp>
      <p:sp>
        <p:nvSpPr>
          <p:cNvPr id="102" name="Google Shape;102;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rgbClr val="FFFFFF"/>
                </a:solidFill>
                <a:latin typeface="Calibri"/>
                <a:ea typeface="Calibri"/>
                <a:cs typeface="Calibri"/>
                <a:sym typeface="Calibri"/>
              </a:rPr>
              <a:t>‹#›</a:t>
            </a:fld>
            <a:endParaRPr>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MOTIVATION</a:t>
            </a:r>
            <a:endParaRPr/>
          </a:p>
        </p:txBody>
      </p:sp>
      <p:sp>
        <p:nvSpPr>
          <p:cNvPr id="108" name="Google Shape;108;p3"/>
          <p:cNvSpPr txBox="1"/>
          <p:nvPr>
            <p:ph idx="1" type="body"/>
          </p:nvPr>
        </p:nvSpPr>
        <p:spPr>
          <a:xfrm>
            <a:off x="-75275" y="1308000"/>
            <a:ext cx="7576500" cy="48468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Kogi State is one of the worst impacted states in the aftermath of the recent flooding disasters in Nigeria</a:t>
            </a:r>
            <a:endParaRPr>
              <a:solidFill>
                <a:srgbClr val="000000"/>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3 persons lost their lives, over 10,000 persons were affected, 1,110 buildings were affected reported by NEMA</a:t>
            </a:r>
            <a:endParaRPr>
              <a:solidFill>
                <a:srgbClr val="000000"/>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SEMA revealed at least 1,380 schools and an estimated 5,550 children were affected by the flood incidence.  </a:t>
            </a:r>
            <a:endParaRPr>
              <a:solidFill>
                <a:srgbClr val="000000"/>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rgbClr val="000000"/>
              </a:buClr>
              <a:buSzPts val="1800"/>
              <a:buFont typeface="Times New Roman"/>
              <a:buChar char="•"/>
            </a:pPr>
            <a:r>
              <a:rPr lang="en-US">
                <a:solidFill>
                  <a:srgbClr val="000000"/>
                </a:solidFill>
                <a:latin typeface="Times New Roman"/>
                <a:ea typeface="Times New Roman"/>
                <a:cs typeface="Times New Roman"/>
                <a:sym typeface="Times New Roman"/>
              </a:rPr>
              <a:t>This project will help Africa and developing countries like Nigeria have useful data </a:t>
            </a:r>
            <a:r>
              <a:rPr lang="en-US">
                <a:solidFill>
                  <a:srgbClr val="000000"/>
                </a:solidFill>
                <a:latin typeface="Times New Roman"/>
                <a:ea typeface="Times New Roman"/>
                <a:cs typeface="Times New Roman"/>
                <a:sym typeface="Times New Roman"/>
              </a:rPr>
              <a:t>in order</a:t>
            </a:r>
            <a:r>
              <a:rPr lang="en-US">
                <a:solidFill>
                  <a:srgbClr val="000000"/>
                </a:solidFill>
                <a:latin typeface="Times New Roman"/>
                <a:ea typeface="Times New Roman"/>
                <a:cs typeface="Times New Roman"/>
                <a:sym typeface="Times New Roman"/>
              </a:rPr>
              <a:t> to prevent any future flooding </a:t>
            </a:r>
            <a:r>
              <a:rPr lang="en-US">
                <a:solidFill>
                  <a:srgbClr val="000000"/>
                </a:solidFill>
                <a:latin typeface="Times New Roman"/>
                <a:ea typeface="Times New Roman"/>
                <a:cs typeface="Times New Roman"/>
                <a:sym typeface="Times New Roman"/>
              </a:rPr>
              <a:t>occurrences</a:t>
            </a:r>
            <a:r>
              <a:rPr lang="en-US">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ts val="2800"/>
              <a:buNone/>
            </a:pPr>
            <a:r>
              <a:t/>
            </a:r>
            <a:endParaRPr>
              <a:solidFill>
                <a:srgbClr val="000000"/>
              </a:solidFill>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b="1">
              <a:solidFill>
                <a:srgbClr val="000000"/>
              </a:solidFill>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b="1" i="0" u="none" strike="noStrike">
              <a:solidFill>
                <a:srgbClr val="0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00"/>
              </a:buClr>
              <a:buSzPts val="2800"/>
              <a:buChar char="•"/>
            </a:pPr>
            <a:r>
              <a:rPr b="1" i="0" lang="en-US" u="none" strike="noStrike">
                <a:solidFill>
                  <a:srgbClr val="000000"/>
                </a:solidFill>
                <a:latin typeface="Times New Roman"/>
                <a:ea typeface="Times New Roman"/>
                <a:cs typeface="Times New Roman"/>
                <a:sym typeface="Times New Roman"/>
              </a:rPr>
              <a:t>&lt;&lt;</a:t>
            </a:r>
            <a:r>
              <a:rPr lang="en-US">
                <a:solidFill>
                  <a:srgbClr val="000000"/>
                </a:solidFill>
                <a:latin typeface="Times New Roman"/>
                <a:ea typeface="Times New Roman"/>
                <a:cs typeface="Times New Roman"/>
                <a:sym typeface="Times New Roman"/>
              </a:rPr>
              <a:t>TBD: Add pictures of Flooding from Kogi&gt;&gt;</a:t>
            </a:r>
            <a:endParaRPr/>
          </a:p>
          <a:p>
            <a:pPr indent="-228600" lvl="0" marL="228600" rtl="0" algn="l">
              <a:lnSpc>
                <a:spcPct val="90000"/>
              </a:lnSpc>
              <a:spcBef>
                <a:spcPts val="1000"/>
              </a:spcBef>
              <a:spcAft>
                <a:spcPts val="0"/>
              </a:spcAft>
              <a:buClr>
                <a:srgbClr val="000000"/>
              </a:buClr>
              <a:buSzPts val="2800"/>
              <a:buChar char="•"/>
            </a:pPr>
            <a:r>
              <a:rPr b="1" i="0" lang="en-US" u="none" strike="noStrike">
                <a:solidFill>
                  <a:srgbClr val="000000"/>
                </a:solidFill>
                <a:latin typeface="Times New Roman"/>
                <a:ea typeface="Times New Roman"/>
                <a:cs typeface="Times New Roman"/>
                <a:sym typeface="Times New Roman"/>
              </a:rPr>
              <a:t>&lt;&lt; M</a:t>
            </a:r>
            <a:r>
              <a:rPr b="1" lang="en-US">
                <a:solidFill>
                  <a:srgbClr val="000000"/>
                </a:solidFill>
                <a:latin typeface="Times New Roman"/>
                <a:ea typeface="Times New Roman"/>
                <a:cs typeface="Times New Roman"/>
                <a:sym typeface="Times New Roman"/>
              </a:rPr>
              <a:t>ention that this data was collected from the state&gt;&gt;</a:t>
            </a:r>
            <a:endParaRPr/>
          </a:p>
          <a:p>
            <a:pPr indent="-228600" lvl="0" marL="228600" rtl="0" algn="l">
              <a:lnSpc>
                <a:spcPct val="90000"/>
              </a:lnSpc>
              <a:spcBef>
                <a:spcPts val="1000"/>
              </a:spcBef>
              <a:spcAft>
                <a:spcPts val="0"/>
              </a:spcAft>
              <a:buClr>
                <a:srgbClr val="000000"/>
              </a:buClr>
              <a:buSzPts val="2800"/>
              <a:buChar char="•"/>
            </a:pPr>
            <a:r>
              <a:rPr b="1" i="0" lang="en-US" u="none" strike="noStrike">
                <a:solidFill>
                  <a:srgbClr val="000000"/>
                </a:solidFill>
                <a:latin typeface="Times New Roman"/>
                <a:ea typeface="Times New Roman"/>
                <a:cs typeface="Times New Roman"/>
                <a:sym typeface="Times New Roman"/>
              </a:rPr>
              <a:t>&lt;&lt; </a:t>
            </a:r>
            <a:r>
              <a:rPr b="1" lang="en-US">
                <a:solidFill>
                  <a:srgbClr val="000000"/>
                </a:solidFill>
                <a:latin typeface="Times New Roman"/>
                <a:ea typeface="Times New Roman"/>
                <a:cs typeface="Times New Roman"/>
                <a:sym typeface="Times New Roman"/>
              </a:rPr>
              <a:t>so, the project can be helpful &gt;&gt;</a:t>
            </a:r>
            <a:endParaRPr/>
          </a:p>
          <a:p>
            <a:pPr indent="-228600" lvl="0" marL="228600" rtl="0" algn="l">
              <a:lnSpc>
                <a:spcPct val="90000"/>
              </a:lnSpc>
              <a:spcBef>
                <a:spcPts val="1000"/>
              </a:spcBef>
              <a:spcAft>
                <a:spcPts val="0"/>
              </a:spcAft>
              <a:buClr>
                <a:srgbClr val="000000"/>
              </a:buClr>
              <a:buSzPts val="2800"/>
              <a:buChar char="•"/>
            </a:pPr>
            <a:r>
              <a:rPr b="1" i="0" lang="en-US" u="none" strike="noStrike">
                <a:solidFill>
                  <a:srgbClr val="000000"/>
                </a:solidFill>
                <a:latin typeface="Times New Roman"/>
                <a:ea typeface="Times New Roman"/>
                <a:cs typeface="Times New Roman"/>
                <a:sym typeface="Times New Roman"/>
              </a:rPr>
              <a:t>&lt;&lt; add</a:t>
            </a:r>
            <a:r>
              <a:rPr b="1" lang="en-US">
                <a:solidFill>
                  <a:srgbClr val="000000"/>
                </a:solidFill>
                <a:latin typeface="Times New Roman"/>
                <a:ea typeface="Times New Roman"/>
                <a:cs typeface="Times New Roman"/>
                <a:sym typeface="Times New Roman"/>
              </a:rPr>
              <a:t>/mention  a statistic of lost lives&gt;&gt; </a:t>
            </a:r>
            <a:endParaRPr b="1" i="0" u="none" strike="noStrike">
              <a:solidFill>
                <a:srgbClr val="000000"/>
              </a:solidFill>
              <a:latin typeface="Noto Sans Symbols"/>
              <a:ea typeface="Noto Sans Symbols"/>
              <a:cs typeface="Noto Sans Symbols"/>
              <a:sym typeface="Noto Sans Symbols"/>
            </a:endParaRPr>
          </a:p>
          <a:p>
            <a:pPr indent="0" lvl="0" marL="0" rtl="0" algn="l">
              <a:lnSpc>
                <a:spcPct val="90000"/>
              </a:lnSpc>
              <a:spcBef>
                <a:spcPts val="1000"/>
              </a:spcBef>
              <a:spcAft>
                <a:spcPts val="0"/>
              </a:spcAft>
              <a:buClr>
                <a:schemeClr val="dk1"/>
              </a:buClr>
              <a:buSzPts val="2800"/>
              <a:buNone/>
            </a:pPr>
            <a:br>
              <a:rPr b="0" lang="en-US"/>
            </a:br>
            <a:endParaRPr/>
          </a:p>
        </p:txBody>
      </p:sp>
      <p:pic>
        <p:nvPicPr>
          <p:cNvPr id="109" name="Google Shape;109;p3"/>
          <p:cNvPicPr preferRelativeResize="0"/>
          <p:nvPr/>
        </p:nvPicPr>
        <p:blipFill>
          <a:blip r:embed="rId3">
            <a:alphaModFix/>
          </a:blip>
          <a:stretch>
            <a:fillRect/>
          </a:stretch>
        </p:blipFill>
        <p:spPr>
          <a:xfrm>
            <a:off x="7409350" y="1501200"/>
            <a:ext cx="4782650" cy="4531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pic>
        <p:nvPicPr>
          <p:cNvPr descr="Background pattern&#10;&#10;Description automatically generated" id="114" name="Google Shape;114;p4"/>
          <p:cNvPicPr preferRelativeResize="0"/>
          <p:nvPr/>
        </p:nvPicPr>
        <p:blipFill rotWithShape="1">
          <a:blip r:embed="rId3">
            <a:alphaModFix/>
          </a:blip>
          <a:srcRect b="6250" l="0" r="0" t="0"/>
          <a:stretch/>
        </p:blipFill>
        <p:spPr>
          <a:xfrm>
            <a:off x="20" y="10"/>
            <a:ext cx="12191980" cy="6857990"/>
          </a:xfrm>
          <a:prstGeom prst="rect">
            <a:avLst/>
          </a:prstGeom>
          <a:noFill/>
          <a:ln>
            <a:noFill/>
          </a:ln>
        </p:spPr>
      </p:pic>
      <p:sp>
        <p:nvSpPr>
          <p:cNvPr id="115" name="Google Shape;115;p4"/>
          <p:cNvSpPr/>
          <p:nvPr/>
        </p:nvSpPr>
        <p:spPr>
          <a:xfrm>
            <a:off x="0" y="0"/>
            <a:ext cx="12196802" cy="6858000"/>
          </a:xfrm>
          <a:prstGeom prst="rect">
            <a:avLst/>
          </a:prstGeom>
          <a:gradFill>
            <a:gsLst>
              <a:gs pos="0">
                <a:srgbClr val="E7E6E6">
                  <a:alpha val="83921"/>
                </a:srgbClr>
              </a:gs>
              <a:gs pos="28000">
                <a:srgbClr val="E7E6E6">
                  <a:alpha val="83921"/>
                </a:srgbClr>
              </a:gs>
              <a:gs pos="74000">
                <a:schemeClr val="lt1"/>
              </a:gs>
              <a:gs pos="100000">
                <a:schemeClr val="lt1"/>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6" name="Google Shape;116;p4"/>
          <p:cNvSpPr txBox="1"/>
          <p:nvPr>
            <p:ph type="title"/>
          </p:nvPr>
        </p:nvSpPr>
        <p:spPr>
          <a:xfrm>
            <a:off x="962891" y="5989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STATEMENT </a:t>
            </a:r>
            <a:endParaRPr/>
          </a:p>
        </p:txBody>
      </p:sp>
      <p:grpSp>
        <p:nvGrpSpPr>
          <p:cNvPr id="117" name="Google Shape;117;p4"/>
          <p:cNvGrpSpPr/>
          <p:nvPr/>
        </p:nvGrpSpPr>
        <p:grpSpPr>
          <a:xfrm>
            <a:off x="1555283" y="1399670"/>
            <a:ext cx="9116032" cy="4774605"/>
            <a:chOff x="717083" y="14215"/>
            <a:chExt cx="9116032" cy="4774605"/>
          </a:xfrm>
        </p:grpSpPr>
        <p:sp>
          <p:nvSpPr>
            <p:cNvPr id="118" name="Google Shape;118;p4"/>
            <p:cNvSpPr/>
            <p:nvPr/>
          </p:nvSpPr>
          <p:spPr>
            <a:xfrm rot="5447196">
              <a:off x="679608" y="1925364"/>
              <a:ext cx="2561816" cy="237525"/>
            </a:xfrm>
            <a:prstGeom prst="rect">
              <a:avLst/>
            </a:prstGeom>
            <a:gradFill>
              <a:gsLst>
                <a:gs pos="0">
                  <a:srgbClr val="F08B54"/>
                </a:gs>
                <a:gs pos="50000">
                  <a:srgbClr val="F67A26"/>
                </a:gs>
                <a:gs pos="100000">
                  <a:srgbClr val="E36A1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717083" y="14215"/>
              <a:ext cx="4091530" cy="2284549"/>
            </a:xfrm>
            <a:prstGeom prst="roundRect">
              <a:avLst>
                <a:gd fmla="val 10000" name="adj"/>
              </a:avLst>
            </a:prstGeom>
            <a:gradFill>
              <a:gsLst>
                <a:gs pos="0">
                  <a:srgbClr val="F08B54"/>
                </a:gs>
                <a:gs pos="50000">
                  <a:srgbClr val="F67A26"/>
                </a:gs>
                <a:gs pos="100000">
                  <a:srgbClr val="E36A1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txBox="1"/>
            <p:nvPr/>
          </p:nvSpPr>
          <p:spPr>
            <a:xfrm>
              <a:off x="783995" y="81127"/>
              <a:ext cx="3957706" cy="2150725"/>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Clr>
                  <a:schemeClr val="lt1"/>
                </a:buClr>
                <a:buSzPts val="2100"/>
                <a:buFont typeface="Calibri"/>
                <a:buNone/>
              </a:pPr>
              <a:r>
                <a:rPr b="0" i="0" lang="en-US" sz="2100" u="none" cap="none" strike="noStrike">
                  <a:solidFill>
                    <a:schemeClr val="lt1"/>
                  </a:solidFill>
                  <a:latin typeface="Calibri"/>
                  <a:ea typeface="Calibri"/>
                  <a:cs typeface="Calibri"/>
                  <a:sym typeface="Calibri"/>
                </a:rPr>
                <a:t>The measurement of weather parameters is informative in predicting future events and aid planning efforts.</a:t>
              </a:r>
              <a:endParaRPr b="0" i="0" sz="2100" u="none" cap="none" strike="noStrike">
                <a:solidFill>
                  <a:schemeClr val="lt1"/>
                </a:solidFill>
                <a:latin typeface="Calibri"/>
                <a:ea typeface="Calibri"/>
                <a:cs typeface="Calibri"/>
                <a:sym typeface="Calibri"/>
              </a:endParaRPr>
            </a:p>
          </p:txBody>
        </p:sp>
        <p:sp>
          <p:nvSpPr>
            <p:cNvPr id="121" name="Google Shape;121;p4"/>
            <p:cNvSpPr/>
            <p:nvPr/>
          </p:nvSpPr>
          <p:spPr>
            <a:xfrm rot="-15635">
              <a:off x="1952069" y="3202787"/>
              <a:ext cx="4991865" cy="237525"/>
            </a:xfrm>
            <a:prstGeom prst="rect">
              <a:avLst/>
            </a:prstGeom>
            <a:gradFill>
              <a:gsLst>
                <a:gs pos="0">
                  <a:srgbClr val="AFAFAF"/>
                </a:gs>
                <a:gs pos="50000">
                  <a:schemeClr val="accent3"/>
                </a:gs>
                <a:gs pos="100000">
                  <a:srgbClr val="919191"/>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48856" y="2683112"/>
              <a:ext cx="3758783" cy="2105708"/>
            </a:xfrm>
            <a:prstGeom prst="roundRect">
              <a:avLst>
                <a:gd fmla="val 10000" name="adj"/>
              </a:avLst>
            </a:prstGeom>
            <a:gradFill>
              <a:gsLst>
                <a:gs pos="0">
                  <a:srgbClr val="AFAFAF"/>
                </a:gs>
                <a:gs pos="50000">
                  <a:schemeClr val="accent3"/>
                </a:gs>
                <a:gs pos="100000">
                  <a:srgbClr val="919191"/>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txBox="1"/>
            <p:nvPr/>
          </p:nvSpPr>
          <p:spPr>
            <a:xfrm>
              <a:off x="910530" y="2744786"/>
              <a:ext cx="3635435" cy="1982360"/>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Clr>
                  <a:schemeClr val="lt1"/>
                </a:buClr>
                <a:buSzPts val="2100"/>
                <a:buFont typeface="Calibri"/>
                <a:buNone/>
              </a:pPr>
              <a:r>
                <a:rPr b="0" i="0" lang="en-US" sz="2100" u="none" cap="none" strike="noStrike">
                  <a:solidFill>
                    <a:schemeClr val="lt1"/>
                  </a:solidFill>
                  <a:latin typeface="Calibri"/>
                  <a:ea typeface="Calibri"/>
                  <a:cs typeface="Calibri"/>
                  <a:sym typeface="Calibri"/>
                </a:rPr>
                <a:t>These weather parameters vary spatially, which causes a need for a dense concentration of weather stations to guarantee accuracy. </a:t>
              </a:r>
              <a:endParaRPr b="0" i="0" sz="2100" u="none" cap="none" strike="noStrike">
                <a:solidFill>
                  <a:schemeClr val="lt1"/>
                </a:solidFill>
                <a:latin typeface="Calibri"/>
                <a:ea typeface="Calibri"/>
                <a:cs typeface="Calibri"/>
                <a:sym typeface="Calibri"/>
              </a:endParaRPr>
            </a:p>
          </p:txBody>
        </p:sp>
        <p:sp>
          <p:nvSpPr>
            <p:cNvPr id="124" name="Google Shape;124;p4"/>
            <p:cNvSpPr/>
            <p:nvPr/>
          </p:nvSpPr>
          <p:spPr>
            <a:xfrm rot="-5403039">
              <a:off x="5681095" y="1911274"/>
              <a:ext cx="2543646" cy="237525"/>
            </a:xfrm>
            <a:prstGeom prst="rect">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5762686" y="2637443"/>
              <a:ext cx="3952683" cy="2151376"/>
            </a:xfrm>
            <a:prstGeom prst="roundRect">
              <a:avLst>
                <a:gd fmla="val 10000" name="adj"/>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txBox="1"/>
            <p:nvPr/>
          </p:nvSpPr>
          <p:spPr>
            <a:xfrm>
              <a:off x="5825698" y="2700455"/>
              <a:ext cx="3826659" cy="2025352"/>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Clr>
                  <a:schemeClr val="lt1"/>
                </a:buClr>
                <a:buSzPts val="2100"/>
                <a:buFont typeface="Calibri"/>
                <a:buNone/>
              </a:pPr>
              <a:r>
                <a:rPr b="0" i="0" lang="en-US" sz="2100" u="none" cap="none" strike="noStrike">
                  <a:solidFill>
                    <a:schemeClr val="lt1"/>
                  </a:solidFill>
                  <a:latin typeface="Calibri"/>
                  <a:ea typeface="Calibri"/>
                  <a:cs typeface="Calibri"/>
                  <a:sym typeface="Calibri"/>
                </a:rPr>
                <a:t>However, in developing countries like in Africa, these stations are very scarce due to their high cost and power requirements. </a:t>
              </a:r>
              <a:endParaRPr b="0" i="0" sz="2100" u="none" cap="none" strike="noStrike">
                <a:solidFill>
                  <a:schemeClr val="lt1"/>
                </a:solidFill>
                <a:latin typeface="Calibri"/>
                <a:ea typeface="Calibri"/>
                <a:cs typeface="Calibri"/>
                <a:sym typeface="Calibri"/>
              </a:endParaRPr>
            </a:p>
          </p:txBody>
        </p:sp>
        <p:sp>
          <p:nvSpPr>
            <p:cNvPr id="127" name="Google Shape;127;p4"/>
            <p:cNvSpPr/>
            <p:nvPr/>
          </p:nvSpPr>
          <p:spPr>
            <a:xfrm>
              <a:off x="5644939" y="71585"/>
              <a:ext cx="4188176" cy="2169982"/>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txBox="1"/>
            <p:nvPr/>
          </p:nvSpPr>
          <p:spPr>
            <a:xfrm>
              <a:off x="5708496" y="135142"/>
              <a:ext cx="4061062" cy="2042868"/>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Clr>
                  <a:schemeClr val="lt1"/>
                </a:buClr>
                <a:buSzPts val="2100"/>
                <a:buFont typeface="Calibri"/>
                <a:buNone/>
              </a:pPr>
              <a:r>
                <a:rPr b="0" i="0" lang="en-US" sz="2100" u="none" cap="none" strike="noStrike">
                  <a:solidFill>
                    <a:schemeClr val="lt1"/>
                  </a:solidFill>
                  <a:latin typeface="Calibri"/>
                  <a:ea typeface="Calibri"/>
                  <a:cs typeface="Calibri"/>
                  <a:sym typeface="Calibri"/>
                </a:rPr>
                <a:t>Therefore, the goal of the project is to create a </a:t>
              </a:r>
              <a:r>
                <a:rPr b="1" i="0" lang="en-US" sz="2100" u="none" cap="none" strike="noStrike">
                  <a:solidFill>
                    <a:schemeClr val="lt1"/>
                  </a:solidFill>
                  <a:latin typeface="Calibri"/>
                  <a:ea typeface="Calibri"/>
                  <a:cs typeface="Calibri"/>
                  <a:sym typeface="Calibri"/>
                </a:rPr>
                <a:t>low-cost</a:t>
              </a:r>
              <a:r>
                <a:rPr b="0" i="0" lang="en-US" sz="2100" u="none" cap="none" strike="noStrike">
                  <a:solidFill>
                    <a:schemeClr val="lt1"/>
                  </a:solidFill>
                  <a:latin typeface="Calibri"/>
                  <a:ea typeface="Calibri"/>
                  <a:cs typeface="Calibri"/>
                  <a:sym typeface="Calibri"/>
                </a:rPr>
                <a:t>, </a:t>
              </a:r>
              <a:r>
                <a:rPr b="1" i="0" lang="en-US" sz="2100" u="none" cap="none" strike="noStrike">
                  <a:solidFill>
                    <a:schemeClr val="lt1"/>
                  </a:solidFill>
                  <a:latin typeface="Calibri"/>
                  <a:ea typeface="Calibri"/>
                  <a:cs typeface="Calibri"/>
                  <a:sym typeface="Calibri"/>
                </a:rPr>
                <a:t>low-power</a:t>
              </a:r>
              <a:r>
                <a:rPr b="0" i="0" lang="en-US" sz="2100" u="none" cap="none" strike="noStrike">
                  <a:solidFill>
                    <a:schemeClr val="lt1"/>
                  </a:solidFill>
                  <a:latin typeface="Calibri"/>
                  <a:ea typeface="Calibri"/>
                  <a:cs typeface="Calibri"/>
                  <a:sym typeface="Calibri"/>
                </a:rPr>
                <a:t>, </a:t>
              </a:r>
              <a:r>
                <a:rPr b="1" i="0" lang="en-US" sz="2100" u="none" cap="none" strike="noStrike">
                  <a:solidFill>
                    <a:schemeClr val="lt1"/>
                  </a:solidFill>
                  <a:latin typeface="Calibri"/>
                  <a:ea typeface="Calibri"/>
                  <a:cs typeface="Calibri"/>
                  <a:sym typeface="Calibri"/>
                </a:rPr>
                <a:t>reliable</a:t>
              </a:r>
              <a:r>
                <a:rPr b="0" i="0" lang="en-US" sz="2100" u="none" cap="none" strike="noStrike">
                  <a:solidFill>
                    <a:schemeClr val="lt1"/>
                  </a:solidFill>
                  <a:latin typeface="Calibri"/>
                  <a:ea typeface="Calibri"/>
                  <a:cs typeface="Calibri"/>
                  <a:sym typeface="Calibri"/>
                </a:rPr>
                <a:t>, </a:t>
              </a:r>
              <a:r>
                <a:rPr b="1" i="0" lang="en-US" sz="2100" u="none" cap="none" strike="noStrike">
                  <a:solidFill>
                    <a:schemeClr val="lt1"/>
                  </a:solidFill>
                  <a:latin typeface="Calibri"/>
                  <a:ea typeface="Calibri"/>
                  <a:cs typeface="Calibri"/>
                  <a:sym typeface="Calibri"/>
                </a:rPr>
                <a:t>accurate</a:t>
              </a:r>
              <a:r>
                <a:rPr b="0" i="0" lang="en-US" sz="2100" u="none" cap="none" strike="noStrike">
                  <a:solidFill>
                    <a:schemeClr val="lt1"/>
                  </a:solidFill>
                  <a:latin typeface="Calibri"/>
                  <a:ea typeface="Calibri"/>
                  <a:cs typeface="Calibri"/>
                  <a:sym typeface="Calibri"/>
                </a:rPr>
                <a:t>, </a:t>
              </a:r>
              <a:r>
                <a:rPr b="1" i="0" lang="en-US" sz="2100" u="none" cap="none" strike="noStrike">
                  <a:solidFill>
                    <a:schemeClr val="lt1"/>
                  </a:solidFill>
                  <a:latin typeface="Calibri"/>
                  <a:ea typeface="Calibri"/>
                  <a:cs typeface="Calibri"/>
                  <a:sym typeface="Calibri"/>
                </a:rPr>
                <a:t>easy to install </a:t>
              </a:r>
              <a:r>
                <a:rPr b="0" i="0" lang="en-US" sz="2100" u="none" cap="none" strike="noStrike">
                  <a:solidFill>
                    <a:schemeClr val="lt1"/>
                  </a:solidFill>
                  <a:latin typeface="Calibri"/>
                  <a:ea typeface="Calibri"/>
                  <a:cs typeface="Calibri"/>
                  <a:sym typeface="Calibri"/>
                </a:rPr>
                <a:t>and </a:t>
              </a:r>
              <a:r>
                <a:rPr b="1" i="0" lang="en-US" sz="2100" u="none" cap="none" strike="noStrike">
                  <a:solidFill>
                    <a:schemeClr val="lt1"/>
                  </a:solidFill>
                  <a:latin typeface="Calibri"/>
                  <a:ea typeface="Calibri"/>
                  <a:cs typeface="Calibri"/>
                  <a:sym typeface="Calibri"/>
                </a:rPr>
                <a:t>maintain</a:t>
              </a:r>
              <a:r>
                <a:rPr b="0" i="0" lang="en-US" sz="2100" u="none" cap="none" strike="noStrike">
                  <a:solidFill>
                    <a:schemeClr val="lt1"/>
                  </a:solidFill>
                  <a:latin typeface="Calibri"/>
                  <a:ea typeface="Calibri"/>
                  <a:cs typeface="Calibri"/>
                  <a:sym typeface="Calibri"/>
                </a:rPr>
                <a:t> weather station, with the focus on using acoustics of </a:t>
              </a:r>
              <a:r>
                <a:rPr b="1" i="0" lang="en-US" sz="2100" u="none" cap="none" strike="noStrike">
                  <a:solidFill>
                    <a:schemeClr val="lt1"/>
                  </a:solidFill>
                  <a:latin typeface="Calibri"/>
                  <a:ea typeface="Calibri"/>
                  <a:cs typeface="Calibri"/>
                  <a:sym typeface="Calibri"/>
                </a:rPr>
                <a:t>rain</a:t>
              </a:r>
              <a:r>
                <a:rPr b="0" i="0" lang="en-US" sz="2100" u="none" cap="none" strike="noStrike">
                  <a:solidFill>
                    <a:schemeClr val="lt1"/>
                  </a:solidFill>
                  <a:latin typeface="Calibri"/>
                  <a:ea typeface="Calibri"/>
                  <a:cs typeface="Calibri"/>
                  <a:sym typeface="Calibri"/>
                </a:rPr>
                <a:t> and </a:t>
              </a:r>
              <a:r>
                <a:rPr b="1" i="0" lang="en-US" sz="2100" u="none" cap="none" strike="noStrike">
                  <a:solidFill>
                    <a:schemeClr val="lt1"/>
                  </a:solidFill>
                  <a:latin typeface="Calibri"/>
                  <a:ea typeface="Calibri"/>
                  <a:cs typeface="Calibri"/>
                  <a:sym typeface="Calibri"/>
                </a:rPr>
                <a:t>wind</a:t>
              </a:r>
              <a:r>
                <a:rPr b="0" i="0" lang="en-US" sz="2100" u="none" cap="none" strike="noStrike">
                  <a:solidFill>
                    <a:schemeClr val="lt1"/>
                  </a:solidFill>
                  <a:latin typeface="Calibri"/>
                  <a:ea typeface="Calibri"/>
                  <a:cs typeface="Calibri"/>
                  <a:sym typeface="Calibri"/>
                </a:rPr>
                <a:t> intensities.</a:t>
              </a:r>
              <a:endParaRPr b="0" i="0" sz="2100" u="none" cap="none" strike="noStrike">
                <a:solidFill>
                  <a:schemeClr val="lt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5"/>
          <p:cNvSpPr txBox="1"/>
          <p:nvPr>
            <p:ph type="title"/>
          </p:nvPr>
        </p:nvSpPr>
        <p:spPr>
          <a:xfrm>
            <a:off x="648929" y="629266"/>
            <a:ext cx="3505500" cy="1622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700"/>
              <a:buFont typeface="Calibri"/>
              <a:buNone/>
            </a:pPr>
            <a:r>
              <a:rPr lang="en-US" sz="3500"/>
              <a:t>APPROACH TAKEN BY THE TEAM</a:t>
            </a:r>
            <a:endParaRPr sz="4200"/>
          </a:p>
        </p:txBody>
      </p:sp>
      <p:sp>
        <p:nvSpPr>
          <p:cNvPr id="134" name="Google Shape;134;p5"/>
          <p:cNvSpPr txBox="1"/>
          <p:nvPr>
            <p:ph idx="1" type="body"/>
          </p:nvPr>
        </p:nvSpPr>
        <p:spPr>
          <a:xfrm>
            <a:off x="648931" y="2438400"/>
            <a:ext cx="3505500" cy="3785400"/>
          </a:xfrm>
          <a:prstGeom prst="rect">
            <a:avLst/>
          </a:prstGeom>
          <a:noFill/>
          <a:ln>
            <a:noFill/>
          </a:ln>
        </p:spPr>
        <p:txBody>
          <a:bodyPr anchorCtr="0" anchor="t" bIns="45700" lIns="91425" spcFirstLastPara="1" rIns="91425" wrap="square" tIns="45700">
            <a:normAutofit fontScale="47500" lnSpcReduction="20000"/>
          </a:bodyPr>
          <a:lstStyle/>
          <a:p>
            <a:pPr indent="-258669" lvl="0" marL="228600" rtl="0" algn="l">
              <a:lnSpc>
                <a:spcPct val="90000"/>
              </a:lnSpc>
              <a:spcBef>
                <a:spcPts val="0"/>
              </a:spcBef>
              <a:spcAft>
                <a:spcPts val="0"/>
              </a:spcAft>
              <a:buClr>
                <a:schemeClr val="dk1"/>
              </a:buClr>
              <a:buSzPct val="100000"/>
              <a:buChar char="•"/>
            </a:pPr>
            <a:r>
              <a:rPr lang="en-US" sz="4575"/>
              <a:t>The approach taken by the team are illustrated from step 1 to step 5</a:t>
            </a:r>
            <a:endParaRPr sz="5675"/>
          </a:p>
          <a:p>
            <a:pPr indent="0" lvl="0" marL="0" rtl="0" algn="l">
              <a:lnSpc>
                <a:spcPct val="90000"/>
              </a:lnSpc>
              <a:spcBef>
                <a:spcPts val="1000"/>
              </a:spcBef>
              <a:spcAft>
                <a:spcPts val="0"/>
              </a:spcAft>
              <a:buClr>
                <a:schemeClr val="dk1"/>
              </a:buClr>
              <a:buSzPct val="39298"/>
              <a:buNone/>
            </a:pPr>
            <a:r>
              <a:rPr lang="en-US" sz="4325"/>
              <a:t>Step 1: Literature Survey</a:t>
            </a:r>
            <a:endParaRPr sz="5425"/>
          </a:p>
          <a:p>
            <a:pPr indent="0" lvl="0" marL="0" rtl="0" algn="l">
              <a:lnSpc>
                <a:spcPct val="90000"/>
              </a:lnSpc>
              <a:spcBef>
                <a:spcPts val="1000"/>
              </a:spcBef>
              <a:spcAft>
                <a:spcPts val="0"/>
              </a:spcAft>
              <a:buClr>
                <a:schemeClr val="dk1"/>
              </a:buClr>
              <a:buSzPct val="39298"/>
              <a:buNone/>
            </a:pPr>
            <a:r>
              <a:rPr lang="en-US" sz="4325"/>
              <a:t>Step 2: Exploratory Data Analysis</a:t>
            </a:r>
            <a:endParaRPr sz="5425"/>
          </a:p>
          <a:p>
            <a:pPr indent="-120650" lvl="0" marL="228600" rtl="0" algn="l">
              <a:lnSpc>
                <a:spcPct val="90000"/>
              </a:lnSpc>
              <a:spcBef>
                <a:spcPts val="1000"/>
              </a:spcBef>
              <a:spcAft>
                <a:spcPts val="0"/>
              </a:spcAft>
              <a:buClr>
                <a:schemeClr val="dk1"/>
              </a:buClr>
              <a:buSzPct val="74752"/>
              <a:buNone/>
            </a:pPr>
            <a:r>
              <a:t/>
            </a:r>
            <a:endParaRPr sz="2274"/>
          </a:p>
          <a:p>
            <a:pPr indent="-120650" lvl="0" marL="228600" rtl="0" algn="l">
              <a:lnSpc>
                <a:spcPct val="90000"/>
              </a:lnSpc>
              <a:spcBef>
                <a:spcPts val="1000"/>
              </a:spcBef>
              <a:spcAft>
                <a:spcPts val="0"/>
              </a:spcAft>
              <a:buClr>
                <a:schemeClr val="dk1"/>
              </a:buClr>
              <a:buSzPct val="74752"/>
              <a:buNone/>
            </a:pPr>
            <a:r>
              <a:t/>
            </a:r>
            <a:endParaRPr sz="2274"/>
          </a:p>
          <a:p>
            <a:pPr indent="-120650" lvl="0" marL="228600" rtl="0" algn="l">
              <a:lnSpc>
                <a:spcPct val="90000"/>
              </a:lnSpc>
              <a:spcBef>
                <a:spcPts val="1000"/>
              </a:spcBef>
              <a:spcAft>
                <a:spcPts val="0"/>
              </a:spcAft>
              <a:buClr>
                <a:schemeClr val="dk1"/>
              </a:buClr>
              <a:buSzPct val="69218"/>
              <a:buNone/>
            </a:pPr>
            <a:r>
              <a:t/>
            </a:r>
            <a:endParaRPr sz="2455"/>
          </a:p>
          <a:p>
            <a:pPr indent="-120650" lvl="0" marL="228600" rtl="0" algn="l">
              <a:lnSpc>
                <a:spcPct val="90000"/>
              </a:lnSpc>
              <a:spcBef>
                <a:spcPts val="1000"/>
              </a:spcBef>
              <a:spcAft>
                <a:spcPts val="0"/>
              </a:spcAft>
              <a:buClr>
                <a:schemeClr val="dk1"/>
              </a:buClr>
              <a:buSzPct val="69218"/>
              <a:buNone/>
            </a:pPr>
            <a:r>
              <a:t/>
            </a:r>
            <a:endParaRPr sz="2455"/>
          </a:p>
          <a:p>
            <a:pPr indent="0" lvl="0" marL="0" rtl="0" algn="l">
              <a:lnSpc>
                <a:spcPct val="90000"/>
              </a:lnSpc>
              <a:spcBef>
                <a:spcPts val="1000"/>
              </a:spcBef>
              <a:spcAft>
                <a:spcPts val="0"/>
              </a:spcAft>
              <a:buClr>
                <a:schemeClr val="dk1"/>
              </a:buClr>
              <a:buSzPct val="100000"/>
              <a:buNone/>
            </a:pPr>
            <a:r>
              <a:rPr lang="en-US" sz="1700"/>
              <a:t>		</a:t>
            </a:r>
            <a:endParaRPr/>
          </a:p>
          <a:p>
            <a:pPr indent="0" lvl="0" marL="0" rtl="0" algn="l">
              <a:lnSpc>
                <a:spcPct val="90000"/>
              </a:lnSpc>
              <a:spcBef>
                <a:spcPts val="1000"/>
              </a:spcBef>
              <a:spcAft>
                <a:spcPts val="0"/>
              </a:spcAft>
              <a:buClr>
                <a:schemeClr val="dk1"/>
              </a:buClr>
              <a:buSzPct val="100000"/>
              <a:buNone/>
            </a:pPr>
            <a:r>
              <a:t/>
            </a:r>
            <a:endParaRPr sz="1700"/>
          </a:p>
          <a:p>
            <a:pPr indent="0" lvl="0" marL="0" rtl="0" algn="l">
              <a:lnSpc>
                <a:spcPct val="90000"/>
              </a:lnSpc>
              <a:spcBef>
                <a:spcPts val="1000"/>
              </a:spcBef>
              <a:spcAft>
                <a:spcPts val="0"/>
              </a:spcAft>
              <a:buClr>
                <a:schemeClr val="dk1"/>
              </a:buClr>
              <a:buSzPct val="100000"/>
              <a:buNone/>
            </a:pPr>
            <a:r>
              <a:t/>
            </a:r>
            <a:endParaRPr sz="1700"/>
          </a:p>
          <a:p>
            <a:pPr indent="0" lvl="0" marL="0" rtl="0" algn="l">
              <a:lnSpc>
                <a:spcPct val="90000"/>
              </a:lnSpc>
              <a:spcBef>
                <a:spcPts val="1000"/>
              </a:spcBef>
              <a:spcAft>
                <a:spcPts val="0"/>
              </a:spcAft>
              <a:buClr>
                <a:schemeClr val="dk1"/>
              </a:buClr>
              <a:buSzPct val="100000"/>
              <a:buNone/>
            </a:pPr>
            <a:r>
              <a:t/>
            </a:r>
            <a:endParaRPr sz="1700"/>
          </a:p>
          <a:p>
            <a:pPr indent="0" lvl="0" marL="0" rtl="0" algn="l">
              <a:lnSpc>
                <a:spcPct val="90000"/>
              </a:lnSpc>
              <a:spcBef>
                <a:spcPts val="1000"/>
              </a:spcBef>
              <a:spcAft>
                <a:spcPts val="0"/>
              </a:spcAft>
              <a:buClr>
                <a:schemeClr val="dk1"/>
              </a:buClr>
              <a:buSzPct val="100000"/>
              <a:buNone/>
            </a:pPr>
            <a:r>
              <a:t/>
            </a:r>
            <a:endParaRPr sz="1700"/>
          </a:p>
        </p:txBody>
      </p:sp>
      <p:sp>
        <p:nvSpPr>
          <p:cNvPr id="135" name="Google Shape;135;p5"/>
          <p:cNvSpPr/>
          <p:nvPr/>
        </p:nvSpPr>
        <p:spPr>
          <a:xfrm>
            <a:off x="4639056" y="0"/>
            <a:ext cx="7552800" cy="6858000"/>
          </a:xfrm>
          <a:prstGeom prst="rect">
            <a:avLst/>
          </a:prstGeom>
          <a:solidFill>
            <a:srgbClr val="C8CA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5"/>
          <p:cNvSpPr/>
          <p:nvPr/>
        </p:nvSpPr>
        <p:spPr>
          <a:xfrm>
            <a:off x="5123688" y="557784"/>
            <a:ext cx="6584100" cy="5739300"/>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5"/>
          <p:cNvSpPr txBox="1"/>
          <p:nvPr/>
        </p:nvSpPr>
        <p:spPr>
          <a:xfrm>
            <a:off x="5367527" y="1170128"/>
            <a:ext cx="60960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High Level Flow Chart illustrating the various steps employed	</a:t>
            </a:r>
            <a:endParaRPr sz="1800">
              <a:solidFill>
                <a:schemeClr val="dk1"/>
              </a:solidFill>
              <a:latin typeface="Calibri"/>
              <a:ea typeface="Calibri"/>
              <a:cs typeface="Calibri"/>
              <a:sym typeface="Calibri"/>
            </a:endParaRPr>
          </a:p>
        </p:txBody>
      </p:sp>
      <p:pic>
        <p:nvPicPr>
          <p:cNvPr id="138" name="Google Shape;138;p5"/>
          <p:cNvPicPr preferRelativeResize="0"/>
          <p:nvPr/>
        </p:nvPicPr>
        <p:blipFill>
          <a:blip r:embed="rId3">
            <a:alphaModFix/>
          </a:blip>
          <a:stretch>
            <a:fillRect/>
          </a:stretch>
        </p:blipFill>
        <p:spPr>
          <a:xfrm>
            <a:off x="5215125" y="1601913"/>
            <a:ext cx="6400800" cy="429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6"/>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44" name="Google Shape;144;p6"/>
          <p:cNvPicPr preferRelativeResize="0"/>
          <p:nvPr/>
        </p:nvPicPr>
        <p:blipFill rotWithShape="1">
          <a:blip r:embed="rId3">
            <a:alphaModFix/>
          </a:blip>
          <a:srcRect b="0" l="0" r="0" t="0"/>
          <a:stretch/>
        </p:blipFill>
        <p:spPr>
          <a:xfrm>
            <a:off x="0" y="-1282"/>
            <a:ext cx="6096000" cy="6856719"/>
          </a:xfrm>
          <a:prstGeom prst="rect">
            <a:avLst/>
          </a:prstGeom>
          <a:noFill/>
          <a:ln>
            <a:noFill/>
          </a:ln>
        </p:spPr>
      </p:pic>
      <p:sp>
        <p:nvSpPr>
          <p:cNvPr id="145" name="Google Shape;145;p6"/>
          <p:cNvSpPr txBox="1"/>
          <p:nvPr/>
        </p:nvSpPr>
        <p:spPr>
          <a:xfrm>
            <a:off x="6528048" y="3242411"/>
            <a:ext cx="4015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FF0000"/>
              </a:solidFill>
              <a:latin typeface="Calibri"/>
              <a:ea typeface="Calibri"/>
              <a:cs typeface="Calibri"/>
              <a:sym typeface="Calibri"/>
            </a:endParaRPr>
          </a:p>
        </p:txBody>
      </p:sp>
      <p:graphicFrame>
        <p:nvGraphicFramePr>
          <p:cNvPr id="146" name="Google Shape;146;p6"/>
          <p:cNvGraphicFramePr/>
          <p:nvPr/>
        </p:nvGraphicFramePr>
        <p:xfrm>
          <a:off x="6226375" y="743535"/>
          <a:ext cx="3000000" cy="3000000"/>
        </p:xfrm>
        <a:graphic>
          <a:graphicData uri="http://schemas.openxmlformats.org/drawingml/2006/table">
            <a:tbl>
              <a:tblPr>
                <a:noFill/>
                <a:tableStyleId>{0525E2EC-03C8-48C1-8402-51D78E48D5A4}</a:tableStyleId>
              </a:tblPr>
              <a:tblGrid>
                <a:gridCol w="2053975"/>
                <a:gridCol w="3780325"/>
              </a:tblGrid>
              <a:tr h="602700">
                <a:tc>
                  <a:txBody>
                    <a:bodyPr/>
                    <a:lstStyle/>
                    <a:p>
                      <a:pPr indent="0" lvl="0" marL="0" rtl="0" algn="l">
                        <a:spcBef>
                          <a:spcPts val="0"/>
                        </a:spcBef>
                        <a:spcAft>
                          <a:spcPts val="0"/>
                        </a:spcAft>
                        <a:buNone/>
                      </a:pPr>
                      <a:r>
                        <a:rPr lang="en-US" sz="1300"/>
                        <a:t>LOCATION</a:t>
                      </a:r>
                      <a:endParaRPr sz="1300"/>
                    </a:p>
                  </a:txBody>
                  <a:tcPr marT="91425" marB="91425" marR="91425" marL="91425"/>
                </a:tc>
                <a:tc>
                  <a:txBody>
                    <a:bodyPr/>
                    <a:lstStyle/>
                    <a:p>
                      <a:pPr indent="0" lvl="0" marL="0" rtl="0" algn="l">
                        <a:spcBef>
                          <a:spcPts val="0"/>
                        </a:spcBef>
                        <a:spcAft>
                          <a:spcPts val="0"/>
                        </a:spcAft>
                        <a:buNone/>
                      </a:pPr>
                      <a:r>
                        <a:rPr lang="en-US"/>
                        <a:t>KOGI STATE, NIGERIA (7.7337N, 6.6906E)</a:t>
                      </a:r>
                      <a:endParaRPr/>
                    </a:p>
                  </a:txBody>
                  <a:tcPr marT="91425" marB="91425" marR="91425" marL="91425"/>
                </a:tc>
              </a:tr>
              <a:tr h="813650">
                <a:tc>
                  <a:txBody>
                    <a:bodyPr/>
                    <a:lstStyle/>
                    <a:p>
                      <a:pPr indent="0" lvl="0" marL="0" rtl="0" algn="l">
                        <a:spcBef>
                          <a:spcPts val="0"/>
                        </a:spcBef>
                        <a:spcAft>
                          <a:spcPts val="0"/>
                        </a:spcAft>
                        <a:buNone/>
                      </a:pPr>
                      <a:r>
                        <a:rPr lang="en-US" sz="1300"/>
                        <a:t>MATERIAL FOR DATA COLLECTION</a:t>
                      </a:r>
                      <a:endParaRPr sz="1300"/>
                    </a:p>
                  </a:txBody>
                  <a:tcPr marT="91425" marB="91425" marR="91425" marL="91425"/>
                </a:tc>
                <a:tc>
                  <a:txBody>
                    <a:bodyPr/>
                    <a:lstStyle/>
                    <a:p>
                      <a:pPr indent="0" lvl="0" marL="0" rtl="0" algn="l">
                        <a:spcBef>
                          <a:spcPts val="0"/>
                        </a:spcBef>
                        <a:spcAft>
                          <a:spcPts val="0"/>
                        </a:spcAft>
                        <a:buNone/>
                      </a:pPr>
                      <a:r>
                        <a:rPr lang="en-US"/>
                        <a:t>Galvanized ZINC Sheet</a:t>
                      </a:r>
                      <a:endParaRPr/>
                    </a:p>
                  </a:txBody>
                  <a:tcPr marT="91425" marB="91425" marR="91425" marL="91425"/>
                </a:tc>
              </a:tr>
              <a:tr h="396200">
                <a:tc>
                  <a:txBody>
                    <a:bodyPr/>
                    <a:lstStyle/>
                    <a:p>
                      <a:pPr indent="0" lvl="0" marL="0" rtl="0" algn="l">
                        <a:spcBef>
                          <a:spcPts val="0"/>
                        </a:spcBef>
                        <a:spcAft>
                          <a:spcPts val="0"/>
                        </a:spcAft>
                        <a:buNone/>
                      </a:pPr>
                      <a:r>
                        <a:rPr lang="en-US" sz="1300"/>
                        <a:t>DURATION</a:t>
                      </a:r>
                      <a:endParaRPr sz="1300"/>
                    </a:p>
                  </a:txBody>
                  <a:tcPr marT="91425" marB="91425" marR="91425" marL="91425"/>
                </a:tc>
                <a:tc>
                  <a:txBody>
                    <a:bodyPr/>
                    <a:lstStyle/>
                    <a:p>
                      <a:pPr indent="0" lvl="0" marL="0" rtl="0" algn="l">
                        <a:spcBef>
                          <a:spcPts val="0"/>
                        </a:spcBef>
                        <a:spcAft>
                          <a:spcPts val="0"/>
                        </a:spcAft>
                        <a:buNone/>
                      </a:pPr>
                      <a:r>
                        <a:rPr lang="en-US">
                          <a:solidFill>
                            <a:schemeClr val="dk1"/>
                          </a:solidFill>
                        </a:rPr>
                        <a:t>7,800 secs</a:t>
                      </a:r>
                      <a:endParaRPr/>
                    </a:p>
                  </a:txBody>
                  <a:tcPr marT="91425" marB="91425" marR="91425" marL="91425"/>
                </a:tc>
              </a:tr>
              <a:tr h="396200">
                <a:tc>
                  <a:txBody>
                    <a:bodyPr/>
                    <a:lstStyle/>
                    <a:p>
                      <a:pPr indent="0" lvl="0" marL="0" rtl="0" algn="l">
                        <a:spcBef>
                          <a:spcPts val="0"/>
                        </a:spcBef>
                        <a:spcAft>
                          <a:spcPts val="0"/>
                        </a:spcAft>
                        <a:buNone/>
                      </a:pPr>
                      <a:r>
                        <a:rPr lang="en-US" sz="1300"/>
                        <a:t>DEVICE</a:t>
                      </a:r>
                      <a:endParaRPr sz="1300"/>
                    </a:p>
                  </a:txBody>
                  <a:tcPr marT="91425" marB="91425" marR="91425" marL="91425"/>
                </a:tc>
                <a:tc>
                  <a:txBody>
                    <a:bodyPr/>
                    <a:lstStyle/>
                    <a:p>
                      <a:pPr indent="0" lvl="0" marL="0" rtl="0" algn="l">
                        <a:spcBef>
                          <a:spcPts val="0"/>
                        </a:spcBef>
                        <a:spcAft>
                          <a:spcPts val="0"/>
                        </a:spcAft>
                        <a:buNone/>
                      </a:pPr>
                      <a:r>
                        <a:rPr lang="en-US">
                          <a:solidFill>
                            <a:schemeClr val="dk1"/>
                          </a:solidFill>
                        </a:rPr>
                        <a:t>TECHNO SPARK 7P MOBILE PHONE</a:t>
                      </a:r>
                      <a:endParaRPr/>
                    </a:p>
                  </a:txBody>
                  <a:tcPr marT="91425" marB="91425" marR="91425" marL="91425"/>
                </a:tc>
              </a:tr>
              <a:tr h="396200">
                <a:tc>
                  <a:txBody>
                    <a:bodyPr/>
                    <a:lstStyle/>
                    <a:p>
                      <a:pPr indent="0" lvl="0" marL="0" rtl="0" algn="l">
                        <a:spcBef>
                          <a:spcPts val="0"/>
                        </a:spcBef>
                        <a:spcAft>
                          <a:spcPts val="0"/>
                        </a:spcAft>
                        <a:buNone/>
                      </a:pPr>
                      <a:r>
                        <a:rPr lang="en-US" sz="1300"/>
                        <a:t>FORMAT </a:t>
                      </a:r>
                      <a:endParaRPr sz="1300"/>
                    </a:p>
                  </a:txBody>
                  <a:tcPr marT="91425" marB="91425" marR="91425" marL="91425"/>
                </a:tc>
                <a:tc>
                  <a:txBody>
                    <a:bodyPr/>
                    <a:lstStyle/>
                    <a:p>
                      <a:pPr indent="0" lvl="0" marL="0" rtl="0" algn="l">
                        <a:spcBef>
                          <a:spcPts val="0"/>
                        </a:spcBef>
                        <a:spcAft>
                          <a:spcPts val="0"/>
                        </a:spcAft>
                        <a:buNone/>
                      </a:pPr>
                      <a:r>
                        <a:rPr lang="en-US"/>
                        <a:t> .aac Format</a:t>
                      </a:r>
                      <a:endParaRPr/>
                    </a:p>
                  </a:txBody>
                  <a:tcPr marT="91425" marB="91425" marR="91425" marL="91425"/>
                </a:tc>
              </a:tr>
              <a:tr h="602700">
                <a:tc>
                  <a:txBody>
                    <a:bodyPr/>
                    <a:lstStyle/>
                    <a:p>
                      <a:pPr indent="0" lvl="0" marL="0" rtl="0" algn="l">
                        <a:spcBef>
                          <a:spcPts val="0"/>
                        </a:spcBef>
                        <a:spcAft>
                          <a:spcPts val="0"/>
                        </a:spcAft>
                        <a:buNone/>
                      </a:pPr>
                      <a:r>
                        <a:rPr lang="en-US" sz="1300"/>
                        <a:t>BITRATE SAMPLING RATE</a:t>
                      </a:r>
                      <a:endParaRPr sz="1300"/>
                    </a:p>
                  </a:txBody>
                  <a:tcPr marT="91425" marB="91425" marR="91425" marL="91425"/>
                </a:tc>
                <a:tc>
                  <a:txBody>
                    <a:bodyPr/>
                    <a:lstStyle/>
                    <a:p>
                      <a:pPr indent="0" lvl="0" marL="0" rtl="0" algn="l">
                        <a:spcBef>
                          <a:spcPts val="0"/>
                        </a:spcBef>
                        <a:spcAft>
                          <a:spcPts val="0"/>
                        </a:spcAft>
                        <a:buNone/>
                      </a:pPr>
                      <a:r>
                        <a:rPr lang="en-US"/>
                        <a:t>22050 Hz</a:t>
                      </a:r>
                      <a:endParaRPr/>
                    </a:p>
                  </a:txBody>
                  <a:tcPr marT="91425" marB="91425" marR="91425" marL="91425"/>
                </a:tc>
              </a:tr>
              <a:tr h="602700">
                <a:tc>
                  <a:txBody>
                    <a:bodyPr/>
                    <a:lstStyle/>
                    <a:p>
                      <a:pPr indent="0" lvl="0" marL="0" rtl="0" algn="l">
                        <a:spcBef>
                          <a:spcPts val="0"/>
                        </a:spcBef>
                        <a:spcAft>
                          <a:spcPts val="0"/>
                        </a:spcAft>
                        <a:buNone/>
                      </a:pPr>
                      <a:r>
                        <a:rPr lang="en-US" sz="1300"/>
                        <a:t>MONTH OF THE YEAR</a:t>
                      </a:r>
                      <a:endParaRPr sz="1300"/>
                    </a:p>
                  </a:txBody>
                  <a:tcPr marT="91425" marB="91425" marR="91425" marL="91425"/>
                </a:tc>
                <a:tc>
                  <a:txBody>
                    <a:bodyPr/>
                    <a:lstStyle/>
                    <a:p>
                      <a:pPr indent="0" lvl="0" marL="0" rtl="0" algn="l">
                        <a:spcBef>
                          <a:spcPts val="0"/>
                        </a:spcBef>
                        <a:spcAft>
                          <a:spcPts val="0"/>
                        </a:spcAft>
                        <a:buNone/>
                      </a:pPr>
                      <a:r>
                        <a:rPr lang="en-US"/>
                        <a:t>SEPTEMBER, 2022</a:t>
                      </a:r>
                      <a:endParaRPr/>
                    </a:p>
                  </a:txBody>
                  <a:tcPr marT="91425" marB="91425" marR="91425" marL="91425"/>
                </a:tc>
              </a:tr>
              <a:tr h="602700">
                <a:tc>
                  <a:txBody>
                    <a:bodyPr/>
                    <a:lstStyle/>
                    <a:p>
                      <a:pPr indent="0" lvl="0" marL="0" rtl="0" algn="l">
                        <a:spcBef>
                          <a:spcPts val="0"/>
                        </a:spcBef>
                        <a:spcAft>
                          <a:spcPts val="0"/>
                        </a:spcAft>
                        <a:buNone/>
                      </a:pPr>
                      <a:r>
                        <a:rPr lang="en-US" sz="1300"/>
                        <a:t>NUMBER OF DAYS</a:t>
                      </a:r>
                      <a:endParaRPr sz="1300"/>
                    </a:p>
                  </a:txBody>
                  <a:tcPr marT="91425" marB="91425" marR="91425" marL="91425"/>
                </a:tc>
                <a:tc>
                  <a:txBody>
                    <a:bodyPr/>
                    <a:lstStyle/>
                    <a:p>
                      <a:pPr indent="0" lvl="0" marL="0" rtl="0" algn="l">
                        <a:spcBef>
                          <a:spcPts val="0"/>
                        </a:spcBef>
                        <a:spcAft>
                          <a:spcPts val="0"/>
                        </a:spcAft>
                        <a:buNone/>
                      </a:pPr>
                      <a:r>
                        <a:rPr lang="en-US"/>
                        <a:t>12 days</a:t>
                      </a:r>
                      <a:endParaRPr/>
                    </a:p>
                  </a:txBody>
                  <a:tcPr marT="91425" marB="91425" marR="91425" marL="91425"/>
                </a:tc>
              </a:tr>
              <a:tr h="813650">
                <a:tc>
                  <a:txBody>
                    <a:bodyPr/>
                    <a:lstStyle/>
                    <a:p>
                      <a:pPr indent="0" lvl="0" marL="0" rtl="0" algn="l">
                        <a:spcBef>
                          <a:spcPts val="0"/>
                        </a:spcBef>
                        <a:spcAft>
                          <a:spcPts val="0"/>
                        </a:spcAft>
                        <a:buNone/>
                      </a:pPr>
                      <a:r>
                        <a:rPr lang="en-US" sz="1300"/>
                        <a:t>RANGE OF RAINFALL INTENSITIES</a:t>
                      </a:r>
                      <a:endParaRPr sz="1300"/>
                    </a:p>
                  </a:txBody>
                  <a:tcPr marT="91425" marB="91425" marR="91425" marL="91425"/>
                </a:tc>
                <a:tc>
                  <a:txBody>
                    <a:bodyPr/>
                    <a:lstStyle/>
                    <a:p>
                      <a:pPr indent="0" lvl="0" marL="0" rtl="0" algn="l">
                        <a:spcBef>
                          <a:spcPts val="0"/>
                        </a:spcBef>
                        <a:spcAft>
                          <a:spcPts val="0"/>
                        </a:spcAft>
                        <a:buNone/>
                      </a:pPr>
                      <a:r>
                        <a:rPr lang="en-US">
                          <a:solidFill>
                            <a:schemeClr val="dk1"/>
                          </a:solidFill>
                        </a:rPr>
                        <a:t>0.1-6.6mm/ 5mins</a:t>
                      </a:r>
                      <a:endParaRPr/>
                    </a:p>
                  </a:txBody>
                  <a:tcPr marT="91425" marB="91425" marR="91425" marL="91425"/>
                </a:tc>
              </a:tr>
              <a:tr h="813650">
                <a:tc>
                  <a:txBody>
                    <a:bodyPr/>
                    <a:lstStyle/>
                    <a:p>
                      <a:pPr indent="0" lvl="0" marL="0" rtl="0" algn="l">
                        <a:spcBef>
                          <a:spcPts val="0"/>
                        </a:spcBef>
                        <a:spcAft>
                          <a:spcPts val="0"/>
                        </a:spcAft>
                        <a:buNone/>
                      </a:pPr>
                      <a:r>
                        <a:rPr lang="en-US" sz="1300"/>
                        <a:t>NUMBER OF  SAMPLES COLLECTED</a:t>
                      </a:r>
                      <a:endParaRPr sz="1300"/>
                    </a:p>
                  </a:txBody>
                  <a:tcPr marT="91425" marB="91425" marR="91425" marL="91425"/>
                </a:tc>
                <a:tc>
                  <a:txBody>
                    <a:bodyPr/>
                    <a:lstStyle/>
                    <a:p>
                      <a:pPr indent="0" lvl="0" marL="0" rtl="0" algn="l">
                        <a:spcBef>
                          <a:spcPts val="0"/>
                        </a:spcBef>
                        <a:spcAft>
                          <a:spcPts val="0"/>
                        </a:spcAft>
                        <a:buNone/>
                      </a:pPr>
                      <a:r>
                        <a:rPr lang="en-US"/>
                        <a:t>25 (5 min per Sample)</a:t>
                      </a:r>
                      <a:endParaRPr/>
                    </a:p>
                  </a:txBody>
                  <a:tcPr marT="91425" marB="91425" marR="91425" marL="91425"/>
                </a:tc>
              </a:tr>
            </a:tbl>
          </a:graphicData>
        </a:graphic>
      </p:graphicFrame>
      <p:sp>
        <p:nvSpPr>
          <p:cNvPr id="147" name="Google Shape;147;p6"/>
          <p:cNvSpPr txBox="1"/>
          <p:nvPr/>
        </p:nvSpPr>
        <p:spPr>
          <a:xfrm>
            <a:off x="6383675" y="-1275"/>
            <a:ext cx="3842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latin typeface="Calibri"/>
                <a:ea typeface="Calibri"/>
                <a:cs typeface="Calibri"/>
                <a:sym typeface="Calibri"/>
              </a:rPr>
              <a:t>DATA</a:t>
            </a:r>
            <a:endParaRPr sz="3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7"/>
          <p:cNvSpPr/>
          <p:nvPr/>
        </p:nvSpPr>
        <p:spPr>
          <a:xfrm rot="-5400000">
            <a:off x="5662750" y="-3745173"/>
            <a:ext cx="1355100" cy="10750200"/>
          </a:xfrm>
          <a:prstGeom prst="downArrow">
            <a:avLst>
              <a:gd fmla="val 100000" name="adj1"/>
              <a:gd fmla="val 22582"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53" name="Google Shape;153;p7"/>
          <p:cNvPicPr preferRelativeResize="0"/>
          <p:nvPr/>
        </p:nvPicPr>
        <p:blipFill rotWithShape="1">
          <a:blip r:embed="rId3">
            <a:alphaModFix/>
          </a:blip>
          <a:srcRect b="0" l="0" r="0" t="0"/>
          <a:stretch/>
        </p:blipFill>
        <p:spPr>
          <a:xfrm>
            <a:off x="5922497" y="3247549"/>
            <a:ext cx="3091395" cy="2618680"/>
          </a:xfrm>
          <a:prstGeom prst="rect">
            <a:avLst/>
          </a:prstGeom>
          <a:noFill/>
          <a:ln>
            <a:noFill/>
          </a:ln>
        </p:spPr>
      </p:pic>
      <p:pic>
        <p:nvPicPr>
          <p:cNvPr id="154" name="Google Shape;154;p7"/>
          <p:cNvPicPr preferRelativeResize="0"/>
          <p:nvPr/>
        </p:nvPicPr>
        <p:blipFill rotWithShape="1">
          <a:blip r:embed="rId4">
            <a:alphaModFix/>
          </a:blip>
          <a:srcRect b="0" l="0" r="0" t="0"/>
          <a:stretch/>
        </p:blipFill>
        <p:spPr>
          <a:xfrm>
            <a:off x="226571" y="3247550"/>
            <a:ext cx="3123053" cy="2788989"/>
          </a:xfrm>
          <a:prstGeom prst="rect">
            <a:avLst/>
          </a:prstGeom>
          <a:noFill/>
          <a:ln>
            <a:noFill/>
          </a:ln>
        </p:spPr>
      </p:pic>
      <p:pic>
        <p:nvPicPr>
          <p:cNvPr id="155" name="Google Shape;155;p7"/>
          <p:cNvPicPr preferRelativeResize="0"/>
          <p:nvPr/>
        </p:nvPicPr>
        <p:blipFill rotWithShape="1">
          <a:blip r:embed="rId5">
            <a:alphaModFix/>
          </a:blip>
          <a:srcRect b="0" l="0" r="0" t="0"/>
          <a:stretch/>
        </p:blipFill>
        <p:spPr>
          <a:xfrm>
            <a:off x="3349624" y="3204176"/>
            <a:ext cx="2441575" cy="2701327"/>
          </a:xfrm>
          <a:prstGeom prst="rect">
            <a:avLst/>
          </a:prstGeom>
          <a:noFill/>
          <a:ln>
            <a:noFill/>
          </a:ln>
        </p:spPr>
      </p:pic>
      <p:pic>
        <p:nvPicPr>
          <p:cNvPr id="156" name="Google Shape;156;p7"/>
          <p:cNvPicPr preferRelativeResize="0"/>
          <p:nvPr>
            <p:ph idx="1" type="body"/>
          </p:nvPr>
        </p:nvPicPr>
        <p:blipFill rotWithShape="1">
          <a:blip r:embed="rId6">
            <a:alphaModFix/>
          </a:blip>
          <a:srcRect b="0" l="0" r="0" t="0"/>
          <a:stretch/>
        </p:blipFill>
        <p:spPr>
          <a:xfrm>
            <a:off x="9013894" y="3247548"/>
            <a:ext cx="2701500" cy="2562300"/>
          </a:xfrm>
          <a:prstGeom prst="rect">
            <a:avLst/>
          </a:prstGeom>
          <a:noFill/>
          <a:ln>
            <a:noFill/>
          </a:ln>
        </p:spPr>
      </p:pic>
      <p:sp>
        <p:nvSpPr>
          <p:cNvPr id="157" name="Google Shape;157;p7"/>
          <p:cNvSpPr txBox="1"/>
          <p:nvPr>
            <p:ph type="title"/>
          </p:nvPr>
        </p:nvSpPr>
        <p:spPr>
          <a:xfrm>
            <a:off x="1286932" y="1204109"/>
            <a:ext cx="10023300" cy="858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en-US" sz="4000">
                <a:solidFill>
                  <a:srgbClr val="FFFFFF"/>
                </a:solidFill>
              </a:rPr>
              <a:t>EXPLORATORY DATA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8"/>
          <p:cNvSpPr/>
          <p:nvPr/>
        </p:nvSpPr>
        <p:spPr>
          <a:xfrm rot="-5400000">
            <a:off x="800223" y="1491369"/>
            <a:ext cx="3333600" cy="3499200"/>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8"/>
          <p:cNvSpPr txBox="1"/>
          <p:nvPr>
            <p:ph type="title"/>
          </p:nvPr>
        </p:nvSpPr>
        <p:spPr>
          <a:xfrm>
            <a:off x="1028700" y="1967266"/>
            <a:ext cx="2628900" cy="2547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800"/>
              <a:buFont typeface="Calibri"/>
              <a:buNone/>
            </a:pPr>
            <a:r>
              <a:rPr b="1" lang="en-US" sz="2800">
                <a:solidFill>
                  <a:srgbClr val="FFFFFF"/>
                </a:solidFill>
                <a:latin typeface="Calibri"/>
                <a:ea typeface="Calibri"/>
                <a:cs typeface="Calibri"/>
                <a:sym typeface="Calibri"/>
              </a:rPr>
              <a:t>METHODOLOGY</a:t>
            </a:r>
            <a:endParaRPr/>
          </a:p>
        </p:txBody>
      </p:sp>
      <p:pic>
        <p:nvPicPr>
          <p:cNvPr id="164" name="Google Shape;164;p8"/>
          <p:cNvPicPr preferRelativeResize="0"/>
          <p:nvPr/>
        </p:nvPicPr>
        <p:blipFill rotWithShape="1">
          <a:blip r:embed="rId3">
            <a:alphaModFix/>
          </a:blip>
          <a:srcRect b="1835" l="0" r="0" t="0"/>
          <a:stretch/>
        </p:blipFill>
        <p:spPr>
          <a:xfrm>
            <a:off x="5418711" y="644630"/>
            <a:ext cx="5744589" cy="55687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MODEL DEVELOPMENT</a:t>
            </a:r>
            <a:endParaRPr/>
          </a:p>
        </p:txBody>
      </p:sp>
      <p:sp>
        <p:nvSpPr>
          <p:cNvPr id="170" name="Google Shape;170;p9"/>
          <p:cNvSpPr txBox="1"/>
          <p:nvPr>
            <p:ph idx="1" type="body"/>
          </p:nvPr>
        </p:nvSpPr>
        <p:spPr>
          <a:xfrm>
            <a:off x="838200" y="1409988"/>
            <a:ext cx="10515600" cy="47985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US" sz="2600"/>
              <a:t>Step 4: Model deployment and testing</a:t>
            </a:r>
            <a:endParaRPr/>
          </a:p>
          <a:p>
            <a:pPr indent="0" lvl="0" marL="0" rtl="0" algn="l">
              <a:lnSpc>
                <a:spcPct val="90000"/>
              </a:lnSpc>
              <a:spcBef>
                <a:spcPts val="1000"/>
              </a:spcBef>
              <a:spcAft>
                <a:spcPts val="0"/>
              </a:spcAft>
              <a:buClr>
                <a:schemeClr val="dk1"/>
              </a:buClr>
              <a:buSzPct val="100000"/>
              <a:buNone/>
            </a:pPr>
            <a:r>
              <a:rPr lang="en-US" sz="2600"/>
              <a:t> </a:t>
            </a:r>
            <a:r>
              <a:rPr b="0" lang="en-US" sz="2600"/>
              <a:t>The train/test ratio is 4:1</a:t>
            </a:r>
            <a:endParaRPr sz="2600"/>
          </a:p>
          <a:p>
            <a:pPr indent="-88265" lvl="0" marL="457200" rtl="0" algn="l">
              <a:lnSpc>
                <a:spcPct val="90000"/>
              </a:lnSpc>
              <a:spcBef>
                <a:spcPts val="0"/>
              </a:spcBef>
              <a:spcAft>
                <a:spcPts val="0"/>
              </a:spcAft>
              <a:buClr>
                <a:schemeClr val="dk1"/>
              </a:buClr>
              <a:buSzPct val="100000"/>
              <a:buNone/>
            </a:pPr>
            <a:r>
              <a:t/>
            </a:r>
            <a:endParaRPr b="0" i="0" sz="2600" u="none" strike="noStrike">
              <a:solidFill>
                <a:srgbClr val="000000"/>
              </a:solidFill>
            </a:endParaRPr>
          </a:p>
          <a:p>
            <a:pPr indent="-228600" lvl="0" marL="457200" rtl="0" algn="l">
              <a:lnSpc>
                <a:spcPct val="90000"/>
              </a:lnSpc>
              <a:spcBef>
                <a:spcPts val="0"/>
              </a:spcBef>
              <a:spcAft>
                <a:spcPts val="0"/>
              </a:spcAft>
              <a:buClr>
                <a:srgbClr val="000000"/>
              </a:buClr>
              <a:buSzPct val="100000"/>
              <a:buChar char="•"/>
            </a:pPr>
            <a:r>
              <a:rPr b="0" i="0" lang="en-US" sz="2600" u="none" strike="noStrike">
                <a:solidFill>
                  <a:srgbClr val="000000"/>
                </a:solidFill>
              </a:rPr>
              <a:t>The choice model was picked by comparing the performances of each of the SVR POLY, CNN and NN models, with the NN model being the best performing model because of its</a:t>
            </a:r>
            <a:r>
              <a:rPr lang="en-US" sz="2600"/>
              <a:t> </a:t>
            </a:r>
            <a:r>
              <a:rPr b="0" i="0" lang="en-US" sz="2600" u="none" strike="noStrike">
                <a:solidFill>
                  <a:srgbClr val="000000"/>
                </a:solidFill>
              </a:rPr>
              <a:t>performance</a:t>
            </a:r>
            <a:endParaRPr/>
          </a:p>
          <a:p>
            <a:pPr indent="0" lvl="0" marL="228600" rtl="0" algn="l">
              <a:lnSpc>
                <a:spcPct val="90000"/>
              </a:lnSpc>
              <a:spcBef>
                <a:spcPts val="0"/>
              </a:spcBef>
              <a:spcAft>
                <a:spcPts val="0"/>
              </a:spcAft>
              <a:buClr>
                <a:schemeClr val="dk1"/>
              </a:buClr>
              <a:buSzPct val="100000"/>
              <a:buNone/>
            </a:pPr>
            <a:r>
              <a:t/>
            </a:r>
            <a:endParaRPr b="0" sz="2400"/>
          </a:p>
          <a:p>
            <a:pPr indent="-99059" lvl="0" marL="457200" rtl="0" algn="l">
              <a:lnSpc>
                <a:spcPct val="90000"/>
              </a:lnSpc>
              <a:spcBef>
                <a:spcPts val="0"/>
              </a:spcBef>
              <a:spcAft>
                <a:spcPts val="0"/>
              </a:spcAft>
              <a:buClr>
                <a:schemeClr val="dk1"/>
              </a:buClr>
              <a:buSzPct val="100000"/>
              <a:buNone/>
            </a:pPr>
            <a:r>
              <a:t/>
            </a:r>
            <a:endParaRPr b="0" sz="2400"/>
          </a:p>
          <a:p>
            <a:pPr indent="0" lvl="0" marL="0" rtl="0" algn="l">
              <a:lnSpc>
                <a:spcPct val="90000"/>
              </a:lnSpc>
              <a:spcBef>
                <a:spcPts val="1000"/>
              </a:spcBef>
              <a:spcAft>
                <a:spcPts val="0"/>
              </a:spcAft>
              <a:buClr>
                <a:schemeClr val="dk1"/>
              </a:buClr>
              <a:buSzPct val="100000"/>
              <a:buNone/>
            </a:pPr>
            <a:br>
              <a:rPr lang="en-US"/>
            </a:b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Table 3: Model Architectures.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2022-12-10T08:19:45Z</dcterms:created>
  <dc:creator>SELNAN</dc:creator>
</cp:coreProperties>
</file>