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621"/>
    <a:srgbClr val="24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673308-6900-354D-855C-88873023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0619C85-2B96-E647-99D8-7A843AF24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A9F0D8-13E7-154B-B24B-7F0134E2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7A4B25-8967-DF4B-ACFA-4A5238FD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F1388B-128F-8C41-AA35-37FBBBC0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D2B102-944F-1246-B8F6-45E0F801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F61C58-2FEB-BB4F-A006-35DBDAD62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8CBBEA-AC62-274F-AED5-C6464C7A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D482E1-5773-8943-B826-2A1E3721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7DAE22-C623-F24C-996B-8745F6E7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E9B135E-5F72-8B49-A1C4-612ADE33E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761069-3625-614D-A2B8-8361655CC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ACC91-D5E1-7547-8C25-953F8785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3932FF-F0EC-A947-9174-1FEAF918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8D3189-98A8-114E-B9FF-D15413F9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52AD2-605D-7644-A993-E6840392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B1701B-E113-7A49-A403-71C14DEE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9F4215-3DD7-0344-8E8E-808ADF6A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CA5009-DA3B-964A-B1EB-302E0C8D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DC0B62-28CB-7B45-8DAF-9F1B9114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E05FD0-634B-7248-B5AB-FA4C7187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F169E7-AD2E-374A-A1E0-4397516C8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5DE365-4D93-DB46-B7CE-BFF8F606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46F7C7-417E-2F45-8DB1-E9683F43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17A4ED-B603-4148-A2B9-5B1C8D8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604F75-86F3-E848-80FA-8F8C40FB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09D895-5D39-9B4E-BD26-BDB1E35A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3C8402-4134-C34B-81D7-18AF02B0F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44A46E-FBCB-5F4A-9442-16508FD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F400A9-C223-3B4D-B960-451D62BD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2658D6-0A89-A949-8BEB-C10E8C1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954170-F38F-8841-AFBB-618278DA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26A08D-4171-C44E-9A74-BE1A11E8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00DAA0-AEC4-EC41-B8AF-F2AF2F67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F7D5199-F4DA-6849-B85E-08FF0E4E7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35F7B13-15EF-FF48-BCB2-E2B7D05D3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F1C915C-D2B2-2347-9E95-926B1FF9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1C5577D-8793-4A4D-A57E-53F99A5F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B86114-BDBB-0F4D-8E14-F701091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4F1763-7F89-324B-A515-3287F88B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326C57-6FD0-0943-946E-94DFFDCA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78ED51-7DB5-6542-93BC-EEFD3D5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2D0613-C3E3-5841-B85F-F38E3FE7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AE787C-0BEE-AA42-97BC-CBD2487F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CE6BB1-1CEE-AA4A-BE23-3BD930AF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690E7E-384B-8A4F-8C45-FB5D92FD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899406-0743-BB45-972C-E2B0EA63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9DE742-7780-464D-BE40-6C27FA15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04707C-B5CD-BE4A-93E7-34CAF8EEF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51141C-FD93-C445-9CE7-D2D2FFFD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24ABEE-B9F7-7A42-B7B4-3DC844E4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346DCC-0E2C-0846-AF6E-9ABEC78B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C79FFE-3593-9D4D-BA2F-98CDC48A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842160C-B3BC-8D40-8CB2-0205897B7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3912BF-77B8-2148-BACC-53C9635FE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73E1B5-51E7-1645-ABBD-27ECD067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7C00F2-3837-2242-844D-A3C6535C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735021-BCB8-BA42-B4F5-A58F230B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E248A76-5928-BF44-BF9A-B23A9823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F7FD67-2C28-464D-AB5D-CA7667581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963D92-938A-DB4E-8212-53ECC797E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C62C-9CBA-4045-8672-B2F78EA4FB38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1FD3EE-96CF-6B4D-96FA-400724FD8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2C3641-B1AC-7148-AC66-6D0BE5E4E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6621-708B-A24D-804B-85969982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D664B58-E7C3-C84D-82AC-F722DCE6C0AB}"/>
              </a:ext>
            </a:extLst>
          </p:cNvPr>
          <p:cNvSpPr/>
          <p:nvPr/>
        </p:nvSpPr>
        <p:spPr>
          <a:xfrm>
            <a:off x="0" y="4647156"/>
            <a:ext cx="4045907" cy="2210844"/>
          </a:xfrm>
          <a:prstGeom prst="rect">
            <a:avLst/>
          </a:prstGeom>
          <a:solidFill>
            <a:srgbClr val="24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8735652-3799-D443-9046-CAF6B490AF12}"/>
              </a:ext>
            </a:extLst>
          </p:cNvPr>
          <p:cNvSpPr/>
          <p:nvPr/>
        </p:nvSpPr>
        <p:spPr>
          <a:xfrm>
            <a:off x="-1" y="2323578"/>
            <a:ext cx="4045907" cy="2210844"/>
          </a:xfrm>
          <a:prstGeom prst="rect">
            <a:avLst/>
          </a:prstGeom>
          <a:solidFill>
            <a:srgbClr val="24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FFD90C6-A196-AF44-90D2-61628C31C3C2}"/>
              </a:ext>
            </a:extLst>
          </p:cNvPr>
          <p:cNvSpPr/>
          <p:nvPr/>
        </p:nvSpPr>
        <p:spPr>
          <a:xfrm>
            <a:off x="0" y="0"/>
            <a:ext cx="4045907" cy="2210844"/>
          </a:xfrm>
          <a:prstGeom prst="rect">
            <a:avLst/>
          </a:prstGeom>
          <a:solidFill>
            <a:srgbClr val="24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329C43A-BD4A-F845-9539-A59DC7D5EA1F}"/>
              </a:ext>
            </a:extLst>
          </p:cNvPr>
          <p:cNvSpPr/>
          <p:nvPr/>
        </p:nvSpPr>
        <p:spPr>
          <a:xfrm>
            <a:off x="8146093" y="4647156"/>
            <a:ext cx="4045907" cy="2210844"/>
          </a:xfrm>
          <a:prstGeom prst="rect">
            <a:avLst/>
          </a:prstGeom>
          <a:solidFill>
            <a:srgbClr val="24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D4261CF-8CA2-C04C-B1D7-A96B45DC2D11}"/>
              </a:ext>
            </a:extLst>
          </p:cNvPr>
          <p:cNvSpPr/>
          <p:nvPr/>
        </p:nvSpPr>
        <p:spPr>
          <a:xfrm>
            <a:off x="8146092" y="2323578"/>
            <a:ext cx="4045907" cy="2210844"/>
          </a:xfrm>
          <a:prstGeom prst="rect">
            <a:avLst/>
          </a:prstGeom>
          <a:solidFill>
            <a:srgbClr val="24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D226EDC-1953-9A41-BB51-CD6438F8C9EA}"/>
              </a:ext>
            </a:extLst>
          </p:cNvPr>
          <p:cNvSpPr/>
          <p:nvPr/>
        </p:nvSpPr>
        <p:spPr>
          <a:xfrm>
            <a:off x="8146093" y="0"/>
            <a:ext cx="4045907" cy="2210844"/>
          </a:xfrm>
          <a:prstGeom prst="rect">
            <a:avLst/>
          </a:prstGeom>
          <a:solidFill>
            <a:srgbClr val="24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9B0A043-26F3-BC40-A946-234146AC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397526"/>
            <a:ext cx="3302000" cy="787400"/>
          </a:xfrm>
          <a:prstGeom prst="rect">
            <a:avLst/>
          </a:prstGeom>
        </p:spPr>
      </p:pic>
      <p:pic>
        <p:nvPicPr>
          <p:cNvPr id="1026" name="Picture 2" descr="PIT logo image">
            <a:extLst>
              <a:ext uri="{FF2B5EF4-FFF2-40B4-BE49-F238E27FC236}">
                <a16:creationId xmlns="" xmlns:a16="http://schemas.microsoft.com/office/drawing/2014/main" id="{222BDFB4-7D06-4642-B84B-14E9189B6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5918722"/>
            <a:ext cx="1016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jörn thor jónsson ru">
            <a:extLst>
              <a:ext uri="{FF2B5EF4-FFF2-40B4-BE49-F238E27FC236}">
                <a16:creationId xmlns="" xmlns:a16="http://schemas.microsoft.com/office/drawing/2014/main" id="{67A88EDB-7B07-3641-92F3-B38AE360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1" y="279835"/>
            <a:ext cx="1651174" cy="16511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inar tozun">
            <a:extLst>
              <a:ext uri="{FF2B5EF4-FFF2-40B4-BE49-F238E27FC236}">
                <a16:creationId xmlns="" xmlns:a16="http://schemas.microsoft.com/office/drawing/2014/main" id="{B7BC21AB-4B33-1146-9CBF-B9DEB0CF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499" y="274796"/>
            <a:ext cx="1319280" cy="16511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van luiz picoli">
            <a:extLst>
              <a:ext uri="{FF2B5EF4-FFF2-40B4-BE49-F238E27FC236}">
                <a16:creationId xmlns="" xmlns:a16="http://schemas.microsoft.com/office/drawing/2014/main" id="{20D32B01-0905-3F45-886A-6A28B8208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3" r="21426" b="57079"/>
          <a:stretch/>
        </p:blipFill>
        <p:spPr bwMode="auto">
          <a:xfrm>
            <a:off x="161925" y="2566544"/>
            <a:ext cx="1850286" cy="17249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62F1E8C-2484-AA4C-ABCE-1463FD95A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3717" y="2588465"/>
            <a:ext cx="1579137" cy="1702991"/>
          </a:xfrm>
          <a:prstGeom prst="ellipse">
            <a:avLst/>
          </a:prstGeom>
        </p:spPr>
      </p:pic>
      <p:pic>
        <p:nvPicPr>
          <p:cNvPr id="1040" name="Picture 16" descr="Image result for jonathan furst">
            <a:extLst>
              <a:ext uri="{FF2B5EF4-FFF2-40B4-BE49-F238E27FC236}">
                <a16:creationId xmlns="" xmlns:a16="http://schemas.microsoft.com/office/drawing/2014/main" id="{8E6E86B6-35A1-E44C-93FF-209D5F624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66" y="5008067"/>
            <a:ext cx="1587545" cy="15875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hilippe bonnet">
            <a:extLst>
              <a:ext uri="{FF2B5EF4-FFF2-40B4-BE49-F238E27FC236}">
                <a16:creationId xmlns="" xmlns:a16="http://schemas.microsoft.com/office/drawing/2014/main" id="{BE75F27E-6582-E54A-885B-B7D9C8BD0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4" y="4875913"/>
            <a:ext cx="1518521" cy="18518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EBC44D9-B0E8-4949-ABB9-E6235A0EECD9}"/>
              </a:ext>
            </a:extLst>
          </p:cNvPr>
          <p:cNvSpPr txBox="1"/>
          <p:nvPr/>
        </p:nvSpPr>
        <p:spPr>
          <a:xfrm>
            <a:off x="1962934" y="9516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621"/>
                </a:solidFill>
              </a:rPr>
              <a:t>Björn </a:t>
            </a:r>
            <a:r>
              <a:rPr lang="en-US" dirty="0" err="1">
                <a:solidFill>
                  <a:srgbClr val="FC6621"/>
                </a:solidFill>
              </a:rPr>
              <a:t>Thòr</a:t>
            </a:r>
            <a:r>
              <a:rPr lang="en-US" dirty="0">
                <a:solidFill>
                  <a:srgbClr val="FC6621"/>
                </a:solidFill>
              </a:rPr>
              <a:t> </a:t>
            </a:r>
            <a:r>
              <a:rPr lang="en-US" dirty="0" err="1">
                <a:solidFill>
                  <a:srgbClr val="FC6621"/>
                </a:solidFill>
              </a:rPr>
              <a:t>Jònsson</a:t>
            </a:r>
            <a:endParaRPr lang="en-US" dirty="0">
              <a:solidFill>
                <a:srgbClr val="FC662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778E3F7-10B8-9448-BB93-7D60F213C7E6}"/>
              </a:ext>
            </a:extLst>
          </p:cNvPr>
          <p:cNvSpPr txBox="1"/>
          <p:nvPr/>
        </p:nvSpPr>
        <p:spPr>
          <a:xfrm>
            <a:off x="10771740" y="90130"/>
            <a:ext cx="12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C6621"/>
                </a:solidFill>
              </a:rPr>
              <a:t>Pınar </a:t>
            </a:r>
            <a:r>
              <a:rPr lang="en-US" dirty="0">
                <a:solidFill>
                  <a:srgbClr val="FC6621"/>
                </a:solidFill>
              </a:rPr>
              <a:t>Tözün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AB55B19-8C74-324E-9D80-4E9449B73BE8}"/>
              </a:ext>
            </a:extLst>
          </p:cNvPr>
          <p:cNvSpPr txBox="1"/>
          <p:nvPr/>
        </p:nvSpPr>
        <p:spPr>
          <a:xfrm>
            <a:off x="2393052" y="2381878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621"/>
                </a:solidFill>
              </a:rPr>
              <a:t>Ivan Luiz </a:t>
            </a:r>
            <a:r>
              <a:rPr lang="en-US" dirty="0" err="1">
                <a:solidFill>
                  <a:srgbClr val="FC6621"/>
                </a:solidFill>
              </a:rPr>
              <a:t>Picoli</a:t>
            </a:r>
            <a:endParaRPr lang="en-US" dirty="0">
              <a:solidFill>
                <a:srgbClr val="FC662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1B1F9DC-2066-B04E-BCE7-B49B47F54534}"/>
              </a:ext>
            </a:extLst>
          </p:cNvPr>
          <p:cNvSpPr txBox="1"/>
          <p:nvPr/>
        </p:nvSpPr>
        <p:spPr>
          <a:xfrm>
            <a:off x="10475185" y="4703745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621"/>
                </a:solidFill>
              </a:rPr>
              <a:t>Jonathan </a:t>
            </a:r>
            <a:r>
              <a:rPr lang="en-US" dirty="0" err="1">
                <a:solidFill>
                  <a:srgbClr val="FC6621"/>
                </a:solidFill>
              </a:rPr>
              <a:t>Fürst</a:t>
            </a:r>
            <a:endParaRPr lang="en-US" dirty="0">
              <a:solidFill>
                <a:srgbClr val="FC662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FAB7EFB-F688-C347-BCD3-1DB0EAC77103}"/>
              </a:ext>
            </a:extLst>
          </p:cNvPr>
          <p:cNvSpPr txBox="1"/>
          <p:nvPr/>
        </p:nvSpPr>
        <p:spPr>
          <a:xfrm>
            <a:off x="10140478" y="2381878"/>
            <a:ext cx="189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621"/>
                </a:solidFill>
              </a:rPr>
              <a:t>Sebastian </a:t>
            </a:r>
            <a:r>
              <a:rPr lang="en-US" dirty="0" err="1">
                <a:solidFill>
                  <a:srgbClr val="FC6621"/>
                </a:solidFill>
              </a:rPr>
              <a:t>Bütrrich</a:t>
            </a:r>
            <a:endParaRPr lang="en-US" dirty="0">
              <a:solidFill>
                <a:srgbClr val="FC662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A5D14E7-8EF5-7B44-A0AA-B239B7E7174B}"/>
              </a:ext>
            </a:extLst>
          </p:cNvPr>
          <p:cNvSpPr txBox="1"/>
          <p:nvPr/>
        </p:nvSpPr>
        <p:spPr>
          <a:xfrm>
            <a:off x="2324474" y="4740861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C6621"/>
                </a:solidFill>
              </a:rPr>
              <a:t>Philippe Bonnet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DD7075C-6567-1242-9CAC-8EA2E6EDD8FA}"/>
              </a:ext>
            </a:extLst>
          </p:cNvPr>
          <p:cNvSpPr txBox="1"/>
          <p:nvPr/>
        </p:nvSpPr>
        <p:spPr>
          <a:xfrm>
            <a:off x="10140478" y="3247884"/>
            <a:ext cx="2042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IoT, Wireless networking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Energy efficient and secure systems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CAD6200-04C6-5547-A635-103FD4DDE9FA}"/>
              </a:ext>
            </a:extLst>
          </p:cNvPr>
          <p:cNvSpPr txBox="1"/>
          <p:nvPr/>
        </p:nvSpPr>
        <p:spPr>
          <a:xfrm>
            <a:off x="10273896" y="5564779"/>
            <a:ext cx="160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IoT, Edge computing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Software-Defined Buildings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@ NEC Labs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31AC869-7BCA-8346-9F1E-1E0EADFCEAB9}"/>
              </a:ext>
            </a:extLst>
          </p:cNvPr>
          <p:cNvSpPr txBox="1"/>
          <p:nvPr/>
        </p:nvSpPr>
        <p:spPr>
          <a:xfrm>
            <a:off x="2319282" y="3247884"/>
            <a:ext cx="1645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Open-Channel SSDs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Sofware</a:t>
            </a:r>
            <a:r>
              <a:rPr lang="en-US" sz="1000" dirty="0">
                <a:solidFill>
                  <a:schemeClr val="bg1"/>
                </a:solidFill>
              </a:rPr>
              <a:t>-Defined SSDs</a:t>
            </a:r>
          </a:p>
          <a:p>
            <a:r>
              <a:rPr lang="en-US" sz="1000" dirty="0">
                <a:solidFill>
                  <a:schemeClr val="bg1"/>
                </a:solidFill>
              </a:rPr>
              <a:t>Log-Based Storage Manager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Benchmarking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@  Microsoft Research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ED3D257-D33F-974D-BB64-6CCAAE9569F3}"/>
              </a:ext>
            </a:extLst>
          </p:cNvPr>
          <p:cNvSpPr txBox="1"/>
          <p:nvPr/>
        </p:nvSpPr>
        <p:spPr>
          <a:xfrm>
            <a:off x="2290631" y="5601784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Decentralized Cloud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Software-Defined SSDs</a:t>
            </a:r>
          </a:p>
          <a:p>
            <a:r>
              <a:rPr lang="en-US" sz="1000" dirty="0">
                <a:solidFill>
                  <a:schemeClr val="bg1"/>
                </a:solidFill>
              </a:rPr>
              <a:t>Database Tuning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71FA3AA-B3A7-AC4D-9D2E-7848B718F9E0}"/>
              </a:ext>
            </a:extLst>
          </p:cNvPr>
          <p:cNvSpPr txBox="1"/>
          <p:nvPr/>
        </p:nvSpPr>
        <p:spPr>
          <a:xfrm>
            <a:off x="2290631" y="956092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Large-Scale, Real-Time</a:t>
            </a:r>
          </a:p>
          <a:p>
            <a:r>
              <a:rPr lang="en-US" sz="1000" dirty="0">
                <a:solidFill>
                  <a:schemeClr val="bg1"/>
                </a:solidFill>
              </a:rPr>
              <a:t>Multimedia Analytics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6B6285E-F6E8-EB45-B40A-34D25CD58F8D}"/>
              </a:ext>
            </a:extLst>
          </p:cNvPr>
          <p:cNvSpPr txBox="1"/>
          <p:nvPr/>
        </p:nvSpPr>
        <p:spPr>
          <a:xfrm>
            <a:off x="10085333" y="900328"/>
            <a:ext cx="2116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Workload  Characterization</a:t>
            </a:r>
          </a:p>
          <a:p>
            <a:r>
              <a:rPr lang="en-US" sz="1000" dirty="0">
                <a:solidFill>
                  <a:schemeClr val="bg1"/>
                </a:solidFill>
              </a:rPr>
              <a:t>Hybrid Transaction-Analytics systems</a:t>
            </a:r>
          </a:p>
          <a:p>
            <a:r>
              <a:rPr lang="en-US" sz="1000" dirty="0">
                <a:solidFill>
                  <a:schemeClr val="bg1"/>
                </a:solidFill>
              </a:rPr>
              <a:t>Databases on modern hardware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D2C33AB-B0BA-4A44-896C-E448A708178B}"/>
              </a:ext>
            </a:extLst>
          </p:cNvPr>
          <p:cNvSpPr txBox="1"/>
          <p:nvPr/>
        </p:nvSpPr>
        <p:spPr>
          <a:xfrm>
            <a:off x="4423657" y="1510408"/>
            <a:ext cx="3344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Our group focuses on </a:t>
            </a:r>
            <a:br>
              <a:rPr lang="en-US" dirty="0"/>
            </a:br>
            <a:r>
              <a:rPr lang="en-US" dirty="0"/>
              <a:t>improving the resource utilization</a:t>
            </a:r>
          </a:p>
          <a:p>
            <a:pPr algn="ctr"/>
            <a:r>
              <a:rPr lang="en-US" dirty="0"/>
              <a:t>and scalability of </a:t>
            </a:r>
            <a:r>
              <a:rPr lang="en-US"/>
              <a:t>data </a:t>
            </a:r>
            <a:r>
              <a:rPr lang="en-US" smtClean="0"/>
              <a:t>systems.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31467BA-F23A-5142-9543-8AF9B9F7F610}"/>
              </a:ext>
            </a:extLst>
          </p:cNvPr>
          <p:cNvSpPr txBox="1"/>
          <p:nvPr/>
        </p:nvSpPr>
        <p:spPr>
          <a:xfrm>
            <a:off x="3968024" y="2759220"/>
            <a:ext cx="4255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system: </a:t>
            </a:r>
            <a:r>
              <a:rPr lang="en-US" dirty="0"/>
              <a:t>The low-level software</a:t>
            </a:r>
            <a:br>
              <a:rPr lang="en-US" dirty="0"/>
            </a:br>
            <a:r>
              <a:rPr lang="en-US" dirty="0"/>
              <a:t>that supports the basic function of</a:t>
            </a:r>
            <a:br>
              <a:rPr lang="en-US" dirty="0"/>
            </a:br>
            <a:r>
              <a:rPr lang="en-US" dirty="0"/>
              <a:t>data-intensive applications</a:t>
            </a:r>
          </a:p>
          <a:p>
            <a:pPr algn="ctr"/>
            <a:r>
              <a:rPr lang="en-US" dirty="0"/>
              <a:t>on modern hardware infrastructures,</a:t>
            </a:r>
            <a:br>
              <a:rPr lang="en-US" dirty="0"/>
            </a:br>
            <a:r>
              <a:rPr lang="en-US" dirty="0"/>
              <a:t>e.g., log-based storage or query processing.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74EA91C-5E34-9E45-8F39-BF61420BB2DF}"/>
              </a:ext>
            </a:extLst>
          </p:cNvPr>
          <p:cNvSpPr txBox="1"/>
          <p:nvPr/>
        </p:nvSpPr>
        <p:spPr>
          <a:xfrm>
            <a:off x="4690125" y="4562030"/>
            <a:ext cx="300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design, build and evaluate</a:t>
            </a:r>
            <a:br>
              <a:rPr lang="en-US" dirty="0"/>
            </a:br>
            <a:r>
              <a:rPr lang="en-US" dirty="0"/>
              <a:t>prototype systems.</a:t>
            </a:r>
          </a:p>
        </p:txBody>
      </p:sp>
    </p:spTree>
    <p:extLst>
      <p:ext uri="{BB962C8B-B14F-4D97-AF65-F5344CB8AC3E}">
        <p14:creationId xmlns:p14="http://schemas.microsoft.com/office/powerpoint/2010/main" val="153936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Pinar Tözün</cp:lastModifiedBy>
  <cp:revision>11</cp:revision>
  <dcterms:created xsi:type="dcterms:W3CDTF">2018-05-30T12:29:53Z</dcterms:created>
  <dcterms:modified xsi:type="dcterms:W3CDTF">2018-05-30T23:30:30Z</dcterms:modified>
</cp:coreProperties>
</file>