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2.jpg" ContentType="image/png"/>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handoutMasterIdLst>
    <p:handoutMasterId r:id="rId14"/>
  </p:handoutMasterIdLst>
  <p:sldIdLst>
    <p:sldId id="292" r:id="rId5"/>
    <p:sldId id="275" r:id="rId6"/>
    <p:sldId id="296" r:id="rId7"/>
    <p:sldId id="277" r:id="rId8"/>
    <p:sldId id="279" r:id="rId9"/>
    <p:sldId id="298" r:id="rId10"/>
    <p:sldId id="293" r:id="rId11"/>
    <p:sldId id="289"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3CF78DB-AAF7-4504-8D83-C8EEC7E4635F}">
          <p14:sldIdLst>
            <p14:sldId id="292"/>
            <p14:sldId id="275"/>
            <p14:sldId id="296"/>
            <p14:sldId id="277"/>
            <p14:sldId id="279"/>
            <p14:sldId id="298"/>
            <p14:sldId id="293"/>
          </p14:sldIdLst>
        </p14:section>
        <p14:section name="Untitled Section" id="{CEDE68FF-FD89-4287-9B39-21ED4ECC6704}">
          <p14:sldIdLst>
            <p14:sldId id="289"/>
          </p14:sldIdLst>
        </p14:section>
      </p14:sectionLst>
    </p:ex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634"/>
  </p:normalViewPr>
  <p:slideViewPr>
    <p:cSldViewPr snapToGrid="0" showGuides="1">
      <p:cViewPr varScale="1">
        <p:scale>
          <a:sx n="63" d="100"/>
          <a:sy n="63" d="100"/>
        </p:scale>
        <p:origin x="804" y="56"/>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0"/>
    </p:cViewPr>
  </p:sorterViewPr>
  <p:notesViewPr>
    <p:cSldViewPr snapToGrid="0">
      <p:cViewPr varScale="1">
        <p:scale>
          <a:sx n="45" d="100"/>
          <a:sy n="45" d="100"/>
        </p:scale>
        <p:origin x="2828"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11/23/2023</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A894A48D-3417-BE20-3062-A366096904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Slide Image Placeholder 8">
            <a:extLst>
              <a:ext uri="{FF2B5EF4-FFF2-40B4-BE49-F238E27FC236}">
                <a16:creationId xmlns:a16="http://schemas.microsoft.com/office/drawing/2014/main" id="{AC9ED954-709D-51DC-3EA0-0E06FE1D72A5}"/>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a:extLst>
              <a:ext uri="{FF2B5EF4-FFF2-40B4-BE49-F238E27FC236}">
                <a16:creationId xmlns:a16="http://schemas.microsoft.com/office/drawing/2014/main" id="{1F57F2FB-2942-7663-E6DB-E3A976549D53}"/>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1" name="Date Placeholder 10">
            <a:extLst>
              <a:ext uri="{FF2B5EF4-FFF2-40B4-BE49-F238E27FC236}">
                <a16:creationId xmlns:a16="http://schemas.microsoft.com/office/drawing/2014/main" id="{ED31FE42-8AA6-DC9C-5EE7-8737143C1DD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58D246-FB21-4ACB-9068-6447CC7872F8}" type="datetimeFigureOut">
              <a:rPr lang="en-US" smtClean="0"/>
              <a:t>11/23/2023</a:t>
            </a:fld>
            <a:endParaRPr lang="en-US"/>
          </a:p>
        </p:txBody>
      </p:sp>
      <p:sp>
        <p:nvSpPr>
          <p:cNvPr id="12" name="Notes Placeholder 11">
            <a:extLst>
              <a:ext uri="{FF2B5EF4-FFF2-40B4-BE49-F238E27FC236}">
                <a16:creationId xmlns:a16="http://schemas.microsoft.com/office/drawing/2014/main" id="{5F659C92-43C4-05C5-9170-5CF256AF9975}"/>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a:extLst>
              <a:ext uri="{FF2B5EF4-FFF2-40B4-BE49-F238E27FC236}">
                <a16:creationId xmlns:a16="http://schemas.microsoft.com/office/drawing/2014/main" id="{74923A81-0599-8ECF-BDF0-A4898D46829C}"/>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BF3159-94EB-4F6B-8273-09F1A6B019E6}" type="slidenum">
              <a:rPr lang="en-US" smtClean="0"/>
              <a:t>‹#›</a:t>
            </a:fld>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3712883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a:t>
            </a:fld>
            <a:endParaRPr lang="en-US" altLang="zh-CN" noProof="0" dirty="0"/>
          </a:p>
        </p:txBody>
      </p:sp>
    </p:spTree>
    <p:extLst>
      <p:ext uri="{BB962C8B-B14F-4D97-AF65-F5344CB8AC3E}">
        <p14:creationId xmlns:p14="http://schemas.microsoft.com/office/powerpoint/2010/main" val="914374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3</a:t>
            </a:fld>
            <a:endParaRPr lang="en-US" altLang="zh-CN" noProof="0" dirty="0"/>
          </a:p>
        </p:txBody>
      </p:sp>
    </p:spTree>
    <p:extLst>
      <p:ext uri="{BB962C8B-B14F-4D97-AF65-F5344CB8AC3E}">
        <p14:creationId xmlns:p14="http://schemas.microsoft.com/office/powerpoint/2010/main" val="3291015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4</a:t>
            </a:fld>
            <a:endParaRPr lang="en-US" altLang="zh-CN" noProof="0" dirty="0"/>
          </a:p>
        </p:txBody>
      </p:sp>
    </p:spTree>
    <p:extLst>
      <p:ext uri="{BB962C8B-B14F-4D97-AF65-F5344CB8AC3E}">
        <p14:creationId xmlns:p14="http://schemas.microsoft.com/office/powerpoint/2010/main" val="961386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5</a:t>
            </a:fld>
            <a:endParaRPr lang="en-US" altLang="zh-CN" dirty="0"/>
          </a:p>
        </p:txBody>
      </p:sp>
    </p:spTree>
    <p:extLst>
      <p:ext uri="{BB962C8B-B14F-4D97-AF65-F5344CB8AC3E}">
        <p14:creationId xmlns:p14="http://schemas.microsoft.com/office/powerpoint/2010/main" val="2880906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6</a:t>
            </a:fld>
            <a:endParaRPr lang="en-US" altLang="zh-CN" dirty="0"/>
          </a:p>
        </p:txBody>
      </p:sp>
    </p:spTree>
    <p:extLst>
      <p:ext uri="{BB962C8B-B14F-4D97-AF65-F5344CB8AC3E}">
        <p14:creationId xmlns:p14="http://schemas.microsoft.com/office/powerpoint/2010/main" val="32174775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7</a:t>
            </a:fld>
            <a:endParaRPr lang="en-US" altLang="zh-CN" noProof="0" dirty="0"/>
          </a:p>
        </p:txBody>
      </p:sp>
    </p:spTree>
    <p:extLst>
      <p:ext uri="{BB962C8B-B14F-4D97-AF65-F5344CB8AC3E}">
        <p14:creationId xmlns:p14="http://schemas.microsoft.com/office/powerpoint/2010/main" val="1889056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8</a:t>
            </a:fld>
            <a:endParaRPr lang="en-US" altLang="zh-CN" noProof="0" dirty="0"/>
          </a:p>
        </p:txBody>
      </p:sp>
    </p:spTree>
    <p:extLst>
      <p:ext uri="{BB962C8B-B14F-4D97-AF65-F5344CB8AC3E}">
        <p14:creationId xmlns:p14="http://schemas.microsoft.com/office/powerpoint/2010/main" val="3077670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6.xml"/><Relationship Id="rId5" Type="http://schemas.openxmlformats.org/officeDocument/2006/relationships/image" Target="../media/image6.jp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p:txBody>
          <a:bodyPr/>
          <a:lstStyle/>
          <a:p>
            <a:r>
              <a:rPr lang="en-US" altLang="zh-CN" sz="3200" dirty="0"/>
              <a:t>GEO-AI Challenge for Cropland Mapping by ITU.</a:t>
            </a:r>
            <a:endParaRPr lang="en-US" sz="3200" dirty="0"/>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601366" y="4172084"/>
            <a:ext cx="3569348" cy="1716098"/>
          </a:xfrm>
        </p:spPr>
        <p:txBody>
          <a:bodyPr/>
          <a:lstStyle/>
          <a:p>
            <a:r>
              <a:rPr lang="en-US" dirty="0"/>
              <a:t>JULIUS M. MAINA </a:t>
            </a:r>
          </a:p>
          <a:p>
            <a:r>
              <a:rPr lang="en-US" dirty="0"/>
              <a:t>-Student  KCA University (Kenya)</a:t>
            </a:r>
          </a:p>
        </p:txBody>
      </p:sp>
      <p:sp>
        <p:nvSpPr>
          <p:cNvPr id="10" name="Freeform: Shape 11">
            <a:extLst>
              <a:ext uri="{FF2B5EF4-FFF2-40B4-BE49-F238E27FC236}">
                <a16:creationId xmlns:a16="http://schemas.microsoft.com/office/drawing/2014/main" id="{01A79B69-242C-3AEB-4A42-7A606A54C63A}"/>
              </a:ext>
              <a:ext uri="{C183D7F6-B498-43B3-948B-1728B52AA6E4}">
                <adec:decorative xmlns:adec="http://schemas.microsoft.com/office/drawing/2017/decorative" val="1"/>
              </a:ext>
            </a:extLst>
          </p:cNvPr>
          <p:cNvSpPr/>
          <p:nvPr/>
        </p:nvSpPr>
        <p:spPr>
          <a:xfrm>
            <a:off x="9857505" y="83898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5974436" y="3694919"/>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pic>
        <p:nvPicPr>
          <p:cNvPr id="5" name="Picture Placeholder 4">
            <a:extLst>
              <a:ext uri="{FF2B5EF4-FFF2-40B4-BE49-F238E27FC236}">
                <a16:creationId xmlns:a16="http://schemas.microsoft.com/office/drawing/2014/main" id="{6AC481B9-D67B-49C1-67DF-CE03C4A68748}"/>
              </a:ext>
            </a:extLst>
          </p:cNvPr>
          <p:cNvPicPr>
            <a:picLocks noGrp="1" noChangeAspect="1"/>
          </p:cNvPicPr>
          <p:nvPr>
            <p:ph type="pic" sz="quarter" idx="47"/>
          </p:nvPr>
        </p:nvPicPr>
        <p:blipFill>
          <a:blip r:embed="rId3"/>
          <a:srcRect l="25542" r="25542"/>
          <a:stretch>
            <a:fillRect/>
          </a:stretch>
        </p:blipFill>
        <p:spPr/>
      </p:pic>
    </p:spTree>
    <p:extLst>
      <p:ext uri="{BB962C8B-B14F-4D97-AF65-F5344CB8AC3E}">
        <p14:creationId xmlns:p14="http://schemas.microsoft.com/office/powerpoint/2010/main" val="3898447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p:txBody>
          <a:bodyPr/>
          <a:lstStyle/>
          <a:p>
            <a:pPr algn="l"/>
            <a:r>
              <a:rPr lang="en-US" altLang="zh-CN" dirty="0"/>
              <a:t>Agenda</a:t>
            </a:r>
            <a:br>
              <a:rPr lang="en-US" sz="1800" b="0" i="0" dirty="0">
                <a:solidFill>
                  <a:srgbClr val="222222"/>
                </a:solidFill>
                <a:effectLst/>
                <a:latin typeface="Calibri" panose="020F0502020204030204" pitchFamily="34" charset="0"/>
              </a:rPr>
            </a:br>
            <a:br>
              <a:rPr lang="en-US" sz="1800" b="0" i="0" dirty="0">
                <a:solidFill>
                  <a:srgbClr val="222222"/>
                </a:solidFill>
                <a:effectLst/>
                <a:latin typeface="Calibri" panose="020F0502020204030204" pitchFamily="34" charset="0"/>
              </a:rPr>
            </a:br>
            <a:br>
              <a:rPr lang="en-US" sz="1800" b="0" i="0" dirty="0">
                <a:solidFill>
                  <a:srgbClr val="222222"/>
                </a:solidFill>
                <a:effectLst/>
                <a:latin typeface="Calibri" panose="020F0502020204030204" pitchFamily="34" charset="0"/>
              </a:rPr>
            </a:br>
            <a:br>
              <a:rPr lang="en-US" sz="1800" b="0" i="0" dirty="0">
                <a:solidFill>
                  <a:srgbClr val="222222"/>
                </a:solidFill>
                <a:effectLst/>
                <a:latin typeface="Calibri" panose="020F0502020204030204" pitchFamily="34" charset="0"/>
              </a:rPr>
            </a:br>
            <a:endParaRPr lang="en-US" dirty="0"/>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a:t>Introduction</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sz="1800" b="1" i="0" dirty="0">
                <a:solidFill>
                  <a:srgbClr val="222222"/>
                </a:solidFill>
                <a:effectLst/>
                <a:latin typeface="Calibri" panose="020F0502020204030204" pitchFamily="34" charset="0"/>
              </a:rPr>
              <a:t>Proposed solution</a:t>
            </a:r>
            <a:br>
              <a:rPr lang="en-US" sz="1800" b="0" i="0" dirty="0">
                <a:solidFill>
                  <a:srgbClr val="222222"/>
                </a:solidFill>
                <a:effectLst/>
                <a:latin typeface="Calibri" panose="020F0502020204030204" pitchFamily="34" charset="0"/>
              </a:rPr>
            </a:br>
            <a:endParaRPr lang="en-US" dirty="0"/>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r>
              <a:rPr lang="en-US" sz="1800" b="0" i="0" dirty="0">
                <a:solidFill>
                  <a:srgbClr val="222222"/>
                </a:solidFill>
                <a:effectLst/>
                <a:latin typeface="Calibri" panose="020F0502020204030204" pitchFamily="34" charset="0"/>
              </a:rPr>
              <a:t>Results</a:t>
            </a:r>
            <a:endParaRPr lang="en-US" dirty="0"/>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sz="1800" b="0" i="0" dirty="0">
                <a:solidFill>
                  <a:srgbClr val="222222"/>
                </a:solidFill>
                <a:effectLst/>
                <a:latin typeface="Calibri" panose="020F0502020204030204" pitchFamily="34" charset="0"/>
              </a:rPr>
              <a:t>Discussion</a:t>
            </a:r>
            <a:endParaRPr lang="en-US" dirty="0"/>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r>
              <a:rPr lang="en-US" sz="1800" b="0" i="0" dirty="0">
                <a:solidFill>
                  <a:srgbClr val="222222"/>
                </a:solidFill>
                <a:effectLst/>
                <a:latin typeface="Calibri" panose="020F0502020204030204" pitchFamily="34" charset="0"/>
              </a:rPr>
              <a:t>Conclusion</a:t>
            </a:r>
            <a:endParaRPr lang="en-US" dirty="0"/>
          </a:p>
        </p:txBody>
      </p:sp>
      <p:sp>
        <p:nvSpPr>
          <p:cNvPr id="21" name="Footer Placeholder 19">
            <a:extLst>
              <a:ext uri="{FF2B5EF4-FFF2-40B4-BE49-F238E27FC236}">
                <a16:creationId xmlns:a16="http://schemas.microsoft.com/office/drawing/2014/main" id="{A6E539FA-B60E-5585-524F-1BFA8C5B3E2F}"/>
              </a:ext>
            </a:extLst>
          </p:cNvPr>
          <p:cNvSpPr txBox="1">
            <a:spLocks/>
          </p:cNvSpPr>
          <p:nvPr/>
        </p:nvSpPr>
        <p:spPr>
          <a:xfrm>
            <a:off x="486699" y="6085719"/>
            <a:ext cx="4114800" cy="365125"/>
          </a:xfrm>
          <a:prstGeom prst="rect">
            <a:avLst/>
          </a:prstGeom>
        </p:spPr>
        <p:txBody>
          <a:bodyPr anchor="ctr"/>
          <a:lstStyle>
            <a:defPPr>
              <a:defRPr lang="zh-CN"/>
            </a:defPPr>
            <a:lvl1pPr marL="0" algn="l"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rPr>
              <a:t>Presentation Title</a:t>
            </a:r>
          </a:p>
        </p:txBody>
      </p:sp>
      <p:sp>
        <p:nvSpPr>
          <p:cNvPr id="8" name="Footer Placeholder 7">
            <a:extLst>
              <a:ext uri="{FF2B5EF4-FFF2-40B4-BE49-F238E27FC236}">
                <a16:creationId xmlns:a16="http://schemas.microsoft.com/office/drawing/2014/main" id="{D36D0CF6-7418-9349-F7A8-045EA96B2D03}"/>
              </a:ext>
            </a:extLst>
          </p:cNvPr>
          <p:cNvSpPr>
            <a:spLocks noGrp="1"/>
          </p:cNvSpPr>
          <p:nvPr>
            <p:ph type="ftr" sz="quarter" idx="33"/>
          </p:nvPr>
        </p:nvSpPr>
        <p:spPr>
          <a:xfrm>
            <a:off x="484632" y="6217920"/>
            <a:ext cx="4381282" cy="365125"/>
          </a:xfrm>
        </p:spPr>
        <p:txBody>
          <a:bodyPr/>
          <a:lstStyle/>
          <a:p>
            <a:r>
              <a:rPr lang="en-US" dirty="0"/>
              <a:t>Developing methods for annually cropland extent mapping</a:t>
            </a:r>
          </a:p>
        </p:txBody>
      </p:sp>
      <p:sp>
        <p:nvSpPr>
          <p:cNvPr id="10" name="Slide Number Placeholder 9">
            <a:extLst>
              <a:ext uri="{FF2B5EF4-FFF2-40B4-BE49-F238E27FC236}">
                <a16:creationId xmlns:a16="http://schemas.microsoft.com/office/drawing/2014/main" id="{CBE681AB-301C-4DC8-7FBD-FAA2CC6606AE}"/>
              </a:ext>
            </a:extLst>
          </p:cNvPr>
          <p:cNvSpPr>
            <a:spLocks noGrp="1"/>
          </p:cNvSpPr>
          <p:nvPr>
            <p:ph type="sldNum" sz="quarter" idx="34"/>
          </p:nvPr>
        </p:nvSpPr>
        <p:spPr/>
        <p:txBody>
          <a:bodyPr/>
          <a:lstStyle/>
          <a:p>
            <a:fld id="{47FEACEE-25B4-4A2D-B147-27296E36371D}" type="slidenum">
              <a:rPr lang="en-US" altLang="zh-CN" smtClean="0"/>
              <a:pPr/>
              <a:t>2</a:t>
            </a:fld>
            <a:endParaRPr lang="en-US" altLang="zh-CN" dirty="0"/>
          </a:p>
        </p:txBody>
      </p:sp>
    </p:spTree>
    <p:extLst>
      <p:ext uri="{BB962C8B-B14F-4D97-AF65-F5344CB8AC3E}">
        <p14:creationId xmlns:p14="http://schemas.microsoft.com/office/powerpoint/2010/main" val="2775535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190733" y="1011231"/>
            <a:ext cx="5117162" cy="1325563"/>
          </a:xfrm>
        </p:spPr>
        <p:txBody>
          <a:bodyPr/>
          <a:lstStyle/>
          <a:p>
            <a:r>
              <a:rPr lang="en-US" altLang="zh-CN" dirty="0"/>
              <a:t>Introduction</a:t>
            </a:r>
            <a:endParaRPr lang="en-US" dirty="0"/>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190733" y="2113281"/>
            <a:ext cx="5704959" cy="4104639"/>
          </a:xfrm>
        </p:spPr>
        <p:txBody>
          <a:bodyPr/>
          <a:lstStyle/>
          <a:p>
            <a:r>
              <a:rPr lang="en-US" b="1" dirty="0"/>
              <a:t>Project Objective:</a:t>
            </a:r>
          </a:p>
          <a:p>
            <a:r>
              <a:rPr lang="en-US" dirty="0"/>
              <a:t>Address the need for accurate global crop maps using advanced machine learning techniques.</a:t>
            </a:r>
          </a:p>
          <a:p>
            <a:pPr marL="285750" indent="-285750">
              <a:buFont typeface="Arial" panose="020B0604020202020204" pitchFamily="34" charset="0"/>
              <a:buChar char="•"/>
            </a:pPr>
            <a:r>
              <a:rPr lang="en-US" dirty="0"/>
              <a:t>Infrequent updates.</a:t>
            </a:r>
          </a:p>
          <a:p>
            <a:pPr marL="285750" indent="-285750">
              <a:buFont typeface="Arial" panose="020B0604020202020204" pitchFamily="34" charset="0"/>
              <a:buChar char="•"/>
            </a:pPr>
            <a:r>
              <a:rPr lang="en-US" dirty="0"/>
              <a:t>Inconsistent definitions of "cropland.“</a:t>
            </a:r>
          </a:p>
          <a:p>
            <a:r>
              <a:rPr lang="en-US" b="1" dirty="0"/>
              <a:t>Project Approach:</a:t>
            </a:r>
          </a:p>
          <a:p>
            <a:r>
              <a:rPr lang="en-US" dirty="0"/>
              <a:t>Leverage new high-resolution satellite data and machine learning to precise and cost-effective cropland classification models.</a:t>
            </a:r>
          </a:p>
          <a:p>
            <a:r>
              <a:rPr lang="en-US" dirty="0"/>
              <a:t>Opportunity:</a:t>
            </a:r>
          </a:p>
          <a:p>
            <a:pPr marL="285750" indent="-285750">
              <a:buFont typeface="Arial" panose="020B0604020202020204" pitchFamily="34" charset="0"/>
              <a:buChar char="•"/>
            </a:pPr>
            <a:r>
              <a:rPr lang="en-US" dirty="0"/>
              <a:t>Contribute to global agricultural landscape mapping.</a:t>
            </a:r>
          </a:p>
          <a:p>
            <a:pPr marL="285750" indent="-285750">
              <a:buFont typeface="Arial" panose="020B0604020202020204" pitchFamily="34" charset="0"/>
              <a:buChar char="•"/>
            </a:pPr>
            <a:r>
              <a:rPr lang="en-US" dirty="0"/>
              <a:t>Enhance understanding of crop extents worldwide.</a:t>
            </a:r>
          </a:p>
        </p:txBody>
      </p:sp>
      <p:sp>
        <p:nvSpPr>
          <p:cNvPr id="4" name="Footer Placeholder 3">
            <a:extLst>
              <a:ext uri="{FF2B5EF4-FFF2-40B4-BE49-F238E27FC236}">
                <a16:creationId xmlns:a16="http://schemas.microsoft.com/office/drawing/2014/main" id="{0A01EC1F-42C9-66C4-9D49-F6AF79D5BE91}"/>
              </a:ext>
            </a:extLst>
          </p:cNvPr>
          <p:cNvSpPr>
            <a:spLocks noGrp="1"/>
          </p:cNvSpPr>
          <p:nvPr>
            <p:ph type="ftr" sz="quarter" idx="52"/>
          </p:nvPr>
        </p:nvSpPr>
        <p:spPr>
          <a:xfrm>
            <a:off x="484632" y="6217920"/>
            <a:ext cx="4721130" cy="328499"/>
          </a:xfrm>
        </p:spPr>
        <p:txBody>
          <a:bodyPr/>
          <a:lstStyle/>
          <a:p>
            <a:r>
              <a:rPr lang="en-US" dirty="0"/>
              <a:t>Developing methods for annually cropland extent mapping</a:t>
            </a:r>
          </a:p>
        </p:txBody>
      </p:sp>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92D05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7" name="Slide Number Placeholder 6">
            <a:extLst>
              <a:ext uri="{FF2B5EF4-FFF2-40B4-BE49-F238E27FC236}">
                <a16:creationId xmlns:a16="http://schemas.microsoft.com/office/drawing/2014/main" id="{7D6767F8-4670-E83D-85F4-1446B8B9D466}"/>
              </a:ext>
            </a:extLst>
          </p:cNvPr>
          <p:cNvSpPr>
            <a:spLocks noGrp="1"/>
          </p:cNvSpPr>
          <p:nvPr>
            <p:ph type="sldNum" sz="quarter" idx="53"/>
          </p:nvPr>
        </p:nvSpPr>
        <p:spPr/>
        <p:txBody>
          <a:bodyPr/>
          <a:lstStyle/>
          <a:p>
            <a:fld id="{47FEACEE-25B4-4A2D-B147-27296E36371D}" type="slidenum">
              <a:rPr lang="en-US" altLang="zh-CN" smtClean="0"/>
              <a:pPr/>
              <a:t>3</a:t>
            </a:fld>
            <a:endParaRPr lang="en-US" altLang="zh-CN" dirty="0"/>
          </a:p>
        </p:txBody>
      </p:sp>
      <p:pic>
        <p:nvPicPr>
          <p:cNvPr id="23" name="Picture Placeholder 22">
            <a:extLst>
              <a:ext uri="{FF2B5EF4-FFF2-40B4-BE49-F238E27FC236}">
                <a16:creationId xmlns:a16="http://schemas.microsoft.com/office/drawing/2014/main" id="{AFEAB3E1-E841-F6D8-815B-6E92D9C9AAA2}"/>
              </a:ext>
            </a:extLst>
          </p:cNvPr>
          <p:cNvPicPr>
            <a:picLocks noGrp="1" noChangeAspect="1"/>
          </p:cNvPicPr>
          <p:nvPr>
            <p:ph type="pic" sz="quarter" idx="51"/>
          </p:nvPr>
        </p:nvPicPr>
        <p:blipFill>
          <a:blip r:embed="rId3"/>
          <a:srcRect l="25324" r="25324"/>
          <a:stretch>
            <a:fillRect/>
          </a:stretch>
        </p:blipFill>
        <p:spPr/>
      </p:pic>
    </p:spTree>
    <p:extLst>
      <p:ext uri="{BB962C8B-B14F-4D97-AF65-F5344CB8AC3E}">
        <p14:creationId xmlns:p14="http://schemas.microsoft.com/office/powerpoint/2010/main" val="3735054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4D761329-3BEF-0173-1328-A4DB26572AFF}"/>
              </a:ext>
            </a:extLst>
          </p:cNvPr>
          <p:cNvSpPr>
            <a:spLocks noGrp="1"/>
          </p:cNvSpPr>
          <p:nvPr>
            <p:ph type="title"/>
          </p:nvPr>
        </p:nvSpPr>
        <p:spPr>
          <a:xfrm>
            <a:off x="6472508" y="1523999"/>
            <a:ext cx="5204037" cy="372533"/>
          </a:xfrm>
        </p:spPr>
        <p:txBody>
          <a:bodyPr>
            <a:normAutofit fontScale="90000"/>
          </a:bodyPr>
          <a:lstStyle/>
          <a:p>
            <a:pPr algn="ctr"/>
            <a:r>
              <a:rPr lang="en-US" dirty="0">
                <a:solidFill>
                  <a:srgbClr val="446992"/>
                </a:solidFill>
              </a:rPr>
              <a:t>THE APPROACH</a:t>
            </a:r>
            <a:br>
              <a:rPr lang="en-US" dirty="0"/>
            </a:br>
            <a:br>
              <a:rPr lang="en-US" sz="1800" b="0" dirty="0"/>
            </a:br>
            <a:br>
              <a:rPr lang="en-US" sz="1800" b="0" dirty="0"/>
            </a:br>
            <a:br>
              <a:rPr lang="en-US" sz="2400" b="0" dirty="0"/>
            </a:br>
            <a:br>
              <a:rPr lang="en-US" sz="2400" b="0" dirty="0"/>
            </a:br>
            <a:endParaRPr lang="en-US" sz="2400" b="0" dirty="0"/>
          </a:p>
        </p:txBody>
      </p:sp>
      <p:sp>
        <p:nvSpPr>
          <p:cNvPr id="19" name="Text Placeholder 18">
            <a:extLst>
              <a:ext uri="{FF2B5EF4-FFF2-40B4-BE49-F238E27FC236}">
                <a16:creationId xmlns:a16="http://schemas.microsoft.com/office/drawing/2014/main" id="{FC101F03-8617-09D4-619B-F38E2F0A4F15}"/>
              </a:ext>
            </a:extLst>
          </p:cNvPr>
          <p:cNvSpPr>
            <a:spLocks noGrp="1"/>
          </p:cNvSpPr>
          <p:nvPr>
            <p:ph type="body" sz="quarter" idx="28"/>
          </p:nvPr>
        </p:nvSpPr>
        <p:spPr/>
        <p:txBody>
          <a:bodyPr/>
          <a:lstStyle/>
          <a:p>
            <a:r>
              <a:rPr lang="en-US" sz="1800" b="1" i="0" dirty="0">
                <a:solidFill>
                  <a:srgbClr val="222222"/>
                </a:solidFill>
                <a:effectLst/>
                <a:latin typeface="Calibri" panose="020F0502020204030204" pitchFamily="34" charset="0"/>
              </a:rPr>
              <a:t>Proposed solution</a:t>
            </a:r>
            <a:br>
              <a:rPr lang="en-US" sz="1800" b="0" i="0" dirty="0">
                <a:solidFill>
                  <a:srgbClr val="222222"/>
                </a:solidFill>
                <a:effectLst/>
                <a:latin typeface="Calibri" panose="020F0502020204030204" pitchFamily="34" charset="0"/>
              </a:rPr>
            </a:br>
            <a:endParaRPr lang="en-US" dirty="0"/>
          </a:p>
        </p:txBody>
      </p:sp>
      <p:sp>
        <p:nvSpPr>
          <p:cNvPr id="10" name="TextBox 9">
            <a:extLst>
              <a:ext uri="{FF2B5EF4-FFF2-40B4-BE49-F238E27FC236}">
                <a16:creationId xmlns:a16="http://schemas.microsoft.com/office/drawing/2014/main" id="{DBA526C0-673D-3538-96A0-79D0A5BD8E33}"/>
              </a:ext>
            </a:extLst>
          </p:cNvPr>
          <p:cNvSpPr txBox="1"/>
          <p:nvPr/>
        </p:nvSpPr>
        <p:spPr>
          <a:xfrm>
            <a:off x="5750560" y="1361440"/>
            <a:ext cx="6106160" cy="5170646"/>
          </a:xfrm>
          <a:prstGeom prst="rect">
            <a:avLst/>
          </a:prstGeom>
          <a:ln>
            <a:solidFill>
              <a:schemeClr val="accent6">
                <a:lumMod val="50000"/>
                <a:lumOff val="50000"/>
              </a:schemeClr>
            </a:solidFill>
          </a:ln>
        </p:spPr>
        <p:txBody>
          <a:bodyPr wrap="square" rtlCol="0">
            <a:spAutoFit/>
          </a:bodyPr>
          <a:lstStyle/>
          <a:p>
            <a:pPr>
              <a:lnSpc>
                <a:spcPct val="100000"/>
              </a:lnSpc>
              <a:spcBef>
                <a:spcPts val="0"/>
              </a:spcBef>
            </a:pPr>
            <a:r>
              <a:rPr lang="en-US" sz="2400" b="0" dirty="0"/>
              <a:t>-</a:t>
            </a:r>
            <a:r>
              <a:rPr lang="en-US" dirty="0"/>
              <a:t>C</a:t>
            </a:r>
            <a:r>
              <a:rPr lang="en-US" sz="1800" b="0" dirty="0"/>
              <a:t>ollect 500 more samples for Afghanistan from GEE within the required timespan by the host.</a:t>
            </a:r>
          </a:p>
          <a:p>
            <a:pPr>
              <a:lnSpc>
                <a:spcPct val="100000"/>
              </a:lnSpc>
              <a:spcBef>
                <a:spcPts val="0"/>
              </a:spcBef>
            </a:pPr>
            <a:r>
              <a:rPr lang="en-US" dirty="0"/>
              <a:t>- Pull bands B1-B12 for the 3 countries from GEE using the latitude and longitudes given</a:t>
            </a:r>
          </a:p>
          <a:p>
            <a:pPr>
              <a:lnSpc>
                <a:spcPct val="100000"/>
              </a:lnSpc>
              <a:spcBef>
                <a:spcPts val="0"/>
              </a:spcBef>
            </a:pPr>
            <a:r>
              <a:rPr lang="en-US" b="1" dirty="0"/>
              <a:t>Feature Engineering:</a:t>
            </a:r>
          </a:p>
          <a:p>
            <a:pPr>
              <a:lnSpc>
                <a:spcPct val="100000"/>
              </a:lnSpc>
              <a:spcBef>
                <a:spcPts val="0"/>
              </a:spcBef>
            </a:pPr>
            <a:r>
              <a:rPr lang="en-US" dirty="0"/>
              <a:t>- Location-based information</a:t>
            </a:r>
          </a:p>
          <a:p>
            <a:pPr>
              <a:lnSpc>
                <a:spcPct val="100000"/>
              </a:lnSpc>
              <a:spcBef>
                <a:spcPts val="0"/>
              </a:spcBef>
            </a:pPr>
            <a:r>
              <a:rPr lang="en-US" dirty="0"/>
              <a:t>- Country classification</a:t>
            </a:r>
          </a:p>
          <a:p>
            <a:pPr>
              <a:lnSpc>
                <a:spcPct val="100000"/>
              </a:lnSpc>
              <a:spcBef>
                <a:spcPts val="0"/>
              </a:spcBef>
            </a:pPr>
            <a:r>
              <a:rPr lang="en-US" dirty="0"/>
              <a:t>- Quartile binning band features e.g.</a:t>
            </a:r>
          </a:p>
          <a:p>
            <a:pPr>
              <a:lnSpc>
                <a:spcPct val="100000"/>
              </a:lnSpc>
              <a:spcBef>
                <a:spcPts val="0"/>
              </a:spcBef>
            </a:pPr>
            <a:r>
              <a:rPr lang="en-US" dirty="0"/>
              <a:t>- Soil-related features</a:t>
            </a:r>
          </a:p>
          <a:p>
            <a:pPr>
              <a:lnSpc>
                <a:spcPct val="100000"/>
              </a:lnSpc>
              <a:spcBef>
                <a:spcPts val="0"/>
              </a:spcBef>
            </a:pPr>
            <a:r>
              <a:rPr lang="en-US" dirty="0"/>
              <a:t>- Urban-related features</a:t>
            </a:r>
          </a:p>
          <a:p>
            <a:pPr>
              <a:lnSpc>
                <a:spcPct val="100000"/>
              </a:lnSpc>
              <a:spcBef>
                <a:spcPts val="0"/>
              </a:spcBef>
            </a:pPr>
            <a:r>
              <a:rPr lang="en-US" dirty="0"/>
              <a:t>- Water related features</a:t>
            </a:r>
          </a:p>
          <a:p>
            <a:pPr>
              <a:lnSpc>
                <a:spcPct val="100000"/>
              </a:lnSpc>
              <a:spcBef>
                <a:spcPts val="0"/>
              </a:spcBef>
            </a:pPr>
            <a:r>
              <a:rPr lang="en-US" dirty="0"/>
              <a:t>- Vegetation features </a:t>
            </a:r>
          </a:p>
          <a:p>
            <a:pPr>
              <a:lnSpc>
                <a:spcPct val="100000"/>
              </a:lnSpc>
              <a:spcBef>
                <a:spcPts val="0"/>
              </a:spcBef>
            </a:pPr>
            <a:r>
              <a:rPr lang="en-US" dirty="0"/>
              <a:t>- Geographical clustering to unveil spatial groupings within the data</a:t>
            </a:r>
          </a:p>
          <a:p>
            <a:pPr>
              <a:lnSpc>
                <a:spcPct val="100000"/>
              </a:lnSpc>
              <a:spcBef>
                <a:spcPts val="0"/>
              </a:spcBef>
            </a:pPr>
            <a:r>
              <a:rPr lang="en-US" b="1" dirty="0"/>
              <a:t>Preprocessing:</a:t>
            </a:r>
          </a:p>
          <a:p>
            <a:pPr>
              <a:lnSpc>
                <a:spcPct val="100000"/>
              </a:lnSpc>
              <a:spcBef>
                <a:spcPts val="0"/>
              </a:spcBef>
            </a:pPr>
            <a:r>
              <a:rPr lang="en-US" dirty="0"/>
              <a:t>- Cap outliers in the bands</a:t>
            </a:r>
          </a:p>
          <a:p>
            <a:pPr>
              <a:lnSpc>
                <a:spcPct val="100000"/>
              </a:lnSpc>
              <a:spcBef>
                <a:spcPts val="0"/>
              </a:spcBef>
            </a:pPr>
            <a:r>
              <a:rPr lang="en-US" dirty="0"/>
              <a:t>- Label encode the categorical features</a:t>
            </a:r>
          </a:p>
          <a:p>
            <a:pPr>
              <a:lnSpc>
                <a:spcPct val="100000"/>
              </a:lnSpc>
              <a:spcBef>
                <a:spcPts val="0"/>
              </a:spcBef>
            </a:pPr>
            <a:endParaRPr lang="en-US" dirty="0"/>
          </a:p>
        </p:txBody>
      </p:sp>
      <p:pic>
        <p:nvPicPr>
          <p:cNvPr id="5" name="Picture Placeholder 4">
            <a:extLst>
              <a:ext uri="{FF2B5EF4-FFF2-40B4-BE49-F238E27FC236}">
                <a16:creationId xmlns:a16="http://schemas.microsoft.com/office/drawing/2014/main" id="{5CA3638B-9838-8C12-6761-11DEABEF6F81}"/>
              </a:ext>
            </a:extLst>
          </p:cNvPr>
          <p:cNvPicPr>
            <a:picLocks noGrp="1" noChangeAspect="1"/>
          </p:cNvPicPr>
          <p:nvPr>
            <p:ph type="pic" sz="quarter" idx="47"/>
          </p:nvPr>
        </p:nvPicPr>
        <p:blipFill>
          <a:blip r:embed="rId3"/>
          <a:srcRect l="25515" r="25515"/>
          <a:stretch>
            <a:fillRect/>
          </a:stretch>
        </p:blipFill>
        <p:spPr/>
      </p:pic>
    </p:spTree>
    <p:extLst>
      <p:ext uri="{BB962C8B-B14F-4D97-AF65-F5344CB8AC3E}">
        <p14:creationId xmlns:p14="http://schemas.microsoft.com/office/powerpoint/2010/main" val="2478079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581709" y="721538"/>
            <a:ext cx="10889796" cy="734739"/>
          </a:xfrm>
        </p:spPr>
        <p:txBody>
          <a:bodyPr/>
          <a:lstStyle/>
          <a:p>
            <a:r>
              <a:rPr lang="en-US" dirty="0"/>
              <a:t>Results</a:t>
            </a:r>
          </a:p>
        </p:txBody>
      </p:sp>
      <p:sp>
        <p:nvSpPr>
          <p:cNvPr id="5" name="Footer Placeholder 4">
            <a:extLst>
              <a:ext uri="{FF2B5EF4-FFF2-40B4-BE49-F238E27FC236}">
                <a16:creationId xmlns:a16="http://schemas.microsoft.com/office/drawing/2014/main" id="{6D18E7F7-120D-E343-B41C-E8DF89FC0F49}"/>
              </a:ext>
            </a:extLst>
          </p:cNvPr>
          <p:cNvSpPr>
            <a:spLocks noGrp="1"/>
          </p:cNvSpPr>
          <p:nvPr>
            <p:ph type="ftr" sz="quarter" idx="28"/>
          </p:nvPr>
        </p:nvSpPr>
        <p:spPr>
          <a:xfrm>
            <a:off x="484631" y="6217920"/>
            <a:ext cx="4413939" cy="365125"/>
          </a:xfrm>
        </p:spPr>
        <p:txBody>
          <a:bodyPr/>
          <a:lstStyle/>
          <a:p>
            <a:r>
              <a:rPr lang="en-US" dirty="0"/>
              <a:t>Developing methods for annually cropland extent mapping</a:t>
            </a:r>
          </a:p>
        </p:txBody>
      </p:sp>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5</a:t>
            </a:fld>
            <a:endParaRPr lang="en-US" altLang="zh-CN" dirty="0"/>
          </a:p>
        </p:txBody>
      </p:sp>
      <p:sp>
        <p:nvSpPr>
          <p:cNvPr id="10" name="TextBox 9">
            <a:extLst>
              <a:ext uri="{FF2B5EF4-FFF2-40B4-BE49-F238E27FC236}">
                <a16:creationId xmlns:a16="http://schemas.microsoft.com/office/drawing/2014/main" id="{685F3553-FF5A-12A0-6E3B-AEDE31FAB890}"/>
              </a:ext>
            </a:extLst>
          </p:cNvPr>
          <p:cNvSpPr txBox="1"/>
          <p:nvPr/>
        </p:nvSpPr>
        <p:spPr>
          <a:xfrm>
            <a:off x="581709" y="1373723"/>
            <a:ext cx="10663679" cy="830997"/>
          </a:xfrm>
          <a:prstGeom prst="rect">
            <a:avLst/>
          </a:prstGeom>
        </p:spPr>
        <p:txBody>
          <a:bodyPr wrap="square" rtlCol="0">
            <a:spAutoFit/>
          </a:bodyPr>
          <a:lstStyle/>
          <a:p>
            <a:pPr marL="285750" indent="-285750">
              <a:lnSpc>
                <a:spcPct val="100000"/>
              </a:lnSpc>
              <a:spcBef>
                <a:spcPts val="0"/>
              </a:spcBef>
              <a:buFont typeface="Arial" panose="020B0604020202020204" pitchFamily="34" charset="0"/>
              <a:buChar char="•"/>
            </a:pPr>
            <a:r>
              <a:rPr lang="en-US" sz="1600" dirty="0">
                <a:latin typeface="Posterama" panose="020B0504020200020000" pitchFamily="34" charset="0"/>
                <a:ea typeface="微软雅黑"/>
                <a:cs typeface="Posterama" panose="020B0504020200020000" pitchFamily="34" charset="0"/>
              </a:rPr>
              <a:t>The final dataset comprised of 262 features in total</a:t>
            </a:r>
          </a:p>
          <a:p>
            <a:pPr marL="285750" indent="-285750">
              <a:lnSpc>
                <a:spcPct val="100000"/>
              </a:lnSpc>
              <a:spcBef>
                <a:spcPts val="0"/>
              </a:spcBef>
              <a:buFont typeface="Arial" panose="020B0604020202020204" pitchFamily="34" charset="0"/>
              <a:buChar char="•"/>
            </a:pPr>
            <a:r>
              <a:rPr lang="en-US" sz="1600" dirty="0">
                <a:latin typeface="Posterama" panose="020B0504020200020000" pitchFamily="34" charset="0"/>
                <a:ea typeface="微软雅黑"/>
                <a:cs typeface="Posterama" panose="020B0504020200020000" pitchFamily="34" charset="0"/>
              </a:rPr>
              <a:t>Accuracy was used to track performance of the models</a:t>
            </a:r>
          </a:p>
          <a:p>
            <a:pPr marL="285750" indent="-285750">
              <a:lnSpc>
                <a:spcPct val="100000"/>
              </a:lnSpc>
              <a:spcBef>
                <a:spcPts val="0"/>
              </a:spcBef>
              <a:buFont typeface="Arial" panose="020B0604020202020204" pitchFamily="34" charset="0"/>
              <a:buChar char="•"/>
            </a:pPr>
            <a:r>
              <a:rPr lang="en-US" sz="1600" dirty="0">
                <a:latin typeface="Posterama" panose="020B0504020200020000" pitchFamily="34" charset="0"/>
                <a:ea typeface="微软雅黑"/>
                <a:cs typeface="Posterama" panose="020B0504020200020000" pitchFamily="34" charset="0"/>
              </a:rPr>
              <a:t>Initial run with default parameters yielded the following</a:t>
            </a:r>
          </a:p>
        </p:txBody>
      </p:sp>
      <p:graphicFrame>
        <p:nvGraphicFramePr>
          <p:cNvPr id="18" name="Table Placeholder 17">
            <a:extLst>
              <a:ext uri="{FF2B5EF4-FFF2-40B4-BE49-F238E27FC236}">
                <a16:creationId xmlns:a16="http://schemas.microsoft.com/office/drawing/2014/main" id="{7639D946-7453-F875-3F71-8293C6245E96}"/>
              </a:ext>
            </a:extLst>
          </p:cNvPr>
          <p:cNvGraphicFramePr>
            <a:graphicFrameLocks noGrp="1"/>
          </p:cNvGraphicFramePr>
          <p:nvPr>
            <p:ph type="tbl" sz="quarter" idx="27"/>
            <p:extLst>
              <p:ext uri="{D42A27DB-BD31-4B8C-83A1-F6EECF244321}">
                <p14:modId xmlns:p14="http://schemas.microsoft.com/office/powerpoint/2010/main" val="1779892477"/>
              </p:ext>
            </p:extLst>
          </p:nvPr>
        </p:nvGraphicFramePr>
        <p:xfrm>
          <a:off x="701039" y="2387600"/>
          <a:ext cx="9011922" cy="3647440"/>
        </p:xfrm>
        <a:graphic>
          <a:graphicData uri="http://schemas.openxmlformats.org/drawingml/2006/table">
            <a:tbl>
              <a:tblPr firstRow="1" bandRow="1">
                <a:tableStyleId>{10A1B5D5-9B99-4C35-A422-299274C87663}</a:tableStyleId>
              </a:tblPr>
              <a:tblGrid>
                <a:gridCol w="4505961">
                  <a:extLst>
                    <a:ext uri="{9D8B030D-6E8A-4147-A177-3AD203B41FA5}">
                      <a16:colId xmlns:a16="http://schemas.microsoft.com/office/drawing/2014/main" val="1083369383"/>
                    </a:ext>
                  </a:extLst>
                </a:gridCol>
                <a:gridCol w="4505961">
                  <a:extLst>
                    <a:ext uri="{9D8B030D-6E8A-4147-A177-3AD203B41FA5}">
                      <a16:colId xmlns:a16="http://schemas.microsoft.com/office/drawing/2014/main" val="2506835244"/>
                    </a:ext>
                  </a:extLst>
                </a:gridCol>
              </a:tblGrid>
              <a:tr h="455930">
                <a:tc>
                  <a:txBody>
                    <a:bodyPr/>
                    <a:lstStyle/>
                    <a:p>
                      <a:pPr algn="just">
                        <a:spcBef>
                          <a:spcPts val="600"/>
                        </a:spcBef>
                      </a:pPr>
                      <a:r>
                        <a:rPr lang="en-US" sz="1800" b="1" dirty="0">
                          <a:effectLst/>
                        </a:rPr>
                        <a:t>Model</a:t>
                      </a:r>
                      <a:endParaRPr lang="en-US" sz="18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Bef>
                          <a:spcPts val="600"/>
                        </a:spcBef>
                      </a:pPr>
                      <a:r>
                        <a:rPr lang="en-US" sz="1800" b="1">
                          <a:effectLst/>
                        </a:rPr>
                        <a:t>                Accuracy</a:t>
                      </a:r>
                      <a:endParaRPr lang="en-US" sz="18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03266310"/>
                  </a:ext>
                </a:extLst>
              </a:tr>
              <a:tr h="455930">
                <a:tc>
                  <a:txBody>
                    <a:bodyPr/>
                    <a:lstStyle/>
                    <a:p>
                      <a:pPr algn="just">
                        <a:spcBef>
                          <a:spcPts val="600"/>
                        </a:spcBef>
                      </a:pPr>
                      <a:r>
                        <a:rPr lang="en-US" sz="1800" dirty="0">
                          <a:effectLst/>
                        </a:rPr>
                        <a:t>XGBoost</a:t>
                      </a:r>
                      <a:endParaRPr lang="en-US" sz="18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600"/>
                        </a:spcBef>
                      </a:pPr>
                      <a:r>
                        <a:rPr lang="en-US" sz="1800" b="1" dirty="0">
                          <a:effectLst/>
                        </a:rPr>
                        <a:t>0.884</a:t>
                      </a:r>
                      <a:endParaRPr lang="en-US" sz="1800" b="1"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18461455"/>
                  </a:ext>
                </a:extLst>
              </a:tr>
              <a:tr h="455930">
                <a:tc>
                  <a:txBody>
                    <a:bodyPr/>
                    <a:lstStyle/>
                    <a:p>
                      <a:pPr algn="just">
                        <a:spcBef>
                          <a:spcPts val="600"/>
                        </a:spcBef>
                      </a:pPr>
                      <a:r>
                        <a:rPr lang="en-US" sz="1800">
                          <a:effectLst/>
                        </a:rPr>
                        <a:t>LightGBM</a:t>
                      </a:r>
                      <a:endParaRPr lang="en-US" sz="18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600"/>
                        </a:spcBef>
                      </a:pPr>
                      <a:r>
                        <a:rPr lang="en-US" sz="1800" b="1" dirty="0">
                          <a:effectLst/>
                        </a:rPr>
                        <a:t>0.880</a:t>
                      </a:r>
                      <a:endParaRPr lang="en-US" sz="1800" b="1"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45529321"/>
                  </a:ext>
                </a:extLst>
              </a:tr>
              <a:tr h="455930">
                <a:tc>
                  <a:txBody>
                    <a:bodyPr/>
                    <a:lstStyle/>
                    <a:p>
                      <a:pPr algn="just">
                        <a:spcBef>
                          <a:spcPts val="600"/>
                        </a:spcBef>
                      </a:pPr>
                      <a:r>
                        <a:rPr lang="en-US" sz="1800">
                          <a:effectLst/>
                        </a:rPr>
                        <a:t>HistGradientBoosting</a:t>
                      </a:r>
                      <a:endParaRPr lang="en-US" sz="18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600"/>
                        </a:spcBef>
                      </a:pPr>
                      <a:r>
                        <a:rPr lang="en-US" sz="1800" b="1" dirty="0">
                          <a:effectLst/>
                        </a:rPr>
                        <a:t>0.874</a:t>
                      </a:r>
                      <a:endParaRPr lang="en-US" sz="1800" b="1"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98974461"/>
                  </a:ext>
                </a:extLst>
              </a:tr>
              <a:tr h="455930">
                <a:tc>
                  <a:txBody>
                    <a:bodyPr/>
                    <a:lstStyle/>
                    <a:p>
                      <a:pPr algn="just">
                        <a:spcBef>
                          <a:spcPts val="600"/>
                        </a:spcBef>
                      </a:pPr>
                      <a:r>
                        <a:rPr lang="en-US" sz="1800">
                          <a:effectLst/>
                        </a:rPr>
                        <a:t>Random Forest</a:t>
                      </a:r>
                      <a:endParaRPr lang="en-US" sz="18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600"/>
                        </a:spcBef>
                      </a:pPr>
                      <a:r>
                        <a:rPr lang="en-US" sz="1800" b="1" dirty="0">
                          <a:effectLst/>
                        </a:rPr>
                        <a:t>0.866</a:t>
                      </a:r>
                      <a:endParaRPr lang="en-US" sz="1800" b="1"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76520951"/>
                  </a:ext>
                </a:extLst>
              </a:tr>
              <a:tr h="455930">
                <a:tc>
                  <a:txBody>
                    <a:bodyPr/>
                    <a:lstStyle/>
                    <a:p>
                      <a:pPr algn="just">
                        <a:spcBef>
                          <a:spcPts val="600"/>
                        </a:spcBef>
                      </a:pPr>
                      <a:r>
                        <a:rPr lang="en-US" sz="1800">
                          <a:effectLst/>
                        </a:rPr>
                        <a:t>CatBoost</a:t>
                      </a:r>
                      <a:endParaRPr lang="en-US" sz="18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600"/>
                        </a:spcBef>
                      </a:pPr>
                      <a:r>
                        <a:rPr lang="en-US" sz="1800" b="1" dirty="0">
                          <a:effectLst/>
                        </a:rPr>
                        <a:t>0.864</a:t>
                      </a:r>
                      <a:endParaRPr lang="en-US" sz="1800" b="1"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00874984"/>
                  </a:ext>
                </a:extLst>
              </a:tr>
              <a:tr h="455930">
                <a:tc>
                  <a:txBody>
                    <a:bodyPr/>
                    <a:lstStyle/>
                    <a:p>
                      <a:pPr algn="just">
                        <a:spcBef>
                          <a:spcPts val="600"/>
                        </a:spcBef>
                      </a:pPr>
                      <a:r>
                        <a:rPr lang="en-US" sz="1800">
                          <a:effectLst/>
                        </a:rPr>
                        <a:t>AdaBoost</a:t>
                      </a:r>
                      <a:endParaRPr lang="en-US" sz="18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600"/>
                        </a:spcBef>
                      </a:pPr>
                      <a:r>
                        <a:rPr lang="en-US" sz="1800" b="1" dirty="0">
                          <a:effectLst/>
                        </a:rPr>
                        <a:t>0.828</a:t>
                      </a:r>
                      <a:endParaRPr lang="en-US" sz="1800" b="1"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71854134"/>
                  </a:ext>
                </a:extLst>
              </a:tr>
              <a:tr h="455930">
                <a:tc>
                  <a:txBody>
                    <a:bodyPr/>
                    <a:lstStyle/>
                    <a:p>
                      <a:pPr algn="just">
                        <a:spcBef>
                          <a:spcPts val="600"/>
                        </a:spcBef>
                      </a:pPr>
                      <a:r>
                        <a:rPr lang="en-US" sz="1800">
                          <a:effectLst/>
                        </a:rPr>
                        <a:t>Logistic Regression</a:t>
                      </a:r>
                      <a:endParaRPr lang="en-US" sz="18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600"/>
                        </a:spcBef>
                      </a:pPr>
                      <a:r>
                        <a:rPr lang="en-US" sz="1800" b="1" dirty="0">
                          <a:effectLst/>
                        </a:rPr>
                        <a:t>0.682</a:t>
                      </a:r>
                      <a:endParaRPr lang="en-US" sz="1800" b="1"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98051048"/>
                  </a:ext>
                </a:extLst>
              </a:tr>
            </a:tbl>
          </a:graphicData>
        </a:graphic>
      </p:graphicFrame>
    </p:spTree>
    <p:extLst>
      <p:ext uri="{BB962C8B-B14F-4D97-AF65-F5344CB8AC3E}">
        <p14:creationId xmlns:p14="http://schemas.microsoft.com/office/powerpoint/2010/main" val="1246021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581709" y="721538"/>
            <a:ext cx="10889796" cy="734739"/>
          </a:xfrm>
        </p:spPr>
        <p:txBody>
          <a:bodyPr/>
          <a:lstStyle/>
          <a:p>
            <a:r>
              <a:rPr lang="en-US" dirty="0"/>
              <a:t>Results</a:t>
            </a:r>
          </a:p>
        </p:txBody>
      </p:sp>
      <p:sp>
        <p:nvSpPr>
          <p:cNvPr id="5" name="Footer Placeholder 4">
            <a:extLst>
              <a:ext uri="{FF2B5EF4-FFF2-40B4-BE49-F238E27FC236}">
                <a16:creationId xmlns:a16="http://schemas.microsoft.com/office/drawing/2014/main" id="{6D18E7F7-120D-E343-B41C-E8DF89FC0F49}"/>
              </a:ext>
            </a:extLst>
          </p:cNvPr>
          <p:cNvSpPr>
            <a:spLocks noGrp="1"/>
          </p:cNvSpPr>
          <p:nvPr>
            <p:ph type="ftr" sz="quarter" idx="28"/>
          </p:nvPr>
        </p:nvSpPr>
        <p:spPr>
          <a:xfrm>
            <a:off x="484631" y="6217920"/>
            <a:ext cx="4413939" cy="365125"/>
          </a:xfrm>
        </p:spPr>
        <p:txBody>
          <a:bodyPr/>
          <a:lstStyle/>
          <a:p>
            <a:r>
              <a:rPr lang="en-US" dirty="0"/>
              <a:t>Developing methods for annually cropland extent mapping</a:t>
            </a:r>
          </a:p>
        </p:txBody>
      </p:sp>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6</a:t>
            </a:fld>
            <a:endParaRPr lang="en-US" altLang="zh-CN" dirty="0"/>
          </a:p>
        </p:txBody>
      </p:sp>
      <p:sp>
        <p:nvSpPr>
          <p:cNvPr id="10" name="TextBox 9">
            <a:extLst>
              <a:ext uri="{FF2B5EF4-FFF2-40B4-BE49-F238E27FC236}">
                <a16:creationId xmlns:a16="http://schemas.microsoft.com/office/drawing/2014/main" id="{685F3553-FF5A-12A0-6E3B-AEDE31FAB890}"/>
              </a:ext>
            </a:extLst>
          </p:cNvPr>
          <p:cNvSpPr txBox="1"/>
          <p:nvPr/>
        </p:nvSpPr>
        <p:spPr>
          <a:xfrm>
            <a:off x="581025" y="1561318"/>
            <a:ext cx="10663679" cy="584775"/>
          </a:xfrm>
          <a:prstGeom prst="rect">
            <a:avLst/>
          </a:prstGeom>
        </p:spPr>
        <p:txBody>
          <a:bodyPr wrap="square" rtlCol="0">
            <a:spAutoFit/>
          </a:bodyPr>
          <a:lstStyle/>
          <a:p>
            <a:pPr marL="285750" indent="-285750">
              <a:lnSpc>
                <a:spcPct val="100000"/>
              </a:lnSpc>
              <a:spcBef>
                <a:spcPts val="0"/>
              </a:spcBef>
              <a:buFont typeface="Arial" panose="020B0604020202020204" pitchFamily="34" charset="0"/>
              <a:buChar char="•"/>
            </a:pPr>
            <a:r>
              <a:rPr lang="en-US" sz="1600" dirty="0">
                <a:latin typeface="Posterama" panose="020B0504020200020000" pitchFamily="34" charset="0"/>
                <a:ea typeface="微软雅黑"/>
                <a:cs typeface="Posterama" panose="020B0504020200020000" pitchFamily="34" charset="0"/>
              </a:rPr>
              <a:t>Xgboost and LightGBM seemed to perform well. </a:t>
            </a:r>
          </a:p>
          <a:p>
            <a:pPr marL="285750" indent="-285750">
              <a:lnSpc>
                <a:spcPct val="100000"/>
              </a:lnSpc>
              <a:spcBef>
                <a:spcPts val="0"/>
              </a:spcBef>
              <a:buFont typeface="Arial" panose="020B0604020202020204" pitchFamily="34" charset="0"/>
              <a:buChar char="•"/>
            </a:pPr>
            <a:r>
              <a:rPr lang="en-US" sz="1600" dirty="0">
                <a:latin typeface="Posterama" panose="020B0504020200020000" pitchFamily="34" charset="0"/>
                <a:ea typeface="微软雅黑"/>
                <a:cs typeface="Posterama" panose="020B0504020200020000" pitchFamily="34" charset="0"/>
              </a:rPr>
              <a:t>LightGBM was selected as the final model for use</a:t>
            </a:r>
          </a:p>
        </p:txBody>
      </p:sp>
      <p:pic>
        <p:nvPicPr>
          <p:cNvPr id="11" name="Picture 10">
            <a:extLst>
              <a:ext uri="{FF2B5EF4-FFF2-40B4-BE49-F238E27FC236}">
                <a16:creationId xmlns:a16="http://schemas.microsoft.com/office/drawing/2014/main" id="{79351359-C799-0F9F-0CF3-3BADF3E15C4D}"/>
              </a:ext>
            </a:extLst>
          </p:cNvPr>
          <p:cNvPicPr>
            <a:picLocks noChangeAspect="1"/>
          </p:cNvPicPr>
          <p:nvPr/>
        </p:nvPicPr>
        <p:blipFill>
          <a:blip r:embed="rId3"/>
          <a:stretch>
            <a:fillRect/>
          </a:stretch>
        </p:blipFill>
        <p:spPr>
          <a:xfrm>
            <a:off x="1691555" y="2209779"/>
            <a:ext cx="5112860" cy="2438441"/>
          </a:xfrm>
          <a:prstGeom prst="rect">
            <a:avLst/>
          </a:prstGeom>
        </p:spPr>
      </p:pic>
      <p:sp>
        <p:nvSpPr>
          <p:cNvPr id="12" name="TextBox 11">
            <a:extLst>
              <a:ext uri="{FF2B5EF4-FFF2-40B4-BE49-F238E27FC236}">
                <a16:creationId xmlns:a16="http://schemas.microsoft.com/office/drawing/2014/main" id="{357CC8A2-B86F-F35D-5BAE-148B355D87C6}"/>
              </a:ext>
            </a:extLst>
          </p:cNvPr>
          <p:cNvSpPr txBox="1"/>
          <p:nvPr/>
        </p:nvSpPr>
        <p:spPr>
          <a:xfrm>
            <a:off x="581025" y="4848294"/>
            <a:ext cx="10663679" cy="1323439"/>
          </a:xfrm>
          <a:prstGeom prst="rect">
            <a:avLst/>
          </a:prstGeom>
        </p:spPr>
        <p:txBody>
          <a:bodyPr wrap="square" rtlCol="0">
            <a:spAutoFit/>
          </a:bodyPr>
          <a:lstStyle/>
          <a:p>
            <a:r>
              <a:rPr lang="en-GB" sz="1600" dirty="0">
                <a:latin typeface="Posterama" panose="020B0504020200020000" pitchFamily="34" charset="0"/>
                <a:ea typeface="微软雅黑"/>
                <a:cs typeface="Posterama" panose="020B0504020200020000" pitchFamily="34" charset="0"/>
              </a:rPr>
              <a:t>A 15 RepeatedKFold yielded the following results</a:t>
            </a:r>
          </a:p>
          <a:p>
            <a:pPr marL="285750" indent="-285750">
              <a:buFont typeface="Arial" panose="020B0604020202020204" pitchFamily="34" charset="0"/>
              <a:buChar char="•"/>
            </a:pPr>
            <a:r>
              <a:rPr lang="en-GB" sz="1600" dirty="0">
                <a:latin typeface="Posterama" panose="020B0504020200020000" pitchFamily="34" charset="0"/>
                <a:ea typeface="微软雅黑"/>
                <a:cs typeface="Posterama" panose="020B0504020200020000" pitchFamily="34" charset="0"/>
              </a:rPr>
              <a:t>Mean CV Score: </a:t>
            </a:r>
            <a:r>
              <a:rPr lang="en-GB" sz="1600" b="1" dirty="0">
                <a:latin typeface="Posterama" panose="020B0504020200020000" pitchFamily="34" charset="0"/>
                <a:ea typeface="微软雅黑"/>
                <a:cs typeface="Posterama" panose="020B0504020200020000" pitchFamily="34" charset="0"/>
              </a:rPr>
              <a:t>0.870000</a:t>
            </a:r>
          </a:p>
          <a:p>
            <a:pPr marL="285750" indent="-285750">
              <a:buFont typeface="Arial" panose="020B0604020202020204" pitchFamily="34" charset="0"/>
              <a:buChar char="•"/>
            </a:pPr>
            <a:r>
              <a:rPr lang="en-US" sz="1600" dirty="0">
                <a:latin typeface="Posterama" panose="020B0504020200020000" pitchFamily="34" charset="0"/>
                <a:ea typeface="微软雅黑"/>
                <a:cs typeface="Posterama" panose="020B0504020200020000" pitchFamily="34" charset="0"/>
              </a:rPr>
              <a:t>Std CV Score</a:t>
            </a:r>
            <a:r>
              <a:rPr lang="en-US" sz="1600" b="1" dirty="0">
                <a:latin typeface="Posterama" panose="020B0504020200020000" pitchFamily="34" charset="0"/>
                <a:ea typeface="微软雅黑"/>
                <a:cs typeface="Posterama" panose="020B0504020200020000" pitchFamily="34" charset="0"/>
              </a:rPr>
              <a:t>: 0.016708</a:t>
            </a:r>
          </a:p>
          <a:p>
            <a:pPr marL="285750" indent="-285750">
              <a:buFont typeface="Arial" panose="020B0604020202020204" pitchFamily="34" charset="0"/>
              <a:buChar char="•"/>
            </a:pPr>
            <a:r>
              <a:rPr lang="en-US" sz="1600" dirty="0">
                <a:latin typeface="Posterama" panose="020B0504020200020000" pitchFamily="34" charset="0"/>
                <a:ea typeface="微软雅黑"/>
                <a:cs typeface="Posterama" panose="020B0504020200020000" pitchFamily="34" charset="0"/>
              </a:rPr>
              <a:t>Public Leaderboard</a:t>
            </a:r>
            <a:r>
              <a:rPr lang="en-US" sz="1600" b="1" dirty="0">
                <a:latin typeface="Posterama" panose="020B0504020200020000" pitchFamily="34" charset="0"/>
                <a:ea typeface="微软雅黑"/>
                <a:cs typeface="Posterama" panose="020B0504020200020000" pitchFamily="34" charset="0"/>
              </a:rPr>
              <a:t>: 0.913333333</a:t>
            </a:r>
          </a:p>
          <a:p>
            <a:pPr marL="285750" indent="-285750">
              <a:buFont typeface="Arial" panose="020B0604020202020204" pitchFamily="34" charset="0"/>
              <a:buChar char="•"/>
            </a:pPr>
            <a:r>
              <a:rPr lang="en-US" sz="1600" dirty="0">
                <a:latin typeface="Posterama" panose="020B0504020200020000" pitchFamily="34" charset="0"/>
                <a:ea typeface="微软雅黑"/>
                <a:cs typeface="Posterama" panose="020B0504020200020000" pitchFamily="34" charset="0"/>
              </a:rPr>
              <a:t>Private Leaderboard: </a:t>
            </a:r>
            <a:r>
              <a:rPr lang="en-KE" sz="1600" b="1" dirty="0">
                <a:latin typeface="Posterama" panose="020B0504020200020000" pitchFamily="34" charset="0"/>
                <a:ea typeface="微软雅黑"/>
                <a:cs typeface="Posterama" panose="020B0504020200020000" pitchFamily="34" charset="0"/>
              </a:rPr>
              <a:t>0.918095238</a:t>
            </a:r>
            <a:endParaRPr lang="en-US" sz="1600" b="1" dirty="0">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4048388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59">
            <a:extLst>
              <a:ext uri="{FF2B5EF4-FFF2-40B4-BE49-F238E27FC236}">
                <a16:creationId xmlns:a16="http://schemas.microsoft.com/office/drawing/2014/main" id="{0031CE36-F77D-3964-C169-771DBA49D28A}"/>
              </a:ext>
            </a:extLst>
          </p:cNvPr>
          <p:cNvSpPr>
            <a:spLocks noGrp="1"/>
          </p:cNvSpPr>
          <p:nvPr>
            <p:ph type="title"/>
          </p:nvPr>
        </p:nvSpPr>
        <p:spPr>
          <a:xfrm>
            <a:off x="3839504" y="75438"/>
            <a:ext cx="6599429" cy="1325563"/>
          </a:xfrm>
        </p:spPr>
        <p:txBody>
          <a:bodyPr/>
          <a:lstStyle/>
          <a:p>
            <a:r>
              <a:rPr lang="en-US" dirty="0"/>
              <a:t>Discussion</a:t>
            </a:r>
          </a:p>
        </p:txBody>
      </p:sp>
      <p:pic>
        <p:nvPicPr>
          <p:cNvPr id="26" name="Picture Placeholder 25" descr="Layout of website design sketches on white paper">
            <a:extLst>
              <a:ext uri="{FF2B5EF4-FFF2-40B4-BE49-F238E27FC236}">
                <a16:creationId xmlns:a16="http://schemas.microsoft.com/office/drawing/2014/main" id="{4CBFAFCC-A306-4EA1-BEE3-7557795635A8}"/>
              </a:ext>
            </a:extLst>
          </p:cNvPr>
          <p:cNvPicPr>
            <a:picLocks noGrp="1" noChangeAspect="1"/>
          </p:cNvPicPr>
          <p:nvPr>
            <p:ph type="pic" sz="quarter" idx="51"/>
          </p:nvPr>
        </p:nvPicPr>
        <p:blipFill>
          <a:blip r:embed="rId3" cstate="print">
            <a:extLst>
              <a:ext uri="{28A0092B-C50C-407E-A947-70E740481C1C}">
                <a14:useLocalDpi xmlns:a14="http://schemas.microsoft.com/office/drawing/2010/main"/>
              </a:ext>
            </a:extLst>
          </a:blip>
          <a:srcRect/>
          <a:stretch>
            <a:fillRect/>
          </a:stretch>
        </p:blipFill>
        <p:spPr/>
      </p:pic>
      <p:sp>
        <p:nvSpPr>
          <p:cNvPr id="44" name="Text Placeholder 43">
            <a:extLst>
              <a:ext uri="{FF2B5EF4-FFF2-40B4-BE49-F238E27FC236}">
                <a16:creationId xmlns:a16="http://schemas.microsoft.com/office/drawing/2014/main" id="{78466807-A2DA-EC5D-ACDE-B83D6F7169EA}"/>
              </a:ext>
            </a:extLst>
          </p:cNvPr>
          <p:cNvSpPr>
            <a:spLocks noGrp="1"/>
          </p:cNvSpPr>
          <p:nvPr>
            <p:ph type="body" sz="quarter" idx="53"/>
          </p:nvPr>
        </p:nvSpPr>
        <p:spPr>
          <a:xfrm>
            <a:off x="3674530" y="1492441"/>
            <a:ext cx="7399870" cy="5290121"/>
          </a:xfrm>
        </p:spPr>
        <p:txBody>
          <a:bodyPr/>
          <a:lstStyle/>
          <a:p>
            <a:pPr marL="285750" indent="-285750">
              <a:buFont typeface="Arial" panose="020B0604020202020204" pitchFamily="34" charset="0"/>
              <a:buChar char="•"/>
            </a:pPr>
            <a:r>
              <a:rPr lang="en-US" sz="1800" dirty="0"/>
              <a:t>Expanding the timespan to incorporate longer spans never worked for me, so I stuck with the host’s given timespans (Iran &amp; Sudan-'start': '2019-07-01', 'end': '2020-06-30’ &amp; Afghanistan-'start': '2022-04-01', 'end': '2022-04-30’)</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Engineered features improved performance of model. With bands alone Public score was 0.766666666 and private 0.83047619.</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Adding more data for Afghanistan only increased performance marginally (from around 0.89 to around 0.9)-1%</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Mapping croplands in Afghanistan posed challenges. The average accuracy was approximately 0.8, contrasting with higher averages in Iran (0.95) and Sudan (0.98). Croplands exhibited variability, with some farms being bare and others densely covered with crops.</a:t>
            </a:r>
          </a:p>
        </p:txBody>
      </p:sp>
      <p:sp>
        <p:nvSpPr>
          <p:cNvPr id="5" name="Slide Number Placeholder 4">
            <a:extLst>
              <a:ext uri="{FF2B5EF4-FFF2-40B4-BE49-F238E27FC236}">
                <a16:creationId xmlns:a16="http://schemas.microsoft.com/office/drawing/2014/main" id="{2B243AAE-D428-CAAE-DCAF-0266FEEEAC70}"/>
              </a:ext>
            </a:extLst>
          </p:cNvPr>
          <p:cNvSpPr>
            <a:spLocks noGrp="1"/>
          </p:cNvSpPr>
          <p:nvPr>
            <p:ph type="sldNum" sz="quarter" idx="55"/>
          </p:nvPr>
        </p:nvSpPr>
        <p:spPr/>
        <p:txBody>
          <a:bodyPr/>
          <a:lstStyle/>
          <a:p>
            <a:fld id="{47FEACEE-25B4-4A2D-B147-27296E36371D}" type="slidenum">
              <a:rPr lang="en-US" altLang="zh-CN" smtClean="0"/>
              <a:pPr/>
              <a:t>7</a:t>
            </a:fld>
            <a:endParaRPr lang="en-US" altLang="zh-CN" dirty="0"/>
          </a:p>
        </p:txBody>
      </p:sp>
    </p:spTree>
    <p:extLst>
      <p:ext uri="{BB962C8B-B14F-4D97-AF65-F5344CB8AC3E}">
        <p14:creationId xmlns:p14="http://schemas.microsoft.com/office/powerpoint/2010/main" val="4182148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dirty="0"/>
              <a:t>Thank you</a:t>
            </a:r>
          </a:p>
        </p:txBody>
      </p:sp>
      <p:sp>
        <p:nvSpPr>
          <p:cNvPr id="25" name="Text Placeholder 24">
            <a:extLst>
              <a:ext uri="{FF2B5EF4-FFF2-40B4-BE49-F238E27FC236}">
                <a16:creationId xmlns:a16="http://schemas.microsoft.com/office/drawing/2014/main" id="{B993E4D5-4AD0-4740-096D-6822944C8FF6}"/>
              </a:ext>
            </a:extLst>
          </p:cNvPr>
          <p:cNvSpPr>
            <a:spLocks noGrp="1"/>
          </p:cNvSpPr>
          <p:nvPr>
            <p:ph type="body" sz="quarter" idx="27"/>
          </p:nvPr>
        </p:nvSpPr>
        <p:spPr/>
        <p:txBody>
          <a:bodyPr/>
          <a:lstStyle/>
          <a:p>
            <a:r>
              <a:rPr lang="en-US" dirty="0"/>
              <a:t>Julius Maina</a:t>
            </a:r>
          </a:p>
          <a:p>
            <a:r>
              <a:rPr lang="en-US" dirty="0"/>
              <a:t>Contact: </a:t>
            </a:r>
            <a:r>
              <a:rPr lang="en-US" b="1" dirty="0"/>
              <a:t>julmngii@gmail.com</a:t>
            </a:r>
          </a:p>
          <a:p>
            <a:endParaRPr lang="en-US" dirty="0"/>
          </a:p>
        </p:txBody>
      </p:sp>
      <p:pic>
        <p:nvPicPr>
          <p:cNvPr id="5" name="Picture Placeholder 4">
            <a:extLst>
              <a:ext uri="{FF2B5EF4-FFF2-40B4-BE49-F238E27FC236}">
                <a16:creationId xmlns:a16="http://schemas.microsoft.com/office/drawing/2014/main" id="{FA52C013-6FF7-3436-1BEA-01C692DFAFCC}"/>
              </a:ext>
            </a:extLst>
          </p:cNvPr>
          <p:cNvPicPr>
            <a:picLocks noGrp="1" noChangeAspect="1"/>
          </p:cNvPicPr>
          <p:nvPr>
            <p:ph type="pic" sz="quarter" idx="49"/>
          </p:nvPr>
        </p:nvPicPr>
        <p:blipFill>
          <a:blip r:embed="rId3"/>
          <a:srcRect l="17996" r="17996"/>
          <a:stretch>
            <a:fillRect/>
          </a:stretch>
        </p:blipFill>
        <p:spPr/>
      </p:pic>
      <p:pic>
        <p:nvPicPr>
          <p:cNvPr id="9" name="Picture Placeholder 8">
            <a:extLst>
              <a:ext uri="{FF2B5EF4-FFF2-40B4-BE49-F238E27FC236}">
                <a16:creationId xmlns:a16="http://schemas.microsoft.com/office/drawing/2014/main" id="{B5CED254-5405-AE04-F843-99E070C06EF4}"/>
              </a:ext>
            </a:extLst>
          </p:cNvPr>
          <p:cNvPicPr>
            <a:picLocks noGrp="1" noChangeAspect="1"/>
          </p:cNvPicPr>
          <p:nvPr>
            <p:ph type="pic" sz="quarter" idx="48"/>
          </p:nvPr>
        </p:nvPicPr>
        <p:blipFill>
          <a:blip r:embed="rId4"/>
          <a:srcRect l="18071" r="18071"/>
          <a:stretch>
            <a:fillRect/>
          </a:stretch>
        </p:blipFill>
        <p:spPr/>
      </p:pic>
      <p:pic>
        <p:nvPicPr>
          <p:cNvPr id="13" name="Picture Placeholder 12">
            <a:extLst>
              <a:ext uri="{FF2B5EF4-FFF2-40B4-BE49-F238E27FC236}">
                <a16:creationId xmlns:a16="http://schemas.microsoft.com/office/drawing/2014/main" id="{CE621F0D-80EC-8D7B-EF11-EF66BCB3F2C9}"/>
              </a:ext>
            </a:extLst>
          </p:cNvPr>
          <p:cNvPicPr>
            <a:picLocks noGrp="1" noChangeAspect="1"/>
          </p:cNvPicPr>
          <p:nvPr>
            <p:ph type="pic" sz="quarter" idx="51"/>
          </p:nvPr>
        </p:nvPicPr>
        <p:blipFill>
          <a:blip r:embed="rId5"/>
          <a:srcRect l="18071" r="18071"/>
          <a:stretch>
            <a:fillRect/>
          </a:stretch>
        </p:blipFill>
        <p:spPr/>
      </p:pic>
      <p:pic>
        <p:nvPicPr>
          <p:cNvPr id="20" name="Picture Placeholder 19">
            <a:extLst>
              <a:ext uri="{FF2B5EF4-FFF2-40B4-BE49-F238E27FC236}">
                <a16:creationId xmlns:a16="http://schemas.microsoft.com/office/drawing/2014/main" id="{285E04E7-DDB2-29E7-F924-AB047801D0CC}"/>
              </a:ext>
            </a:extLst>
          </p:cNvPr>
          <p:cNvPicPr>
            <a:picLocks noGrp="1" noChangeAspect="1"/>
          </p:cNvPicPr>
          <p:nvPr>
            <p:ph type="pic" sz="quarter" idx="50"/>
          </p:nvPr>
        </p:nvPicPr>
        <p:blipFill>
          <a:blip r:embed="rId3"/>
          <a:srcRect l="18030" r="18030"/>
          <a:stretch>
            <a:fillRect/>
          </a:stretch>
        </p:blipFill>
        <p:spPr/>
      </p:pic>
    </p:spTree>
    <p:extLst>
      <p:ext uri="{BB962C8B-B14F-4D97-AF65-F5344CB8AC3E}">
        <p14:creationId xmlns:p14="http://schemas.microsoft.com/office/powerpoint/2010/main" val="529279411"/>
      </p:ext>
    </p:extLst>
  </p:cSld>
  <p:clrMapOvr>
    <a:masterClrMapping/>
  </p:clrMapOvr>
</p:sld>
</file>

<file path=ppt/theme/theme1.xml><?xml version="1.0" encoding="utf-8"?>
<a:theme xmlns:a="http://schemas.openxmlformats.org/drawingml/2006/main" name="Custom​​">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Light Presentation_win32_v5" id="{045A9B2F-7300-4673-816B-F1EB3C673B2C}" vid="{27F8BD87-6984-44CA-8D4F-354B20CB0C1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5515263-A3DE-4193-B6AA-5C449C94519F}">
  <ds:schemaRefs>
    <ds:schemaRef ds:uri="http://schemas.microsoft.com/sharepoint/v3/contenttype/forms"/>
  </ds:schemaRefs>
</ds:datastoreItem>
</file>

<file path=customXml/itemProps2.xml><?xml version="1.0" encoding="utf-8"?>
<ds:datastoreItem xmlns:ds="http://schemas.openxmlformats.org/officeDocument/2006/customXml" ds:itemID="{74CFA8B0-C7B8-4655-A378-2962C04794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AD9BE2-6B3D-4616-B044-300A8177DEA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791</TotalTime>
  <Words>456</Words>
  <Application>Microsoft Office PowerPoint</Application>
  <PresentationFormat>Widescreen</PresentationFormat>
  <Paragraphs>92</Paragraphs>
  <Slides>8</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DengXian</vt:lpstr>
      <vt:lpstr>Abadi</vt:lpstr>
      <vt:lpstr>Arial</vt:lpstr>
      <vt:lpstr>Calibri</vt:lpstr>
      <vt:lpstr>Cambria</vt:lpstr>
      <vt:lpstr>Posterama</vt:lpstr>
      <vt:lpstr>Posterama Text Black</vt:lpstr>
      <vt:lpstr>Posterama Text SemiBold</vt:lpstr>
      <vt:lpstr>Custom​​</vt:lpstr>
      <vt:lpstr>GEO-AI Challenge for Cropland Mapping by ITU.</vt:lpstr>
      <vt:lpstr>Agenda    </vt:lpstr>
      <vt:lpstr>Introduction</vt:lpstr>
      <vt:lpstr>THE APPROACH     </vt:lpstr>
      <vt:lpstr>Results</vt:lpstr>
      <vt:lpstr>Results</vt:lpstr>
      <vt:lpstr>Discussion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PS-002 - Fault Impact Analysis: Towards Service-Oriented Network Operation &amp; Maintenance.</dc:title>
  <dc:creator>Julius Maina</dc:creator>
  <cp:lastModifiedBy>Julius Maina</cp:lastModifiedBy>
  <cp:revision>46</cp:revision>
  <dcterms:created xsi:type="dcterms:W3CDTF">2023-10-03T17:11:35Z</dcterms:created>
  <dcterms:modified xsi:type="dcterms:W3CDTF">2023-11-23T08:55:55Z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