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e7ea0b6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e7ea0b6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de7ea0b6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de7ea0b6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e7ea0b6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e7ea0b6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35a50a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e35a50a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7ea0b6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e7ea0b6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de7ea0b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de7ea0b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de7ea0b6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de7ea0b6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e7ea0b6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e7ea0b6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e7ea0b6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e7ea0b6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0b2321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e0b2321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35a50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e35a50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68375" y="1912700"/>
            <a:ext cx="7922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GEO-AI Challenge for Cropland Mapping 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Extent - Sudan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50" y="1099500"/>
            <a:ext cx="4017449" cy="410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474" y="1513275"/>
            <a:ext cx="4267203" cy="293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Extent - Iran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5" y="1384250"/>
            <a:ext cx="3667451" cy="352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200" y="1522951"/>
            <a:ext cx="4224425" cy="292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Extent - </a:t>
            </a:r>
            <a:r>
              <a:rPr lang="en"/>
              <a:t>Afghanistan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700"/>
            <a:ext cx="5197701" cy="36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101" y="2071075"/>
            <a:ext cx="3489099" cy="241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60825" y="66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10000" y="1663775"/>
            <a:ext cx="79224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7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Timely, accurate crop maps are vital for numerous agricultural applications.</a:t>
            </a:r>
            <a:endParaRPr sz="7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7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Limitations of Existing Products: Lack annual updates, reducing usefulness for monitoring changes.</a:t>
            </a:r>
            <a:endParaRPr sz="7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5281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735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Opportunities: High-resolution open data (e.g. Sentinel 2) and machine learning models enable scalable modeling of cropland extent.</a:t>
            </a:r>
            <a:endParaRPr sz="735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60825" y="66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WorkFlow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10000" y="1663775"/>
            <a:ext cx="79224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00"/>
              <a:t>Crop Season identification using NDVI Temporal Profile</a:t>
            </a:r>
            <a:endParaRPr sz="6500"/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00"/>
              <a:t>Sentinel 2 Data Processing - Cloud Masking/Compositing</a:t>
            </a:r>
            <a:endParaRPr sz="6500"/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00"/>
              <a:t>Vegetation</a:t>
            </a:r>
            <a:r>
              <a:rPr lang="en" sz="6500"/>
              <a:t> Indices generation</a:t>
            </a:r>
            <a:endParaRPr sz="6500"/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00"/>
              <a:t>Model Development - </a:t>
            </a:r>
            <a:r>
              <a:rPr lang="en" sz="6500"/>
              <a:t>HyperParameter</a:t>
            </a:r>
            <a:r>
              <a:rPr lang="en" sz="6500"/>
              <a:t> Tuning and </a:t>
            </a:r>
            <a:r>
              <a:rPr lang="en" sz="6500"/>
              <a:t>Classification</a:t>
            </a:r>
            <a:r>
              <a:rPr lang="en" sz="6500"/>
              <a:t> </a:t>
            </a:r>
            <a:r>
              <a:rPr lang="en" sz="6500"/>
              <a:t>Accuracy</a:t>
            </a:r>
            <a:endParaRPr sz="6500"/>
          </a:p>
          <a:p>
            <a:pPr indent="-3627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500"/>
              <a:t>Crop Extent generation</a:t>
            </a:r>
            <a:br>
              <a:rPr lang="en" sz="6500"/>
            </a:b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Season from NDVI Profile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75" y="1318700"/>
            <a:ext cx="3672402" cy="367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Sentinel- 2 Data Processing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10000" y="1663775"/>
            <a:ext cx="79224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Cloud Masking was done using the Cloud Probability dataset.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pixels with a cloud probability of 50 or above were masked out.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value of 50 was chosen to ensure a good balance between quality and quantity for the analysis.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Vegetation Indices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10000" y="1663775"/>
            <a:ext cx="79224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w</a:t>
            </a: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 variety of vegetation Indices were generated for each composite of the crop season to establish contrast between crop and non crop pixels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Following Indices shortlisted 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NDVI, NDRE, ARVI, RVI, SCI, NDMI, GNDVI, BSI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58125" y="63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66200" y="1640175"/>
            <a:ext cx="82794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an iterative process in which many models were derived, evaluated, and tested until achieving the best performance in terms of accuracy results.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rgbClr val="1C1917"/>
              </a:buClr>
              <a:buSzPct val="100000"/>
              <a:buFont typeface="Roboto"/>
              <a:buChar char="●"/>
            </a:pPr>
            <a:r>
              <a:rPr lang="en" sz="9000">
                <a:solidFill>
                  <a:srgbClr val="1C191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Typically focus on model creation, experimentation, and evaluation.</a:t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rgbClr val="1C191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2166725" y="78675"/>
            <a:ext cx="2116500" cy="127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Engineering: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Selecting a Feature Based on EDA, visualization, and Model performance metrics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251725" y="78675"/>
            <a:ext cx="1793100" cy="137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For a classification approach, a supervised ML model was used to train &amp; evaluate.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7044825" y="1667300"/>
            <a:ext cx="1740000" cy="15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Dataset Splitting</a:t>
            </a: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Split of the Dataset into Training and Validation while  maintaining  a balanced class.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977525" y="3404600"/>
            <a:ext cx="2187300" cy="159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Training and Evaluation</a:t>
            </a: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Ensure the model does not memorize the data, but learns enough from the 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given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 training dataset. Moreover, cross-validation improves the 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generality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 of a model, by splitting into k-folds.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055725" y="3404600"/>
            <a:ext cx="2227500" cy="167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Performance Metrics</a:t>
            </a: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To give feedback and observe the model performance, a defined cost objective helps 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quantification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 of model performance.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74375" y="1351875"/>
            <a:ext cx="2116500" cy="172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Hyperparameter Optimization:</a:t>
            </a:r>
            <a:endParaRPr b="1"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Lato"/>
                <a:ea typeface="Lato"/>
                <a:cs typeface="Lato"/>
                <a:sym typeface="Lato"/>
              </a:rPr>
              <a:t>It is  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prioritized</a:t>
            </a:r>
            <a:r>
              <a:rPr b="1" lang="en" sz="700">
                <a:latin typeface="Lato"/>
                <a:ea typeface="Lato"/>
                <a:cs typeface="Lato"/>
                <a:sym typeface="Lato"/>
              </a:rPr>
              <a:t> on Model-Centric approach which good model configuration ia arrived at, on the basis of Model Evaluation and Performance Metrics.</a:t>
            </a:r>
            <a:br>
              <a:rPr b="1" lang="en" sz="700">
                <a:latin typeface="Lato"/>
                <a:ea typeface="Lato"/>
                <a:cs typeface="Lato"/>
                <a:sym typeface="Lato"/>
              </a:rPr>
            </a:br>
            <a:endParaRPr b="1"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310725" y="609225"/>
            <a:ext cx="913500" cy="212100"/>
          </a:xfrm>
          <a:prstGeom prst="rightArrow">
            <a:avLst>
              <a:gd fmla="val 1852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/>
          <p:nvPr/>
        </p:nvSpPr>
        <p:spPr>
          <a:xfrm rot="2357742">
            <a:off x="6847919" y="1423384"/>
            <a:ext cx="768329" cy="111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/>
          <p:nvPr/>
        </p:nvSpPr>
        <p:spPr>
          <a:xfrm rot="7893593">
            <a:off x="6998322" y="3395050"/>
            <a:ext cx="523212" cy="1111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/>
          <p:nvPr/>
        </p:nvSpPr>
        <p:spPr>
          <a:xfrm rot="-10559845">
            <a:off x="4313842" y="4296869"/>
            <a:ext cx="648983" cy="1112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 rot="-7690140">
            <a:off x="1819934" y="3238912"/>
            <a:ext cx="656329" cy="1113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/>
          <p:nvPr/>
        </p:nvSpPr>
        <p:spPr>
          <a:xfrm rot="-3909086">
            <a:off x="2011490" y="1267795"/>
            <a:ext cx="326970" cy="1114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68500" y="563625"/>
            <a:ext cx="781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5" y="2077550"/>
            <a:ext cx="2682650" cy="20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575" y="2100500"/>
            <a:ext cx="2944025" cy="1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525" y="2077538"/>
            <a:ext cx="2682641" cy="20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872975" y="1628000"/>
            <a:ext cx="1714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Afghanistan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633500" y="1682900"/>
            <a:ext cx="1541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Iran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614200" y="1738100"/>
            <a:ext cx="1667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Sudan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0675" y="4121100"/>
            <a:ext cx="1714500" cy="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