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327" r:id="rId2"/>
    <p:sldId id="412" r:id="rId3"/>
    <p:sldId id="413" r:id="rId4"/>
  </p:sldIdLst>
  <p:sldSz cx="12192000" cy="6858000"/>
  <p:notesSz cx="6735763" cy="98663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욱 현" initials="욱현" lastIdx="1" clrIdx="0">
    <p:extLst>
      <p:ext uri="{19B8F6BF-5375-455C-9EA6-DF929625EA0E}">
        <p15:presenceInfo xmlns:p15="http://schemas.microsoft.com/office/powerpoint/2012/main" userId="1062d538acdb96d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894" autoAdjust="0"/>
    <p:restoredTop sz="95969"/>
  </p:normalViewPr>
  <p:slideViewPr>
    <p:cSldViewPr snapToGrid="0">
      <p:cViewPr varScale="1">
        <p:scale>
          <a:sx n="117" d="100"/>
          <a:sy n="117" d="100"/>
        </p:scale>
        <p:origin x="84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760AE4-FD84-B94C-BBF5-4E6035C42856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1233488"/>
            <a:ext cx="5916613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371287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15373" y="9371287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36C44F-E615-194B-B2CF-3EF9D2BC2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167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28AF8F-33BB-45BA-AB78-BE446C688B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68F3961-4C77-40DE-BAA0-6F4DD43A20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335394-6D2A-48DC-83AA-576DAC341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7D23C-A52D-44D0-84A5-2DCC06C964A1}" type="datetimeFigureOut">
              <a:rPr lang="ko-KR" altLang="en-US" smtClean="0"/>
              <a:t>2019-12-08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58B30A-41D6-4397-8F3F-22A4EE5C5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F259DD-575A-435F-9BBA-75D734169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1382-FE5F-4128-8E44-F64D8319FE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3784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676AF0-73CC-44F9-8B8F-644ABDED3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06EAEE3-53A3-4C62-938B-DBF5C8D018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104FAE-1DF0-4644-BA1B-AFFCC058B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7D23C-A52D-44D0-84A5-2DCC06C964A1}" type="datetimeFigureOut">
              <a:rPr lang="ko-KR" altLang="en-US" smtClean="0"/>
              <a:t>2019-12-08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560B1A-F95B-4680-AFBD-724720E2E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807ADA-F897-4F28-AAB4-0AA8437A0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1382-FE5F-4128-8E44-F64D8319FE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5259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E9A92F2-750A-4BA7-9B79-C3CE32365C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82132E6-34DA-40DC-8737-A428D0C50F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1DFF4A-9D8A-4AEB-85AF-1D32B4A09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7D23C-A52D-44D0-84A5-2DCC06C964A1}" type="datetimeFigureOut">
              <a:rPr lang="ko-KR" altLang="en-US" smtClean="0"/>
              <a:t>2019-12-08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17533A-C732-4473-A09A-96A880439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E0303D-04B3-46E9-B346-B54BBA331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1382-FE5F-4128-8E44-F64D8319FE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1448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28B9CB-99DE-4F3C-897C-BD5B91798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856" y="18256"/>
            <a:ext cx="11399520" cy="66278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FE3DA7-7769-4676-8109-7D72D9AE00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856" y="908304"/>
            <a:ext cx="11399520" cy="5268659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128B18-7F1C-45FB-9DF5-5A1FB2266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7D23C-A52D-44D0-84A5-2DCC06C964A1}" type="datetimeFigureOut">
              <a:rPr lang="ko-KR" altLang="en-US" smtClean="0"/>
              <a:t>2019-12-08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040FC8-DE6D-42B9-9AD6-F30572F34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5F8879-24F0-4DCB-9847-AAB1DC583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1382-FE5F-4128-8E44-F64D8319FE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150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FF2047-0E0D-4FB6-9BEF-2F3F9C046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A4E6CD5-FBF5-4B4A-B149-624FD0C6B3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3B869B-4AB1-472B-8920-FA15AF881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7D23C-A52D-44D0-84A5-2DCC06C964A1}" type="datetimeFigureOut">
              <a:rPr lang="ko-KR" altLang="en-US" smtClean="0"/>
              <a:t>2019-12-08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3AD407-5517-4FFE-859A-BFAE2FAA1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070E47-A8C1-44F8-98BD-865598428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1382-FE5F-4128-8E44-F64D8319FE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0134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037635-C2A8-4E21-8FE8-B7071311B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516E7B-BF96-446C-8E66-C798E464C9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E50D776-4F8D-4E32-B1D9-7F8C635D36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7724885-1D8E-410F-A77C-DBD2EA98A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7D23C-A52D-44D0-84A5-2DCC06C964A1}" type="datetimeFigureOut">
              <a:rPr lang="ko-KR" altLang="en-US" smtClean="0"/>
              <a:t>2019-12-08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1D25B56-11A9-4D6F-8158-DAE5A3A2F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7B523F2-3C02-4FA1-A67D-7AE9DBFB1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1382-FE5F-4128-8E44-F64D8319FE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9219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634F4B-D1A7-4B1F-A940-9EE547622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3D1B576-608E-4653-B888-03D2FF4BCA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DA44A5E-1628-4D63-B550-81DA7F0B5A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CD3BA0D-FFBF-46B7-849C-B1292CA0A1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F29B0A2-63F7-4841-83FD-474409BBB4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68E6275-43F3-471E-9A62-998B8BD32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7D23C-A52D-44D0-84A5-2DCC06C964A1}" type="datetimeFigureOut">
              <a:rPr lang="ko-KR" altLang="en-US" smtClean="0"/>
              <a:t>2019-12-08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E128966-80AD-48CE-B924-A4D5E21C0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63870EC-CE19-4741-A740-1ACBF7C8F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1382-FE5F-4128-8E44-F64D8319FE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3584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EF0828-C43A-464F-9518-D52656207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FBB1E61-7BCF-40C7-A5BB-FEA09F100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7D23C-A52D-44D0-84A5-2DCC06C964A1}" type="datetimeFigureOut">
              <a:rPr lang="ko-KR" altLang="en-US" smtClean="0"/>
              <a:t>2019-12-08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347D4AB-04A6-49B1-B86D-9033CD71B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7A4A404-A29D-4D7B-8430-0C0F08E6B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1382-FE5F-4128-8E44-F64D8319FE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0237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A925F92-7B75-4F87-8A76-B3D96A60B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7D23C-A52D-44D0-84A5-2DCC06C964A1}" type="datetimeFigureOut">
              <a:rPr lang="ko-KR" altLang="en-US" smtClean="0"/>
              <a:t>2019-12-08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B88A9E1-1577-44C3-AD99-E2BF859D7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F1EBC71-99B8-4DC8-9B9B-134D2A96C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1382-FE5F-4128-8E44-F64D8319FE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2338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F20E06-34D9-4250-A980-059E7A010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5D2C4B-0D9D-444A-B2A1-C46DD0FB3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AD7289F-D7A1-4450-83A7-5DD524295C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C374371-5FFD-40A9-8945-06AC05C91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7D23C-A52D-44D0-84A5-2DCC06C964A1}" type="datetimeFigureOut">
              <a:rPr lang="ko-KR" altLang="en-US" smtClean="0"/>
              <a:t>2019-12-08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D70241E-77A6-4A0F-9434-AE2A6F9A7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9429FBE-93D1-4E18-A83A-88BCF8ABB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1382-FE5F-4128-8E44-F64D8319FE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6640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CAC89B-37F6-4951-8211-09B16F322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D10E118-A241-40A4-9278-C51647006F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45E02D2-EB83-40B9-AA81-F921C5CA8E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F34AFF9-E794-4B6C-A7B2-319DA374E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7D23C-A52D-44D0-84A5-2DCC06C964A1}" type="datetimeFigureOut">
              <a:rPr lang="ko-KR" altLang="en-US" smtClean="0"/>
              <a:t>2019-12-08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666A9CE-294F-4000-8ED8-C12C4B7AE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D1276DF-4A78-4A47-933E-81727E786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1382-FE5F-4128-8E44-F64D8319FE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2159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ED52900-7E60-46BC-8E9B-84E57DDBC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9EC5E7-AD2D-4FE4-8E05-FBBC40CE5E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7FA8DF-5F90-445A-A5AC-AEE6DE2516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C7D23C-A52D-44D0-84A5-2DCC06C964A1}" type="datetimeFigureOut">
              <a:rPr lang="ko-KR" altLang="en-US" smtClean="0"/>
              <a:t>2019-12-08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2BA78D-5043-445E-9443-688B31EC69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C9863B-1364-4F6D-B578-E4A91A6E64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51382-FE5F-4128-8E44-F64D8319FE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7605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386878-CA63-41EE-9DDB-9351B0319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SCAN_TREE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DC3850-504C-411E-91DA-F1AE91953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6903" y="2408704"/>
            <a:ext cx="4853094" cy="4351338"/>
          </a:xfrm>
        </p:spPr>
        <p:txBody>
          <a:bodyPr>
            <a:normAutofit/>
          </a:bodyPr>
          <a:lstStyle/>
          <a:p>
            <a:pPr marL="177800" indent="-177800">
              <a:buFont typeface="+mj-lt"/>
              <a:buAutoNum type="arabicPeriod"/>
            </a:pPr>
            <a:r>
              <a:rPr lang="ko-KR" altLang="en-US" sz="1100" dirty="0"/>
              <a:t>송신 피어는 자신과 </a:t>
            </a:r>
            <a:r>
              <a:rPr lang="en-US" altLang="ko-KR" sz="1100" dirty="0"/>
              <a:t>primary connection</a:t>
            </a:r>
            <a:r>
              <a:rPr lang="ko-KR" altLang="en-US" sz="1100" dirty="0"/>
              <a:t>으로 연결된 </a:t>
            </a:r>
            <a:r>
              <a:rPr lang="ko-KR" altLang="en-US" sz="1100" dirty="0" err="1"/>
              <a:t>피어들의</a:t>
            </a:r>
            <a:r>
              <a:rPr lang="ko-KR" altLang="en-US" sz="1100" dirty="0"/>
              <a:t> 연결 형상을 </a:t>
            </a:r>
            <a:r>
              <a:rPr lang="ko-KR" altLang="en-US" sz="1100" dirty="0" err="1"/>
              <a:t>스캔하기</a:t>
            </a:r>
            <a:r>
              <a:rPr lang="ko-KR" altLang="en-US" sz="1100" dirty="0"/>
              <a:t> 위해 다음과 같이 </a:t>
            </a:r>
            <a:r>
              <a:rPr lang="en-US" altLang="ko-KR" sz="1100" dirty="0"/>
              <a:t>SCAN_TREE </a:t>
            </a:r>
            <a:r>
              <a:rPr lang="ko-KR" altLang="en-US" sz="1100" dirty="0"/>
              <a:t>메시지를 생성한다</a:t>
            </a:r>
            <a:r>
              <a:rPr lang="en-US" altLang="ko-KR" sz="1100" dirty="0"/>
              <a:t>.</a:t>
            </a:r>
          </a:p>
          <a:p>
            <a:pPr marL="177800" indent="-177800">
              <a:buFont typeface="+mj-lt"/>
              <a:buAutoNum type="arabicPeriod"/>
            </a:pPr>
            <a:r>
              <a:rPr lang="ko-KR" altLang="en-US" sz="1100" dirty="0"/>
              <a:t>이때</a:t>
            </a:r>
            <a:r>
              <a:rPr lang="en-US" altLang="ko-KR" sz="1100" dirty="0"/>
              <a:t>, SCAN_TREE </a:t>
            </a:r>
            <a:r>
              <a:rPr lang="ko-KR" altLang="en-US" sz="1100" dirty="0" err="1"/>
              <a:t>요청자에</a:t>
            </a:r>
            <a:r>
              <a:rPr lang="ko-KR" altLang="en-US" sz="1100" dirty="0"/>
              <a:t> 대한 피어 정보</a:t>
            </a:r>
            <a:r>
              <a:rPr lang="en-US" altLang="ko-KR" sz="1100" dirty="0"/>
              <a:t>(peer-id,  </a:t>
            </a:r>
            <a:r>
              <a:rPr lang="ko-KR" altLang="en-US" sz="1100" dirty="0"/>
              <a:t>주소</a:t>
            </a:r>
            <a:r>
              <a:rPr lang="en-US" altLang="ko-KR" sz="1100" dirty="0"/>
              <a:t>)</a:t>
            </a:r>
            <a:r>
              <a:rPr lang="ko-KR" altLang="en-US" sz="1100" dirty="0"/>
              <a:t>를 가지고 있는 </a:t>
            </a:r>
            <a:r>
              <a:rPr lang="en-US" altLang="ko-KR" sz="1100" dirty="0"/>
              <a:t>via</a:t>
            </a:r>
            <a:r>
              <a:rPr lang="ko-KR" altLang="en-US" sz="1100" dirty="0"/>
              <a:t>를 포함시킨다</a:t>
            </a:r>
            <a:r>
              <a:rPr lang="en-US" altLang="ko-KR" sz="1100" dirty="0"/>
              <a:t>.</a:t>
            </a:r>
            <a:endParaRPr lang="ko-KR" altLang="en-US" sz="1100" dirty="0"/>
          </a:p>
          <a:p>
            <a:pPr marL="177800" indent="-177800">
              <a:buFont typeface="+mj-lt"/>
              <a:buAutoNum type="arabicPeriod"/>
            </a:pPr>
            <a:r>
              <a:rPr lang="ko-KR" altLang="en-US" sz="1100" dirty="0"/>
              <a:t>송신 피어는 생성된 </a:t>
            </a:r>
            <a:r>
              <a:rPr lang="en-US" altLang="ko-KR" sz="1100" dirty="0" err="1"/>
              <a:t>scan_TREE</a:t>
            </a:r>
            <a:r>
              <a:rPr lang="en-US" altLang="ko-KR" sz="1100" dirty="0"/>
              <a:t> </a:t>
            </a:r>
            <a:r>
              <a:rPr lang="ko-KR" altLang="en-US" sz="1100" dirty="0"/>
              <a:t>메시지를 자신과 </a:t>
            </a:r>
            <a:r>
              <a:rPr lang="en-US" altLang="ko-KR" sz="1100" dirty="0"/>
              <a:t>primary connection</a:t>
            </a:r>
            <a:r>
              <a:rPr lang="ko-KR" altLang="en-US" sz="1100" dirty="0"/>
              <a:t>으로 연결된 </a:t>
            </a:r>
            <a:r>
              <a:rPr lang="ko-KR" altLang="en-US" sz="1100" dirty="0" err="1"/>
              <a:t>피어들에게</a:t>
            </a:r>
            <a:r>
              <a:rPr lang="ko-KR" altLang="en-US" sz="1100" dirty="0"/>
              <a:t> 전송한다</a:t>
            </a:r>
            <a:r>
              <a:rPr lang="en-US" altLang="ko-KR" sz="1100" dirty="0"/>
              <a:t>. Via </a:t>
            </a:r>
            <a:r>
              <a:rPr lang="ko-KR" altLang="en-US" sz="1100" dirty="0"/>
              <a:t>필드에 자신의 주소를 포함시킨다</a:t>
            </a:r>
            <a:r>
              <a:rPr lang="en-US" altLang="ko-KR" sz="1100" dirty="0"/>
              <a:t>.</a:t>
            </a:r>
          </a:p>
          <a:p>
            <a:pPr marL="177800" indent="-177800">
              <a:buFont typeface="+mj-lt"/>
              <a:buAutoNum type="arabicPeriod"/>
            </a:pPr>
            <a:r>
              <a:rPr lang="en-US" altLang="ko-KR" sz="1100" dirty="0"/>
              <a:t>SCAN_TREE </a:t>
            </a:r>
            <a:r>
              <a:rPr lang="ko-KR" altLang="en-US" sz="1100" dirty="0"/>
              <a:t>응답 메시지를 생성하여 전송하며</a:t>
            </a:r>
            <a:r>
              <a:rPr lang="en-US" altLang="ko-KR" sz="1100" dirty="0"/>
              <a:t>, leaf node</a:t>
            </a:r>
            <a:r>
              <a:rPr lang="ko-KR" altLang="en-US" sz="1100" dirty="0"/>
              <a:t>인 경우 </a:t>
            </a:r>
            <a:r>
              <a:rPr lang="en-US" altLang="ko-KR" sz="1100" dirty="0"/>
              <a:t>200 </a:t>
            </a:r>
            <a:r>
              <a:rPr lang="ko-KR" altLang="en-US" sz="1100" dirty="0"/>
              <a:t>응답을</a:t>
            </a:r>
            <a:r>
              <a:rPr lang="en-US" altLang="ko-KR" sz="1100" dirty="0"/>
              <a:t>, non-leaf node</a:t>
            </a:r>
            <a:r>
              <a:rPr lang="ko-KR" altLang="en-US" sz="1100" dirty="0"/>
              <a:t>인 경우 </a:t>
            </a:r>
            <a:r>
              <a:rPr lang="en-US" altLang="ko-KR" sz="1100" dirty="0"/>
              <a:t>100 </a:t>
            </a:r>
            <a:r>
              <a:rPr lang="ko-KR" altLang="en-US" sz="1100" dirty="0"/>
              <a:t>응답을 보낸다</a:t>
            </a:r>
            <a:r>
              <a:rPr lang="en-US" altLang="ko-KR" sz="1100" dirty="0"/>
              <a:t>. </a:t>
            </a:r>
            <a:br>
              <a:rPr lang="en-US" altLang="ko-KR" sz="1100" dirty="0"/>
            </a:br>
            <a:br>
              <a:rPr lang="en-US" altLang="ko-KR" sz="1100" dirty="0"/>
            </a:br>
            <a:r>
              <a:rPr lang="ko-KR" altLang="en-US" sz="1100" dirty="0"/>
              <a:t>이 과정에서 응답을 생성시키는 피어는 </a:t>
            </a:r>
            <a:r>
              <a:rPr lang="en-US" altLang="ko-KR" sz="1100" dirty="0"/>
              <a:t>Path</a:t>
            </a:r>
            <a:r>
              <a:rPr lang="ko-KR" altLang="en-US" sz="1100" dirty="0"/>
              <a:t> 필드의 최상단에 자신의 주소를 기입하며</a:t>
            </a:r>
            <a:r>
              <a:rPr lang="en-US" altLang="ko-KR" sz="1100" dirty="0"/>
              <a:t>, Via </a:t>
            </a:r>
            <a:r>
              <a:rPr lang="ko-KR" altLang="en-US" sz="1100" dirty="0"/>
              <a:t>필드의 </a:t>
            </a:r>
            <a:r>
              <a:rPr lang="ko-KR" altLang="en-US" sz="1100" dirty="0" err="1"/>
              <a:t>최상단</a:t>
            </a:r>
            <a:r>
              <a:rPr lang="ko-KR" altLang="en-US" sz="1100" dirty="0"/>
              <a:t> 주소로 전송한다</a:t>
            </a:r>
            <a:r>
              <a:rPr lang="en-US" altLang="ko-KR" sz="1100" dirty="0"/>
              <a:t>. </a:t>
            </a:r>
            <a:br>
              <a:rPr lang="en-US" altLang="ko-KR" sz="1100" dirty="0"/>
            </a:br>
            <a:br>
              <a:rPr lang="en-US" altLang="ko-KR" sz="1100" dirty="0"/>
            </a:br>
            <a:r>
              <a:rPr lang="ko-KR" altLang="en-US" sz="1100" dirty="0"/>
              <a:t>이 응답을 받은 중간 피어는 </a:t>
            </a:r>
            <a:r>
              <a:rPr lang="en-US" altLang="ko-KR" sz="1100" dirty="0"/>
              <a:t>Via</a:t>
            </a:r>
            <a:r>
              <a:rPr lang="ko-KR" altLang="en-US" sz="1100" dirty="0"/>
              <a:t>의 </a:t>
            </a:r>
            <a:r>
              <a:rPr lang="ko-KR" altLang="en-US" sz="1100" dirty="0" err="1"/>
              <a:t>최상단</a:t>
            </a:r>
            <a:r>
              <a:rPr lang="ko-KR" altLang="en-US" sz="1100" dirty="0"/>
              <a:t> 주소가 자신이 맞는지 확인하여</a:t>
            </a:r>
            <a:r>
              <a:rPr lang="en-US" altLang="ko-KR" sz="1100" dirty="0"/>
              <a:t>, </a:t>
            </a:r>
            <a:r>
              <a:rPr lang="ko-KR" altLang="en-US" sz="1100" dirty="0"/>
              <a:t>맞을 경우 해당 주소를 </a:t>
            </a:r>
            <a:r>
              <a:rPr lang="en-US" altLang="ko-KR" sz="1100" dirty="0"/>
              <a:t>Via</a:t>
            </a:r>
            <a:r>
              <a:rPr lang="ko-KR" altLang="en-US" sz="1100" dirty="0"/>
              <a:t>에서 빼 </a:t>
            </a:r>
            <a:r>
              <a:rPr lang="en-US" altLang="ko-KR" sz="1100" dirty="0"/>
              <a:t>Path</a:t>
            </a:r>
            <a:r>
              <a:rPr lang="ko-KR" altLang="en-US" sz="1100" dirty="0"/>
              <a:t>의 </a:t>
            </a:r>
            <a:r>
              <a:rPr lang="ko-KR" altLang="en-US" sz="1100" dirty="0" err="1"/>
              <a:t>최상단</a:t>
            </a:r>
            <a:r>
              <a:rPr lang="ko-KR" altLang="en-US" sz="1100" dirty="0"/>
              <a:t> 주소로 이동시키고</a:t>
            </a:r>
            <a:r>
              <a:rPr lang="en-US" altLang="ko-KR" sz="1100" dirty="0"/>
              <a:t>, </a:t>
            </a:r>
            <a:r>
              <a:rPr lang="ko-KR" altLang="en-US" sz="1100" dirty="0"/>
              <a:t>그 다음 </a:t>
            </a:r>
            <a:r>
              <a:rPr lang="en-US" altLang="ko-KR" sz="1100" dirty="0"/>
              <a:t>Via </a:t>
            </a:r>
            <a:r>
              <a:rPr lang="ko-KR" altLang="en-US" sz="1100" dirty="0"/>
              <a:t>필드의 </a:t>
            </a:r>
            <a:r>
              <a:rPr lang="ko-KR" altLang="en-US" sz="1100" dirty="0" err="1"/>
              <a:t>최상단</a:t>
            </a:r>
            <a:r>
              <a:rPr lang="ko-KR" altLang="en-US" sz="1100" dirty="0"/>
              <a:t> </a:t>
            </a:r>
            <a:r>
              <a:rPr lang="ko-KR" altLang="en-US" sz="1100" dirty="0" err="1"/>
              <a:t>피어에게</a:t>
            </a:r>
            <a:r>
              <a:rPr lang="ko-KR" altLang="en-US" sz="1100" dirty="0"/>
              <a:t> 전송한다</a:t>
            </a:r>
            <a:r>
              <a:rPr lang="en-US" altLang="ko-KR" sz="1100" dirty="0"/>
              <a:t>.</a:t>
            </a:r>
            <a:endParaRPr lang="ko-KR" altLang="en-US" sz="11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A6F4E03-2C33-4738-BC76-2F7EE73B92BB}"/>
              </a:ext>
            </a:extLst>
          </p:cNvPr>
          <p:cNvSpPr/>
          <p:nvPr/>
        </p:nvSpPr>
        <p:spPr>
          <a:xfrm>
            <a:off x="2257091" y="2408704"/>
            <a:ext cx="805877" cy="449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Peer 1</a:t>
            </a:r>
            <a:endParaRPr lang="ko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D2E367A-B8AF-491D-923C-AFAB8B5760C4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2660030" y="2857739"/>
            <a:ext cx="12915" cy="32825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래픽 7" descr="남자">
            <a:extLst>
              <a:ext uri="{FF2B5EF4-FFF2-40B4-BE49-F238E27FC236}">
                <a16:creationId xmlns:a16="http://schemas.microsoft.com/office/drawing/2014/main" id="{B3D80D27-E982-450F-BD07-7473C6342DF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8522" y="3228890"/>
            <a:ext cx="640893" cy="640893"/>
          </a:xfrm>
          <a:prstGeom prst="rect">
            <a:avLst/>
          </a:prstGeom>
        </p:spPr>
      </p:pic>
      <p:cxnSp>
        <p:nvCxnSpPr>
          <p:cNvPr id="16" name="직선 연결선 8">
            <a:extLst>
              <a:ext uri="{FF2B5EF4-FFF2-40B4-BE49-F238E27FC236}">
                <a16:creationId xmlns:a16="http://schemas.microsoft.com/office/drawing/2014/main" id="{CD7281C8-2F2B-4FA8-A3E3-32F0B02E54CD}"/>
              </a:ext>
            </a:extLst>
          </p:cNvPr>
          <p:cNvCxnSpPr>
            <a:cxnSpLocks/>
          </p:cNvCxnSpPr>
          <p:nvPr/>
        </p:nvCxnSpPr>
        <p:spPr>
          <a:xfrm flipH="1">
            <a:off x="1536905" y="2857739"/>
            <a:ext cx="1" cy="32825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7">
            <a:extLst>
              <a:ext uri="{FF2B5EF4-FFF2-40B4-BE49-F238E27FC236}">
                <a16:creationId xmlns:a16="http://schemas.microsoft.com/office/drawing/2014/main" id="{A1F0977F-5617-4C18-8E85-26C10C58D0FE}"/>
              </a:ext>
            </a:extLst>
          </p:cNvPr>
          <p:cNvSpPr/>
          <p:nvPr/>
        </p:nvSpPr>
        <p:spPr>
          <a:xfrm>
            <a:off x="1132052" y="2408963"/>
            <a:ext cx="805876" cy="449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Peer</a:t>
            </a:r>
            <a:endParaRPr lang="ko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말풍선: 사각형 2">
            <a:extLst>
              <a:ext uri="{FF2B5EF4-FFF2-40B4-BE49-F238E27FC236}">
                <a16:creationId xmlns:a16="http://schemas.microsoft.com/office/drawing/2014/main" id="{076FF897-D47E-45A4-8762-83AF389ED39E}"/>
              </a:ext>
            </a:extLst>
          </p:cNvPr>
          <p:cNvSpPr/>
          <p:nvPr/>
        </p:nvSpPr>
        <p:spPr>
          <a:xfrm>
            <a:off x="237664" y="2874884"/>
            <a:ext cx="959051" cy="201209"/>
          </a:xfrm>
          <a:prstGeom prst="wedgeRectCallout">
            <a:avLst>
              <a:gd name="adj1" fmla="val -12750"/>
              <a:gd name="adj2" fmla="val 134224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Peer A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071A3F8-A3F1-468F-9243-1D64F7094C48}"/>
              </a:ext>
            </a:extLst>
          </p:cNvPr>
          <p:cNvSpPr/>
          <p:nvPr/>
        </p:nvSpPr>
        <p:spPr>
          <a:xfrm>
            <a:off x="3518722" y="2408704"/>
            <a:ext cx="805877" cy="449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Peer 2</a:t>
            </a:r>
            <a:endParaRPr lang="ko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F395D933-334E-4E14-BAE9-E83D5748AE89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3921661" y="2857739"/>
            <a:ext cx="12915" cy="32825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F36A36FA-74FD-4F43-93C3-87F308FB3E01}"/>
              </a:ext>
            </a:extLst>
          </p:cNvPr>
          <p:cNvSpPr/>
          <p:nvPr/>
        </p:nvSpPr>
        <p:spPr>
          <a:xfrm>
            <a:off x="4787372" y="2408704"/>
            <a:ext cx="805877" cy="449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Peer 3</a:t>
            </a:r>
            <a:endParaRPr lang="ko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34D78B84-3EBC-4E0F-A12A-F6123543E3B5}"/>
              </a:ext>
            </a:extLst>
          </p:cNvPr>
          <p:cNvCxnSpPr>
            <a:cxnSpLocks/>
            <a:stCxn id="60" idx="2"/>
          </p:cNvCxnSpPr>
          <p:nvPr/>
        </p:nvCxnSpPr>
        <p:spPr>
          <a:xfrm>
            <a:off x="5190311" y="2857739"/>
            <a:ext cx="12915" cy="32825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구름 65">
            <a:extLst>
              <a:ext uri="{FF2B5EF4-FFF2-40B4-BE49-F238E27FC236}">
                <a16:creationId xmlns:a16="http://schemas.microsoft.com/office/drawing/2014/main" id="{F6E6404D-D5C7-4FD5-8FE9-EE09325ED7EF}"/>
              </a:ext>
            </a:extLst>
          </p:cNvPr>
          <p:cNvSpPr/>
          <p:nvPr/>
        </p:nvSpPr>
        <p:spPr>
          <a:xfrm>
            <a:off x="138913" y="4515902"/>
            <a:ext cx="1375682" cy="1624405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854D6355-6E74-4F44-85EC-8DA5E88702F8}"/>
              </a:ext>
            </a:extLst>
          </p:cNvPr>
          <p:cNvSpPr/>
          <p:nvPr/>
        </p:nvSpPr>
        <p:spPr>
          <a:xfrm>
            <a:off x="362076" y="5508398"/>
            <a:ext cx="181364" cy="186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1</a:t>
            </a:r>
            <a:endParaRPr lang="ko-KR" altLang="en-US" sz="1050" dirty="0"/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7FD6E697-8F27-42C4-B184-CD54D09B2B2B}"/>
              </a:ext>
            </a:extLst>
          </p:cNvPr>
          <p:cNvSpPr/>
          <p:nvPr/>
        </p:nvSpPr>
        <p:spPr>
          <a:xfrm>
            <a:off x="619135" y="4930278"/>
            <a:ext cx="181364" cy="186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2</a:t>
            </a:r>
            <a:endParaRPr lang="ko-KR" altLang="en-US" sz="1050" dirty="0"/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53A43A6C-4C40-496E-A448-45C018059E58}"/>
              </a:ext>
            </a:extLst>
          </p:cNvPr>
          <p:cNvCxnSpPr>
            <a:cxnSpLocks/>
            <a:stCxn id="73" idx="2"/>
            <a:endCxn id="69" idx="6"/>
          </p:cNvCxnSpPr>
          <p:nvPr/>
        </p:nvCxnSpPr>
        <p:spPr>
          <a:xfrm flipH="1" flipV="1">
            <a:off x="800499" y="5023322"/>
            <a:ext cx="296211" cy="560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F9AE2F80-1177-4EC7-82CF-2CC757984186}"/>
              </a:ext>
            </a:extLst>
          </p:cNvPr>
          <p:cNvCxnSpPr>
            <a:cxnSpLocks/>
            <a:stCxn id="69" idx="3"/>
            <a:endCxn id="68" idx="0"/>
          </p:cNvCxnSpPr>
          <p:nvPr/>
        </p:nvCxnSpPr>
        <p:spPr>
          <a:xfrm flipH="1">
            <a:off x="452758" y="5089114"/>
            <a:ext cx="192937" cy="419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C74993ED-3A3A-4E2C-B2C2-EF0B21F301F6}"/>
              </a:ext>
            </a:extLst>
          </p:cNvPr>
          <p:cNvCxnSpPr>
            <a:cxnSpLocks/>
            <a:stCxn id="75" idx="2"/>
            <a:endCxn id="68" idx="6"/>
          </p:cNvCxnSpPr>
          <p:nvPr/>
        </p:nvCxnSpPr>
        <p:spPr>
          <a:xfrm flipH="1" flipV="1">
            <a:off x="543440" y="5601442"/>
            <a:ext cx="553270" cy="313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타원 72">
            <a:extLst>
              <a:ext uri="{FF2B5EF4-FFF2-40B4-BE49-F238E27FC236}">
                <a16:creationId xmlns:a16="http://schemas.microsoft.com/office/drawing/2014/main" id="{7801AC4D-D5C5-4C23-AA0A-044664B837A0}"/>
              </a:ext>
            </a:extLst>
          </p:cNvPr>
          <p:cNvSpPr/>
          <p:nvPr/>
        </p:nvSpPr>
        <p:spPr>
          <a:xfrm>
            <a:off x="1096710" y="4986291"/>
            <a:ext cx="181364" cy="186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3</a:t>
            </a:r>
            <a:endParaRPr lang="ko-KR" altLang="en-US" sz="1050" dirty="0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DDA47447-17CD-4552-83FD-B92C8FC32E53}"/>
              </a:ext>
            </a:extLst>
          </p:cNvPr>
          <p:cNvSpPr/>
          <p:nvPr/>
        </p:nvSpPr>
        <p:spPr>
          <a:xfrm>
            <a:off x="1096710" y="5539713"/>
            <a:ext cx="181364" cy="186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4</a:t>
            </a:r>
            <a:endParaRPr lang="ko-KR" altLang="en-US" sz="1050" dirty="0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1FDCBDDD-BEE7-40C6-B754-BA6831B86FEB}"/>
              </a:ext>
            </a:extLst>
          </p:cNvPr>
          <p:cNvSpPr/>
          <p:nvPr/>
        </p:nvSpPr>
        <p:spPr>
          <a:xfrm>
            <a:off x="6036268" y="2408704"/>
            <a:ext cx="805877" cy="449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Peer 4</a:t>
            </a:r>
            <a:endParaRPr lang="ko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F15C5925-F126-44E0-A880-0E08769C5C04}"/>
              </a:ext>
            </a:extLst>
          </p:cNvPr>
          <p:cNvCxnSpPr>
            <a:cxnSpLocks/>
            <a:stCxn id="80" idx="2"/>
          </p:cNvCxnSpPr>
          <p:nvPr/>
        </p:nvCxnSpPr>
        <p:spPr>
          <a:xfrm>
            <a:off x="6439207" y="2857739"/>
            <a:ext cx="12915" cy="32825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타원 88">
            <a:extLst>
              <a:ext uri="{FF2B5EF4-FFF2-40B4-BE49-F238E27FC236}">
                <a16:creationId xmlns:a16="http://schemas.microsoft.com/office/drawing/2014/main" id="{2E53E16E-1DC9-4DDB-9424-3063693A9CBE}"/>
              </a:ext>
            </a:extLst>
          </p:cNvPr>
          <p:cNvSpPr/>
          <p:nvPr/>
        </p:nvSpPr>
        <p:spPr>
          <a:xfrm>
            <a:off x="452758" y="6282457"/>
            <a:ext cx="181364" cy="18608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A</a:t>
            </a:r>
            <a:endParaRPr lang="ko-KR" altLang="en-US" sz="1050" dirty="0"/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E6AE55AC-DBD9-41CC-99E0-E8EC2293548C}"/>
              </a:ext>
            </a:extLst>
          </p:cNvPr>
          <p:cNvCxnSpPr>
            <a:cxnSpLocks/>
            <a:stCxn id="89" idx="0"/>
            <a:endCxn id="68" idx="4"/>
          </p:cNvCxnSpPr>
          <p:nvPr/>
        </p:nvCxnSpPr>
        <p:spPr>
          <a:xfrm flipH="1" flipV="1">
            <a:off x="452758" y="5694486"/>
            <a:ext cx="90682" cy="587971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FA8FB166-C410-4AA7-B027-3374B1ABDC20}"/>
              </a:ext>
            </a:extLst>
          </p:cNvPr>
          <p:cNvCxnSpPr>
            <a:cxnSpLocks/>
            <a:stCxn id="89" idx="0"/>
            <a:endCxn id="73" idx="3"/>
          </p:cNvCxnSpPr>
          <p:nvPr/>
        </p:nvCxnSpPr>
        <p:spPr>
          <a:xfrm flipV="1">
            <a:off x="543440" y="5145127"/>
            <a:ext cx="579830" cy="113733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75375767-FD66-4445-8F7E-F25F18FEAE90}"/>
              </a:ext>
            </a:extLst>
          </p:cNvPr>
          <p:cNvCxnSpPr>
            <a:cxnSpLocks/>
            <a:stCxn id="69" idx="4"/>
            <a:endCxn id="89" idx="0"/>
          </p:cNvCxnSpPr>
          <p:nvPr/>
        </p:nvCxnSpPr>
        <p:spPr>
          <a:xfrm flipH="1">
            <a:off x="543440" y="5116366"/>
            <a:ext cx="166377" cy="11660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266E4A90-A8FC-41AE-AEBD-BB4A148C6A74}"/>
              </a:ext>
            </a:extLst>
          </p:cNvPr>
          <p:cNvCxnSpPr>
            <a:cxnSpLocks/>
          </p:cNvCxnSpPr>
          <p:nvPr/>
        </p:nvCxnSpPr>
        <p:spPr>
          <a:xfrm>
            <a:off x="1540524" y="3173979"/>
            <a:ext cx="2367372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1B4C2C91-C9B6-47F4-897A-BB58DC031C01}"/>
              </a:ext>
            </a:extLst>
          </p:cNvPr>
          <p:cNvCxnSpPr>
            <a:cxnSpLocks/>
          </p:cNvCxnSpPr>
          <p:nvPr/>
        </p:nvCxnSpPr>
        <p:spPr>
          <a:xfrm>
            <a:off x="1540524" y="3401889"/>
            <a:ext cx="2359715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410578AA-80E4-4ACE-B668-E3D35A4B171B}"/>
              </a:ext>
            </a:extLst>
          </p:cNvPr>
          <p:cNvSpPr txBox="1"/>
          <p:nvPr/>
        </p:nvSpPr>
        <p:spPr>
          <a:xfrm>
            <a:off x="2587426" y="2909448"/>
            <a:ext cx="16082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altLang="ko-KR" sz="1000" dirty="0"/>
              <a:t>SCAN_TREE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F061FE9-95C3-496B-B63F-7BE419CFFC01}"/>
              </a:ext>
            </a:extLst>
          </p:cNvPr>
          <p:cNvSpPr txBox="1"/>
          <p:nvPr/>
        </p:nvSpPr>
        <p:spPr>
          <a:xfrm>
            <a:off x="2595015" y="3145633"/>
            <a:ext cx="10188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100 Trying 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6147B7E0-69A0-49E3-AC4A-D469A8BC90A1}"/>
              </a:ext>
            </a:extLst>
          </p:cNvPr>
          <p:cNvCxnSpPr>
            <a:cxnSpLocks/>
          </p:cNvCxnSpPr>
          <p:nvPr/>
        </p:nvCxnSpPr>
        <p:spPr>
          <a:xfrm>
            <a:off x="2704669" y="4863493"/>
            <a:ext cx="1255889" cy="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EA51D314-7AF4-4D97-8969-B9E0E6948E23}"/>
              </a:ext>
            </a:extLst>
          </p:cNvPr>
          <p:cNvSpPr txBox="1"/>
          <p:nvPr/>
        </p:nvSpPr>
        <p:spPr>
          <a:xfrm>
            <a:off x="2612462" y="4352183"/>
            <a:ext cx="15848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altLang="ko-KR" sz="1000" dirty="0"/>
              <a:t>SCAN_TREE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6B4126E7-CADF-462B-B537-56A22426D0BF}"/>
              </a:ext>
            </a:extLst>
          </p:cNvPr>
          <p:cNvCxnSpPr>
            <a:cxnSpLocks/>
          </p:cNvCxnSpPr>
          <p:nvPr/>
        </p:nvCxnSpPr>
        <p:spPr>
          <a:xfrm>
            <a:off x="2658114" y="4589354"/>
            <a:ext cx="1276462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D054F209-6441-4AF1-B147-34AC81CC823C}"/>
              </a:ext>
            </a:extLst>
          </p:cNvPr>
          <p:cNvSpPr txBox="1"/>
          <p:nvPr/>
        </p:nvSpPr>
        <p:spPr>
          <a:xfrm>
            <a:off x="2627398" y="4672827"/>
            <a:ext cx="10188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100 Trying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87F5D2FC-BDE3-4D0E-913E-C3E96ECB1992}"/>
              </a:ext>
            </a:extLst>
          </p:cNvPr>
          <p:cNvCxnSpPr>
            <a:cxnSpLocks/>
          </p:cNvCxnSpPr>
          <p:nvPr/>
        </p:nvCxnSpPr>
        <p:spPr>
          <a:xfrm>
            <a:off x="3940879" y="3694948"/>
            <a:ext cx="1255889" cy="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A9328E57-3A22-4F07-A15A-D57AEC1B093C}"/>
              </a:ext>
            </a:extLst>
          </p:cNvPr>
          <p:cNvSpPr txBox="1"/>
          <p:nvPr/>
        </p:nvSpPr>
        <p:spPr>
          <a:xfrm>
            <a:off x="3860536" y="3436964"/>
            <a:ext cx="15848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altLang="ko-KR" sz="1000" dirty="0"/>
              <a:t>SCAN_TREE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F1809DDB-7B79-49E3-9754-85E340B91C2E}"/>
              </a:ext>
            </a:extLst>
          </p:cNvPr>
          <p:cNvCxnSpPr>
            <a:cxnSpLocks/>
          </p:cNvCxnSpPr>
          <p:nvPr/>
        </p:nvCxnSpPr>
        <p:spPr>
          <a:xfrm>
            <a:off x="3934576" y="3976778"/>
            <a:ext cx="1276462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C841D0FE-A1E8-4355-BA89-032A61871BC1}"/>
              </a:ext>
            </a:extLst>
          </p:cNvPr>
          <p:cNvSpPr txBox="1"/>
          <p:nvPr/>
        </p:nvSpPr>
        <p:spPr>
          <a:xfrm>
            <a:off x="4171447" y="3730557"/>
            <a:ext cx="10188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200 OK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AE42EB8D-C9A0-4CC8-A5AB-6921B5167B1B}"/>
              </a:ext>
            </a:extLst>
          </p:cNvPr>
          <p:cNvCxnSpPr>
            <a:cxnSpLocks/>
          </p:cNvCxnSpPr>
          <p:nvPr/>
        </p:nvCxnSpPr>
        <p:spPr>
          <a:xfrm>
            <a:off x="2653061" y="5157684"/>
            <a:ext cx="377848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BADCE08F-10AA-4E47-A4A1-71B96D8C044C}"/>
              </a:ext>
            </a:extLst>
          </p:cNvPr>
          <p:cNvCxnSpPr>
            <a:cxnSpLocks/>
          </p:cNvCxnSpPr>
          <p:nvPr/>
        </p:nvCxnSpPr>
        <p:spPr>
          <a:xfrm>
            <a:off x="2672945" y="5383833"/>
            <a:ext cx="3779177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129D776D-1FA9-498F-9C39-D5403DB6326F}"/>
              </a:ext>
            </a:extLst>
          </p:cNvPr>
          <p:cNvSpPr txBox="1"/>
          <p:nvPr/>
        </p:nvSpPr>
        <p:spPr>
          <a:xfrm>
            <a:off x="4008448" y="4956224"/>
            <a:ext cx="15848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en-US" altLang="ko-KR" sz="1000" dirty="0"/>
              <a:t>SCAN_TREE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C833B56-CF03-4D46-8681-062AEA6F2803}"/>
              </a:ext>
            </a:extLst>
          </p:cNvPr>
          <p:cNvSpPr txBox="1"/>
          <p:nvPr/>
        </p:nvSpPr>
        <p:spPr>
          <a:xfrm>
            <a:off x="4028219" y="5157684"/>
            <a:ext cx="10188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200 OK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BABBD6F-1E28-459A-9057-FA40A4043F1C}"/>
              </a:ext>
            </a:extLst>
          </p:cNvPr>
          <p:cNvSpPr/>
          <p:nvPr/>
        </p:nvSpPr>
        <p:spPr>
          <a:xfrm>
            <a:off x="476251" y="575254"/>
            <a:ext cx="11295125" cy="1559221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/>
              <a:t>SCAN_TREE</a:t>
            </a:r>
            <a:r>
              <a:rPr lang="ko-KR" altLang="en-US" sz="1400" dirty="0"/>
              <a:t>를 최초 송신하는 피어는 </a:t>
            </a:r>
            <a:r>
              <a:rPr lang="en-US" altLang="ko-KR" sz="1400" dirty="0"/>
              <a:t>CSEQ </a:t>
            </a:r>
            <a:r>
              <a:rPr lang="ko-KR" altLang="en-US" sz="1400" dirty="0"/>
              <a:t>파라미터에 </a:t>
            </a:r>
            <a:r>
              <a:rPr lang="en-US" altLang="ko-KR" sz="1400" dirty="0"/>
              <a:t>random digit</a:t>
            </a:r>
            <a:r>
              <a:rPr lang="ko-KR" altLang="en-US" sz="1400" dirty="0"/>
              <a:t>를 기입하여 송신하며</a:t>
            </a:r>
            <a:r>
              <a:rPr lang="en-US" altLang="ko-KR" sz="1400" dirty="0"/>
              <a:t>, </a:t>
            </a:r>
            <a:r>
              <a:rPr lang="ko-KR" altLang="en-US" sz="1400" dirty="0"/>
              <a:t>이를 받은 </a:t>
            </a:r>
            <a:r>
              <a:rPr lang="ko-KR" altLang="en-US" sz="1400" dirty="0" err="1"/>
              <a:t>피어들은</a:t>
            </a:r>
            <a:r>
              <a:rPr lang="ko-KR" altLang="en-US" sz="1400" dirty="0"/>
              <a:t> 전체 </a:t>
            </a:r>
            <a:r>
              <a:rPr lang="en-US" altLang="ko-KR" sz="1400" dirty="0"/>
              <a:t>Primary Path</a:t>
            </a:r>
            <a:r>
              <a:rPr lang="ko-KR" altLang="en-US" sz="1400" dirty="0"/>
              <a:t>로 </a:t>
            </a:r>
            <a:r>
              <a:rPr lang="en-US" altLang="ko-KR" sz="1400" dirty="0"/>
              <a:t>broadcasting</a:t>
            </a:r>
            <a:r>
              <a:rPr lang="ko-KR" altLang="en-US" sz="1400" dirty="0"/>
              <a:t>을 진행한다</a:t>
            </a:r>
            <a:r>
              <a:rPr lang="en-US" altLang="ko-KR" sz="1400" dirty="0"/>
              <a:t>. </a:t>
            </a:r>
            <a:r>
              <a:rPr lang="ko-KR" altLang="en-US" sz="1400" dirty="0"/>
              <a:t>이 과정에서 각 </a:t>
            </a:r>
            <a:r>
              <a:rPr lang="ko-KR" altLang="en-US" sz="1400" dirty="0" err="1"/>
              <a:t>피어들은</a:t>
            </a:r>
            <a:r>
              <a:rPr lang="ko-KR" altLang="en-US" sz="1400" dirty="0"/>
              <a:t> 자신들의 하위에 달린 </a:t>
            </a:r>
            <a:r>
              <a:rPr lang="ko-KR" altLang="en-US" sz="1400" dirty="0" err="1"/>
              <a:t>피어들이</a:t>
            </a:r>
            <a:r>
              <a:rPr lang="ko-KR" altLang="en-US" sz="1400" dirty="0"/>
              <a:t> 있으면 </a:t>
            </a:r>
            <a:r>
              <a:rPr lang="en-US" altLang="ko-KR" sz="1400" dirty="0"/>
              <a:t>100 </a:t>
            </a:r>
            <a:r>
              <a:rPr lang="ko-KR" altLang="en-US" sz="1400" dirty="0"/>
              <a:t>응답을 위로 보내고</a:t>
            </a:r>
            <a:r>
              <a:rPr lang="en-US" altLang="ko-KR" sz="1400" dirty="0"/>
              <a:t>, </a:t>
            </a:r>
            <a:r>
              <a:rPr lang="ko-KR" altLang="en-US" sz="1400" dirty="0"/>
              <a:t>없으면 </a:t>
            </a:r>
            <a:r>
              <a:rPr lang="en-US" altLang="ko-KR" sz="1400" dirty="0"/>
              <a:t>200 </a:t>
            </a:r>
            <a:r>
              <a:rPr lang="ko-KR" altLang="en-US" sz="1400" dirty="0"/>
              <a:t>응답을 송신한다</a:t>
            </a:r>
            <a:r>
              <a:rPr lang="en-US" altLang="ko-KR" sz="1400" dirty="0"/>
              <a:t>. </a:t>
            </a:r>
            <a:r>
              <a:rPr lang="ko-KR" altLang="en-US" sz="1400" dirty="0"/>
              <a:t>또한</a:t>
            </a:r>
            <a:r>
              <a:rPr lang="en-US" altLang="ko-KR" sz="1400" dirty="0"/>
              <a:t>, </a:t>
            </a:r>
            <a:r>
              <a:rPr lang="ko-KR" altLang="en-US" sz="1400" dirty="0"/>
              <a:t>응답 메시지를 받을 경우</a:t>
            </a:r>
            <a:r>
              <a:rPr lang="en-US" altLang="ko-KR" sz="1400" dirty="0"/>
              <a:t>, 100 </a:t>
            </a:r>
            <a:r>
              <a:rPr lang="ko-KR" altLang="en-US" sz="1400" dirty="0"/>
              <a:t>응답은 상위로 </a:t>
            </a:r>
            <a:r>
              <a:rPr lang="ko-KR" altLang="en-US" sz="1400" dirty="0" err="1"/>
              <a:t>올려보내지</a:t>
            </a:r>
            <a:r>
              <a:rPr lang="ko-KR" altLang="en-US" sz="1400" dirty="0"/>
              <a:t> 않고 </a:t>
            </a:r>
            <a:r>
              <a:rPr lang="en-US" altLang="ko-KR" sz="1400" dirty="0"/>
              <a:t>200 </a:t>
            </a:r>
            <a:r>
              <a:rPr lang="ko-KR" altLang="en-US" sz="1400" dirty="0"/>
              <a:t>응답만 위</a:t>
            </a:r>
            <a:r>
              <a:rPr lang="en-US" altLang="ko-KR" sz="1400" dirty="0"/>
              <a:t>(via </a:t>
            </a:r>
            <a:r>
              <a:rPr lang="ko-KR" altLang="en-US" sz="1400" dirty="0"/>
              <a:t>헤더에 기재된</a:t>
            </a:r>
            <a:r>
              <a:rPr lang="en-US" altLang="ko-KR" sz="1400" dirty="0"/>
              <a:t>)</a:t>
            </a:r>
            <a:r>
              <a:rPr lang="ko-KR" altLang="en-US" sz="1400" dirty="0"/>
              <a:t>로 송신한다</a:t>
            </a:r>
            <a:r>
              <a:rPr lang="en-US" altLang="ko-KR" sz="1400" dirty="0"/>
              <a:t>. </a:t>
            </a:r>
            <a:r>
              <a:rPr lang="ko-KR" altLang="en-US" sz="1400" dirty="0"/>
              <a:t>그리고 해당 </a:t>
            </a:r>
            <a:r>
              <a:rPr lang="en-US" altLang="ko-KR" sz="1400" dirty="0"/>
              <a:t>via </a:t>
            </a:r>
            <a:r>
              <a:rPr lang="ko-KR" altLang="en-US" sz="1400" dirty="0"/>
              <a:t>헤더의 주소에 있는 값을 </a:t>
            </a:r>
            <a:r>
              <a:rPr lang="en-US" altLang="ko-KR" sz="1400" dirty="0"/>
              <a:t>path </a:t>
            </a:r>
            <a:r>
              <a:rPr lang="ko-KR" altLang="en-US" sz="1400" dirty="0"/>
              <a:t>헤더로 이동시킨다</a:t>
            </a:r>
            <a:r>
              <a:rPr lang="en-US" altLang="ko-KR" sz="1400" dirty="0"/>
              <a:t>. </a:t>
            </a:r>
          </a:p>
          <a:p>
            <a:endParaRPr lang="en-US" altLang="ko-KR" sz="1400" dirty="0"/>
          </a:p>
          <a:p>
            <a:r>
              <a:rPr lang="ko-KR" altLang="en-US" sz="1400" dirty="0"/>
              <a:t>각 </a:t>
            </a:r>
            <a:r>
              <a:rPr lang="ko-KR" altLang="en-US" sz="1400" dirty="0" err="1"/>
              <a:t>피어들은</a:t>
            </a:r>
            <a:r>
              <a:rPr lang="ko-KR" altLang="en-US" sz="1400" dirty="0"/>
              <a:t> </a:t>
            </a:r>
            <a:r>
              <a:rPr lang="en-US" altLang="ko-KR" sz="1400" dirty="0"/>
              <a:t>stateless </a:t>
            </a:r>
            <a:r>
              <a:rPr lang="ko-KR" altLang="en-US" sz="1400" dirty="0"/>
              <a:t>로 동작하게 하여</a:t>
            </a:r>
            <a:r>
              <a:rPr lang="en-US" altLang="ko-KR" sz="1400" dirty="0"/>
              <a:t>, Req/Res</a:t>
            </a:r>
            <a:r>
              <a:rPr lang="ko-KR" altLang="en-US" sz="1400" dirty="0"/>
              <a:t>의 </a:t>
            </a:r>
            <a:r>
              <a:rPr lang="en-US" altLang="ko-KR" sz="1400" dirty="0"/>
              <a:t>previous history</a:t>
            </a:r>
            <a:r>
              <a:rPr lang="ko-KR" altLang="en-US" sz="1400" dirty="0"/>
              <a:t>나 </a:t>
            </a:r>
            <a:r>
              <a:rPr lang="en-US" altLang="ko-KR" sz="1400" dirty="0"/>
              <a:t>state</a:t>
            </a:r>
            <a:r>
              <a:rPr lang="ko-KR" altLang="en-US" sz="1400" dirty="0"/>
              <a:t>를 관리하지 않고 그대로 위로 올리거나 내리도록 한다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SCAN_TREE</a:t>
            </a:r>
            <a:r>
              <a:rPr lang="ko-KR" altLang="en-US" sz="1400" dirty="0"/>
              <a:t>를 생성하여 보낸 피어는 여러 개의 </a:t>
            </a:r>
            <a:r>
              <a:rPr lang="en-US" altLang="ko-KR" sz="1400" dirty="0"/>
              <a:t>200 </a:t>
            </a:r>
            <a:r>
              <a:rPr lang="ko-KR" altLang="en-US" sz="1400" dirty="0"/>
              <a:t>응답을 받을 수 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46" name="말풍선: 사각형 2">
            <a:extLst>
              <a:ext uri="{FF2B5EF4-FFF2-40B4-BE49-F238E27FC236}">
                <a16:creationId xmlns:a16="http://schemas.microsoft.com/office/drawing/2014/main" id="{F75EEEC0-9CE7-46C1-8292-E98C15911297}"/>
              </a:ext>
            </a:extLst>
          </p:cNvPr>
          <p:cNvSpPr/>
          <p:nvPr/>
        </p:nvSpPr>
        <p:spPr>
          <a:xfrm>
            <a:off x="5332244" y="3252401"/>
            <a:ext cx="959051" cy="201209"/>
          </a:xfrm>
          <a:prstGeom prst="wedgeRectCallout">
            <a:avLst>
              <a:gd name="adj1" fmla="val -57017"/>
              <a:gd name="adj2" fmla="val -198500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Leaf Node</a:t>
            </a:r>
          </a:p>
        </p:txBody>
      </p:sp>
      <p:sp>
        <p:nvSpPr>
          <p:cNvPr id="47" name="말풍선: 사각형 2">
            <a:extLst>
              <a:ext uri="{FF2B5EF4-FFF2-40B4-BE49-F238E27FC236}">
                <a16:creationId xmlns:a16="http://schemas.microsoft.com/office/drawing/2014/main" id="{24B71419-F695-422E-9E50-EFDEA4FADFAA}"/>
              </a:ext>
            </a:extLst>
          </p:cNvPr>
          <p:cNvSpPr/>
          <p:nvPr/>
        </p:nvSpPr>
        <p:spPr>
          <a:xfrm>
            <a:off x="5644287" y="2045562"/>
            <a:ext cx="959051" cy="201209"/>
          </a:xfrm>
          <a:prstGeom prst="wedgeRectCallout">
            <a:avLst>
              <a:gd name="adj1" fmla="val 34923"/>
              <a:gd name="adj2" fmla="val 134224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Leaf Node</a:t>
            </a:r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D4DD6F80-F040-4510-93DB-F1A55D0FC8BB}"/>
              </a:ext>
            </a:extLst>
          </p:cNvPr>
          <p:cNvCxnSpPr>
            <a:cxnSpLocks/>
          </p:cNvCxnSpPr>
          <p:nvPr/>
        </p:nvCxnSpPr>
        <p:spPr>
          <a:xfrm>
            <a:off x="2672945" y="4042092"/>
            <a:ext cx="1248716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E1660A98-7DF6-4D93-B756-2E34B7E22076}"/>
              </a:ext>
            </a:extLst>
          </p:cNvPr>
          <p:cNvSpPr txBox="1"/>
          <p:nvPr/>
        </p:nvSpPr>
        <p:spPr>
          <a:xfrm>
            <a:off x="2856649" y="3802867"/>
            <a:ext cx="10188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200 OK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25A5CD15-094C-4B75-A082-E870F80E50C6}"/>
              </a:ext>
            </a:extLst>
          </p:cNvPr>
          <p:cNvCxnSpPr>
            <a:cxnSpLocks/>
          </p:cNvCxnSpPr>
          <p:nvPr/>
        </p:nvCxnSpPr>
        <p:spPr>
          <a:xfrm>
            <a:off x="1503263" y="4101222"/>
            <a:ext cx="1149798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63AD0476-12D2-45B9-B631-081D3A0AD6A9}"/>
              </a:ext>
            </a:extLst>
          </p:cNvPr>
          <p:cNvSpPr txBox="1"/>
          <p:nvPr/>
        </p:nvSpPr>
        <p:spPr>
          <a:xfrm>
            <a:off x="1686967" y="3861997"/>
            <a:ext cx="10188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200 OK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7EBBE892-E0ED-427C-B9C1-25E3DF9195FF}"/>
              </a:ext>
            </a:extLst>
          </p:cNvPr>
          <p:cNvCxnSpPr>
            <a:cxnSpLocks/>
          </p:cNvCxnSpPr>
          <p:nvPr/>
        </p:nvCxnSpPr>
        <p:spPr>
          <a:xfrm>
            <a:off x="2672868" y="5606720"/>
            <a:ext cx="1255889" cy="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A501B766-E23F-4550-BA78-EA635EC578A5}"/>
              </a:ext>
            </a:extLst>
          </p:cNvPr>
          <p:cNvCxnSpPr>
            <a:cxnSpLocks/>
          </p:cNvCxnSpPr>
          <p:nvPr/>
        </p:nvCxnSpPr>
        <p:spPr>
          <a:xfrm>
            <a:off x="1514595" y="5866078"/>
            <a:ext cx="2419981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BC44E754-3EA6-4688-BEA9-840CD1AC3F7F}"/>
              </a:ext>
            </a:extLst>
          </p:cNvPr>
          <p:cNvSpPr txBox="1"/>
          <p:nvPr/>
        </p:nvSpPr>
        <p:spPr>
          <a:xfrm>
            <a:off x="2812318" y="5402774"/>
            <a:ext cx="10188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200 OK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42097D2-D3B1-4A9E-8FF6-9C71D0E3728D}"/>
              </a:ext>
            </a:extLst>
          </p:cNvPr>
          <p:cNvSpPr txBox="1"/>
          <p:nvPr/>
        </p:nvSpPr>
        <p:spPr>
          <a:xfrm>
            <a:off x="1637682" y="5648995"/>
            <a:ext cx="10188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200 OK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8879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SCAN_TREE – Request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1580268"/>
              </p:ext>
            </p:extLst>
          </p:nvPr>
        </p:nvGraphicFramePr>
        <p:xfrm>
          <a:off x="708693" y="1136812"/>
          <a:ext cx="9806907" cy="4212972"/>
        </p:xfrm>
        <a:graphic>
          <a:graphicData uri="http://schemas.openxmlformats.org/drawingml/2006/table">
            <a:tbl>
              <a:tblPr/>
              <a:tblGrid>
                <a:gridCol w="10153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6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7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86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7492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Class</a:t>
                      </a:r>
                    </a:p>
                  </a:txBody>
                  <a:tcPr marL="44006" marR="44006" marT="44006" marB="4400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C5E8"/>
                    </a:solidFill>
                  </a:tcPr>
                </a:tc>
                <a:tc gridSpan="2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Payload</a:t>
                      </a:r>
                    </a:p>
                  </a:txBody>
                  <a:tcPr marL="44006" marR="44006" marT="44006" marB="4400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C5E8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</a:p>
                  </a:txBody>
                  <a:tcPr marL="44006" marR="44006" marT="44006" marB="4400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m/o</a:t>
                      </a:r>
                    </a:p>
                  </a:txBody>
                  <a:tcPr marL="44006" marR="44006" marT="44006" marB="4400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</a:p>
                  </a:txBody>
                  <a:tcPr marL="44006" marR="44006" marT="44006" marB="4400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C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139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ReqCode</a:t>
                      </a:r>
                      <a:endParaRPr lang="en-US" sz="12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ko-KR" altLang="en-US" sz="12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ko-KR" alt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ko-KR" altLang="en-US" sz="12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</a:t>
                      </a:r>
                    </a:p>
                  </a:txBody>
                  <a:tcPr marL="63500" marR="63500" marT="63500" marB="63500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ko-KR" alt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ko-KR" altLang="en-US" sz="12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ko-KR" alt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ko-KR" altLang="en-US" sz="12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139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ReqParams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cseq</a:t>
                      </a:r>
                      <a:endParaRPr lang="ko-KR" altLang="en-US" sz="12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12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</a:t>
                      </a:r>
                      <a:endParaRPr lang="ko-KR" altLang="en-US" sz="12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  <a:endParaRPr lang="ko-KR" altLang="en-US" sz="12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command sequence </a:t>
                      </a:r>
                      <a:r>
                        <a:rPr lang="ko-KR" alt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 </a:t>
                      </a:r>
                      <a:r>
                        <a:rPr lang="en-US" altLang="ko-KR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SCAN_TREE</a:t>
                      </a:r>
                      <a:r>
                        <a:rPr lang="ko-KR" alt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최초 보내는 </a:t>
                      </a:r>
                      <a:r>
                        <a:rPr lang="ko-KR" altLang="en-US" sz="12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피어가</a:t>
                      </a:r>
                      <a:r>
                        <a:rPr lang="ko-KR" alt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random</a:t>
                      </a:r>
                      <a:r>
                        <a:rPr lang="ko-KR" alt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하게 생성한다</a:t>
                      </a:r>
                      <a:r>
                        <a:rPr lang="en-US" altLang="ko-KR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2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1398">
                <a:tc>
                  <a:txBody>
                    <a:bodyPr/>
                    <a:lstStyle/>
                    <a:p>
                      <a:pPr fontAlgn="t"/>
                      <a:br>
                        <a:rPr lang="ko-KR" alt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ko-KR" altLang="en-US" sz="12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overlay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overlay-id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</a:p>
                  </a:txBody>
                  <a:tcPr marL="63500" marR="63500" marT="63500" marB="63500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오버레이 네트워크 아이디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1398">
                <a:tc>
                  <a:txBody>
                    <a:bodyPr/>
                    <a:lstStyle/>
                    <a:p>
                      <a:pPr fontAlgn="t"/>
                      <a:br>
                        <a:rPr lang="ko-KR" alt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ko-KR" altLang="en-US" sz="12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ko-KR" alt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ko-KR" altLang="en-US" sz="12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via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list[string]</a:t>
                      </a:r>
                    </a:p>
                  </a:txBody>
                  <a:tcPr marL="63500" marR="63500" marT="63500" marB="63500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ko-KR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SCAN_TREE</a:t>
                      </a:r>
                      <a:r>
                        <a:rPr lang="ko-KR" alt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 지나온 경로를 기입하는 필드로</a:t>
                      </a:r>
                      <a:r>
                        <a:rPr lang="en-US" altLang="ko-KR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string</a:t>
                      </a:r>
                      <a:r>
                        <a:rPr lang="ko-KR" alt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배열이다</a:t>
                      </a:r>
                      <a:r>
                        <a:rPr lang="en-US" altLang="ko-KR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br>
                        <a:rPr lang="ko-KR" alt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ko-KR" altLang="en-US" sz="12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1398">
                <a:tc>
                  <a:txBody>
                    <a:bodyPr/>
                    <a:lstStyle/>
                    <a:p>
                      <a:pPr fontAlgn="t"/>
                      <a:br>
                        <a:rPr lang="ko-KR" alt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ko-KR" altLang="en-US" sz="12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ko-KR" alt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ko-KR" altLang="en-US" sz="12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path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list[string]</a:t>
                      </a:r>
                    </a:p>
                  </a:txBody>
                  <a:tcPr marL="63500" marR="63500" marT="63500" marB="63500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br>
                        <a:rPr lang="ko-KR" alt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ko-KR" altLang="en-US" sz="12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ko-KR" altLang="en-US" sz="12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1398">
                <a:tc>
                  <a:txBody>
                    <a:bodyPr/>
                    <a:lstStyle/>
                    <a:p>
                      <a:pPr fontAlgn="t"/>
                      <a:br>
                        <a:rPr lang="ko-KR" alt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ko-KR" altLang="en-US" sz="12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peer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peer-id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</a:p>
                  </a:txBody>
                  <a:tcPr marL="63500" marR="63500" marT="63500" marB="63500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ko-KR" alt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ko-KR" altLang="en-US" sz="12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1398">
                <a:tc>
                  <a:txBody>
                    <a:bodyPr/>
                    <a:lstStyle/>
                    <a:p>
                      <a:pPr fontAlgn="t"/>
                      <a:br>
                        <a:rPr lang="ko-KR" alt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ko-KR" altLang="en-US" sz="12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ko-KR" alt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ko-KR" altLang="en-US" sz="12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</a:p>
                  </a:txBody>
                  <a:tcPr marL="63500" marR="63500" marT="63500" marB="63500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ko-KR" alt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ko-KR" altLang="en-US" sz="12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1398">
                <a:tc>
                  <a:txBody>
                    <a:bodyPr/>
                    <a:lstStyle/>
                    <a:p>
                      <a:pPr fontAlgn="t"/>
                      <a:endParaRPr lang="ko-KR" altLang="en-US" sz="12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ko-KR" alt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ko-KR" altLang="en-US" sz="12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ticket-id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</a:t>
                      </a:r>
                    </a:p>
                  </a:txBody>
                  <a:tcPr marL="63500" marR="63500" marT="63500" marB="63500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ko-KR" alt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ko-KR" altLang="en-US" sz="12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9631493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108450" y="17938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375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SCAN_TREE – Response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2141115"/>
              </p:ext>
            </p:extLst>
          </p:nvPr>
        </p:nvGraphicFramePr>
        <p:xfrm>
          <a:off x="708693" y="1136812"/>
          <a:ext cx="9806907" cy="4564370"/>
        </p:xfrm>
        <a:graphic>
          <a:graphicData uri="http://schemas.openxmlformats.org/drawingml/2006/table">
            <a:tbl>
              <a:tblPr/>
              <a:tblGrid>
                <a:gridCol w="920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0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16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55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78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716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7492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Class</a:t>
                      </a:r>
                    </a:p>
                  </a:txBody>
                  <a:tcPr marL="44006" marR="44006" marT="44006" marB="4400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006" marR="44006" marT="44006" marB="4400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Payload</a:t>
                      </a:r>
                    </a:p>
                  </a:txBody>
                  <a:tcPr marL="44006" marR="44006" marT="44006" marB="4400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</a:p>
                  </a:txBody>
                  <a:tcPr marL="44006" marR="44006" marT="44006" marB="4400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m/o</a:t>
                      </a:r>
                    </a:p>
                  </a:txBody>
                  <a:tcPr marL="44006" marR="44006" marT="44006" marB="4400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</a:p>
                  </a:txBody>
                  <a:tcPr marL="44006" marR="44006" marT="44006" marB="4400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C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1398">
                <a:tc rowSpan="2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RspCode</a:t>
                      </a:r>
                      <a:endParaRPr lang="en-US" sz="12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9200</a:t>
                      </a:r>
                      <a:endParaRPr lang="ko-KR" altLang="en-US" sz="12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ko-KR" alt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ko-KR" altLang="en-US" sz="12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ㅡ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leaf </a:t>
                      </a:r>
                      <a:r>
                        <a:rPr lang="ko-KR" alt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인 경우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139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9100</a:t>
                      </a:r>
                      <a:endParaRPr lang="ko-KR" altLang="en-US" sz="12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ko-KR" alt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ko-KR" altLang="en-US" sz="12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non-leaf </a:t>
                      </a:r>
                      <a:r>
                        <a:rPr lang="ko-KR" alt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인 경우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139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RspParams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cseq</a:t>
                      </a:r>
                      <a:endParaRPr lang="ko-KR" altLang="en-US" sz="12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12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</a:t>
                      </a:r>
                      <a:endParaRPr lang="ko-KR" altLang="en-US" sz="12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  <a:endParaRPr lang="ko-KR" altLang="en-US" sz="12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Request </a:t>
                      </a:r>
                      <a:r>
                        <a:rPr lang="ko-KR" alt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메시지에 있던 </a:t>
                      </a:r>
                      <a:r>
                        <a:rPr lang="en-US" altLang="ko-KR" sz="12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cseq</a:t>
                      </a:r>
                      <a:r>
                        <a:rPr lang="en-US" altLang="ko-KR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값을 그대로 기재한다</a:t>
                      </a:r>
                      <a:r>
                        <a:rPr lang="en-US" altLang="ko-KR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2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1398">
                <a:tc>
                  <a:txBody>
                    <a:bodyPr/>
                    <a:lstStyle/>
                    <a:p>
                      <a:pPr fontAlgn="t"/>
                      <a:br>
                        <a:rPr lang="ko-KR" alt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ko-KR" altLang="en-US" sz="12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Overlay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overlay-id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ko-KR" alt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ko-KR" altLang="en-US" sz="12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1398">
                <a:tc>
                  <a:txBody>
                    <a:bodyPr/>
                    <a:lstStyle/>
                    <a:p>
                      <a:pPr fontAlgn="t"/>
                      <a:br>
                        <a:rPr lang="ko-KR" alt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ko-KR" altLang="en-US" sz="12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ko-KR" alt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ko-KR" altLang="en-US" sz="12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via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list[string]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SCAN_TREE</a:t>
                      </a:r>
                      <a:r>
                        <a:rPr lang="ko-KR" alt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 지나온 경로를 기입하는 필드로</a:t>
                      </a:r>
                      <a:r>
                        <a:rPr lang="en-US" altLang="ko-KR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string</a:t>
                      </a:r>
                      <a:r>
                        <a:rPr lang="ko-KR" alt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배열이다</a:t>
                      </a:r>
                      <a:r>
                        <a:rPr lang="en-US" altLang="ko-KR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2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1398">
                <a:tc>
                  <a:txBody>
                    <a:bodyPr/>
                    <a:lstStyle/>
                    <a:p>
                      <a:pPr fontAlgn="t"/>
                      <a:br>
                        <a:rPr lang="ko-KR" alt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ko-KR" altLang="en-US" sz="12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ko-KR" alt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ko-KR" altLang="en-US" sz="12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path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list[string]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  <a:endParaRPr lang="ko-KR" altLang="en-US" sz="12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SCAN_TREE</a:t>
                      </a:r>
                      <a:r>
                        <a:rPr lang="ko-KR" alt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 지나온 경로를 기입하는 필드로</a:t>
                      </a:r>
                      <a:r>
                        <a:rPr lang="en-US" altLang="ko-KR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string</a:t>
                      </a:r>
                      <a:r>
                        <a:rPr lang="ko-KR" alt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배열이다</a:t>
                      </a:r>
                      <a:r>
                        <a:rPr lang="en-US" altLang="ko-KR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2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1398">
                <a:tc>
                  <a:txBody>
                    <a:bodyPr/>
                    <a:lstStyle/>
                    <a:p>
                      <a:pPr fontAlgn="t"/>
                      <a:br>
                        <a:rPr lang="ko-KR" alt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ko-KR" altLang="en-US" sz="12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peer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peer-id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ko-KR" alt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ko-KR" altLang="en-US" sz="12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1398">
                <a:tc>
                  <a:txBody>
                    <a:bodyPr/>
                    <a:lstStyle/>
                    <a:p>
                      <a:pPr fontAlgn="t"/>
                      <a:br>
                        <a:rPr lang="ko-KR" alt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ko-KR" altLang="en-US" sz="12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ko-KR" alt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ko-KR" altLang="en-US" sz="12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ko-KR" alt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ko-KR" altLang="en-US" sz="12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1398">
                <a:tc>
                  <a:txBody>
                    <a:bodyPr/>
                    <a:lstStyle/>
                    <a:p>
                      <a:pPr fontAlgn="t"/>
                      <a:endParaRPr lang="ko-KR" altLang="en-US" sz="12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ko-KR" alt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ko-KR" altLang="en-US" sz="12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ticket-id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ko-KR" alt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ko-KR" altLang="en-US" sz="12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3444799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108450" y="17938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26059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62183</TotalTime>
  <Words>441</Words>
  <Application>Microsoft Office PowerPoint</Application>
  <PresentationFormat>와이드스크린</PresentationFormat>
  <Paragraphs>142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맑은 고딕</vt:lpstr>
      <vt:lpstr>Arial</vt:lpstr>
      <vt:lpstr>Calibri</vt:lpstr>
      <vt:lpstr>Times New Roman</vt:lpstr>
      <vt:lpstr>Office 테마</vt:lpstr>
      <vt:lpstr>SCAN_TREE</vt:lpstr>
      <vt:lpstr>SCAN_TREE – Request</vt:lpstr>
      <vt:lpstr>SCAN_TREE – Response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욱 현</dc:creator>
  <cp:lastModifiedBy>USER</cp:lastModifiedBy>
  <cp:revision>327</cp:revision>
  <cp:lastPrinted>2019-09-09T05:50:53Z</cp:lastPrinted>
  <dcterms:created xsi:type="dcterms:W3CDTF">2019-05-09T09:43:04Z</dcterms:created>
  <dcterms:modified xsi:type="dcterms:W3CDTF">2019-12-08T12:55:52Z</dcterms:modified>
</cp:coreProperties>
</file>