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61" r:id="rId3"/>
    <p:sldId id="286" r:id="rId4"/>
    <p:sldId id="300" r:id="rId5"/>
    <p:sldId id="301" r:id="rId6"/>
    <p:sldId id="281" r:id="rId7"/>
    <p:sldId id="282" r:id="rId8"/>
    <p:sldId id="283" r:id="rId9"/>
    <p:sldId id="285" r:id="rId10"/>
    <p:sldId id="263" r:id="rId11"/>
    <p:sldId id="258" r:id="rId12"/>
    <p:sldId id="257" r:id="rId13"/>
    <p:sldId id="277" r:id="rId14"/>
    <p:sldId id="291" r:id="rId15"/>
    <p:sldId id="302" r:id="rId16"/>
    <p:sldId id="303" r:id="rId17"/>
    <p:sldId id="304" r:id="rId18"/>
    <p:sldId id="287" r:id="rId19"/>
    <p:sldId id="321" r:id="rId20"/>
    <p:sldId id="288" r:id="rId21"/>
    <p:sldId id="290" r:id="rId22"/>
    <p:sldId id="296" r:id="rId23"/>
    <p:sldId id="293" r:id="rId24"/>
    <p:sldId id="298" r:id="rId25"/>
    <p:sldId id="299" r:id="rId26"/>
    <p:sldId id="322" r:id="rId27"/>
    <p:sldId id="323" r:id="rId28"/>
    <p:sldId id="324" r:id="rId29"/>
    <p:sldId id="325" r:id="rId30"/>
    <p:sldId id="326" r:id="rId31"/>
    <p:sldId id="328" r:id="rId32"/>
    <p:sldId id="329" r:id="rId33"/>
    <p:sldId id="330" r:id="rId34"/>
    <p:sldId id="331" r:id="rId35"/>
    <p:sldId id="332" r:id="rId36"/>
    <p:sldId id="265" r:id="rId37"/>
    <p:sldId id="307" r:id="rId38"/>
    <p:sldId id="305" r:id="rId39"/>
    <p:sldId id="306" r:id="rId40"/>
    <p:sldId id="317" r:id="rId41"/>
    <p:sldId id="308" r:id="rId42"/>
    <p:sldId id="309" r:id="rId43"/>
    <p:sldId id="269" r:id="rId44"/>
    <p:sldId id="312" r:id="rId45"/>
    <p:sldId id="314" r:id="rId46"/>
    <p:sldId id="316" r:id="rId47"/>
    <p:sldId id="313" r:id="rId48"/>
    <p:sldId id="315" r:id="rId49"/>
    <p:sldId id="327" r:id="rId50"/>
    <p:sldId id="320" r:id="rId51"/>
    <p:sldId id="319" r:id="rId52"/>
    <p:sldId id="318" r:id="rId53"/>
    <p:sldId id="273" r:id="rId54"/>
    <p:sldId id="310" r:id="rId55"/>
    <p:sldId id="280" r:id="rId56"/>
    <p:sldId id="311" r:id="rId57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6" autoAdjust="0"/>
    <p:restoredTop sz="94660"/>
  </p:normalViewPr>
  <p:slideViewPr>
    <p:cSldViewPr snapToGrid="0">
      <p:cViewPr varScale="1">
        <p:scale>
          <a:sx n="63" d="100"/>
          <a:sy n="63" d="100"/>
        </p:scale>
        <p:origin x="36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485" y="1059589"/>
            <a:ext cx="5632880" cy="5713746"/>
          </a:xfrm>
        </p:spPr>
        <p:txBody>
          <a:bodyPr anchor="b">
            <a:normAutofit/>
          </a:bodyPr>
          <a:lstStyle>
            <a:lvl1pPr algn="ctr">
              <a:defRPr sz="3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4485" y="6908800"/>
            <a:ext cx="5632880" cy="3945081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2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258" y="7782197"/>
            <a:ext cx="5559755" cy="1613342"/>
          </a:xfrm>
        </p:spPr>
        <p:txBody>
          <a:bodyPr anchor="b">
            <a:normAutofit/>
          </a:bodyPr>
          <a:lstStyle>
            <a:lvl1pPr algn="l">
              <a:defRPr sz="15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259" y="1771001"/>
            <a:ext cx="5476070" cy="529978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258" y="9395538"/>
            <a:ext cx="5559755" cy="145256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8258" y="10989057"/>
            <a:ext cx="4002959" cy="6491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0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60" y="1059588"/>
            <a:ext cx="5633606" cy="5578279"/>
          </a:xfrm>
        </p:spPr>
        <p:txBody>
          <a:bodyPr anchor="ctr">
            <a:normAutofit/>
          </a:bodyPr>
          <a:lstStyle>
            <a:lvl1pPr algn="l">
              <a:defRPr sz="21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760" y="7721600"/>
            <a:ext cx="5633606" cy="3126507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66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37864" y="1529379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16617" y="5308307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707" y="1059588"/>
            <a:ext cx="5230586" cy="5411696"/>
          </a:xfrm>
        </p:spPr>
        <p:txBody>
          <a:bodyPr anchor="ctr">
            <a:normAutofit/>
          </a:bodyPr>
          <a:lstStyle>
            <a:lvl1pPr algn="l">
              <a:defRPr sz="21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42327" y="6489966"/>
            <a:ext cx="4973346" cy="6773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761" y="8251033"/>
            <a:ext cx="5633605" cy="2573867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99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60" y="6406340"/>
            <a:ext cx="5634254" cy="2611200"/>
          </a:xfrm>
        </p:spPr>
        <p:txBody>
          <a:bodyPr anchor="b">
            <a:normAutofit/>
          </a:bodyPr>
          <a:lstStyle>
            <a:lvl1pPr algn="l">
              <a:defRPr sz="21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62" y="9017540"/>
            <a:ext cx="5634254" cy="183056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14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37864" y="1340179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5668" y="5119107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707" y="1059588"/>
            <a:ext cx="5230586" cy="5056656"/>
          </a:xfrm>
        </p:spPr>
        <p:txBody>
          <a:bodyPr anchor="ctr">
            <a:normAutofit/>
          </a:bodyPr>
          <a:lstStyle>
            <a:lvl1pPr algn="l">
              <a:defRPr sz="21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3760" y="6908800"/>
            <a:ext cx="5634254" cy="187317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760" y="8781977"/>
            <a:ext cx="5634254" cy="2066130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31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60" y="1059588"/>
            <a:ext cx="5633605" cy="490094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100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3760" y="6547452"/>
            <a:ext cx="5633605" cy="186539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760" y="8412843"/>
            <a:ext cx="5633604" cy="2435264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88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3761" y="1059587"/>
            <a:ext cx="5633605" cy="233329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6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13781" y="1059588"/>
            <a:ext cx="1333584" cy="978851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3761" y="1059588"/>
            <a:ext cx="4218103" cy="9788519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0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5208"/>
            <a:ext cx="6273799" cy="388213"/>
          </a:xfrm>
        </p:spPr>
        <p:txBody>
          <a:bodyPr/>
          <a:lstStyle>
            <a:lvl1pPr>
              <a:defRPr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7900"/>
            <a:ext cx="6273800" cy="9870207"/>
          </a:xfrm>
        </p:spPr>
        <p:txBody>
          <a:bodyPr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3781" y="11659720"/>
            <a:ext cx="965598" cy="24078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3761" y="11659720"/>
            <a:ext cx="4218103" cy="2407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37902" y="11659720"/>
            <a:ext cx="310112" cy="24078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94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485" y="5814575"/>
            <a:ext cx="5632880" cy="3241431"/>
          </a:xfrm>
        </p:spPr>
        <p:txBody>
          <a:bodyPr anchor="b">
            <a:normAutofit/>
          </a:bodyPr>
          <a:lstStyle>
            <a:lvl1pPr algn="r">
              <a:defRPr sz="21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485" y="9073440"/>
            <a:ext cx="5632880" cy="1774667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5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3761" y="3663819"/>
            <a:ext cx="2763805" cy="7166811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0436" y="3663819"/>
            <a:ext cx="2766929" cy="7166809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3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730" y="3663819"/>
            <a:ext cx="2547835" cy="1304171"/>
          </a:xfrm>
        </p:spPr>
        <p:txBody>
          <a:bodyPr anchor="b">
            <a:noAutofit/>
          </a:bodyPr>
          <a:lstStyle>
            <a:lvl1pPr marL="0" indent="0">
              <a:buNone/>
              <a:defRPr sz="165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761" y="4952938"/>
            <a:ext cx="2763805" cy="5895170"/>
          </a:xfrm>
        </p:spPr>
        <p:txBody>
          <a:bodyPr anchor="t"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82612" y="3663820"/>
            <a:ext cx="2564753" cy="1289118"/>
          </a:xfrm>
        </p:spPr>
        <p:txBody>
          <a:bodyPr anchor="b">
            <a:noAutofit/>
          </a:bodyPr>
          <a:lstStyle>
            <a:lvl1pPr marL="0" indent="0">
              <a:buNone/>
              <a:defRPr sz="165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74" y="4952938"/>
            <a:ext cx="2776140" cy="5895170"/>
          </a:xfrm>
        </p:spPr>
        <p:txBody>
          <a:bodyPr anchor="t"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5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9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0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53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61" y="3119872"/>
            <a:ext cx="2047142" cy="2438400"/>
          </a:xfrm>
        </p:spPr>
        <p:txBody>
          <a:bodyPr anchor="b">
            <a:normAutofit/>
          </a:bodyPr>
          <a:lstStyle>
            <a:lvl1pPr algn="l">
              <a:defRPr sz="165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1642" y="1059589"/>
            <a:ext cx="3375723" cy="9788517"/>
          </a:xfrm>
        </p:spPr>
        <p:txBody>
          <a:bodyPr anchor="ctr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3761" y="5558272"/>
            <a:ext cx="2047142" cy="32512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5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61" y="3374700"/>
            <a:ext cx="3317852" cy="24384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6581" y="-32512"/>
            <a:ext cx="1875047" cy="1227328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989" y="5813100"/>
            <a:ext cx="3317852" cy="32512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392737" y="10989057"/>
            <a:ext cx="538877" cy="649111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3761" y="10989057"/>
            <a:ext cx="2778975" cy="6491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18196" y="10989056"/>
            <a:ext cx="228890" cy="585333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2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3761" y="1059587"/>
            <a:ext cx="5633605" cy="2333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761" y="3663819"/>
            <a:ext cx="5633604" cy="7184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3781" y="10983574"/>
            <a:ext cx="96559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3761" y="10983574"/>
            <a:ext cx="4218103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37902" y="10983574"/>
            <a:ext cx="31011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190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  <p:txStyles>
    <p:titleStyle>
      <a:lvl1pPr algn="l" defTabSz="342900" rtl="0" eaLnBrk="1" latinLnBrk="1" hangingPunct="1">
        <a:spcBef>
          <a:spcPct val="0"/>
        </a:spcBef>
        <a:buNone/>
        <a:defRPr sz="21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130000"/>
        <a:buFont typeface="Arial"/>
        <a:buChar char="•"/>
        <a:defRPr sz="13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5572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9001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13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1572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13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15001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13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130000"/>
        <a:buFont typeface="Arial"/>
        <a:buChar char="•"/>
        <a:defRPr sz="825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130000"/>
        <a:buFont typeface="Arial"/>
        <a:buChar char="•"/>
        <a:defRPr sz="825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130000"/>
        <a:buFont typeface="Arial"/>
        <a:buChar char="•"/>
        <a:defRPr sz="825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825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8C1FE-7D7E-4600-AF4E-1B9FFD57B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3800" y="4470403"/>
            <a:ext cx="5213351" cy="863597"/>
          </a:xfrm>
        </p:spPr>
        <p:txBody>
          <a:bodyPr/>
          <a:lstStyle/>
          <a:p>
            <a:r>
              <a:rPr lang="en-US" altLang="ko-KR" dirty="0"/>
              <a:t>HP2P </a:t>
            </a:r>
            <a:r>
              <a:rPr lang="ko-KR" altLang="en-US" dirty="0"/>
              <a:t>용역결과보고서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F2FADE-88B8-4AF0-91FE-D5088BB3C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ko-KR" altLang="en-US" sz="1800" dirty="0"/>
              <a:t>설치 및 개발환경 설정</a:t>
            </a:r>
            <a:endParaRPr lang="en-US" altLang="ko-KR" sz="1800" dirty="0"/>
          </a:p>
          <a:p>
            <a:pPr marL="342900" indent="-342900" algn="l">
              <a:buFont typeface="+mj-lt"/>
              <a:buAutoNum type="arabicPeriod"/>
            </a:pPr>
            <a:r>
              <a:rPr lang="en-US" altLang="ko-KR" sz="1800" dirty="0"/>
              <a:t>HP2P </a:t>
            </a:r>
            <a:r>
              <a:rPr lang="ko-KR" altLang="en-US" sz="1800" dirty="0"/>
              <a:t>프로토콜 기능구현서</a:t>
            </a:r>
            <a:endParaRPr lang="en-US" altLang="ko-KR" sz="1800" dirty="0"/>
          </a:p>
          <a:p>
            <a:pPr marL="342900" indent="-342900" algn="l">
              <a:buFont typeface="+mj-lt"/>
              <a:buAutoNum type="arabicPeriod"/>
            </a:pPr>
            <a:r>
              <a:rPr lang="en-US" altLang="ko-KR" sz="1800" dirty="0"/>
              <a:t>HP2P HOMS </a:t>
            </a:r>
            <a:r>
              <a:rPr lang="ko-KR" altLang="en-US" sz="1800" dirty="0"/>
              <a:t>기능구현서</a:t>
            </a:r>
            <a:endParaRPr lang="en-US" altLang="ko-KR" sz="1800" dirty="0"/>
          </a:p>
          <a:p>
            <a:pPr marL="342900" indent="-342900" algn="l">
              <a:buFont typeface="+mj-lt"/>
              <a:buAutoNum type="arabicPeriod"/>
            </a:pPr>
            <a:r>
              <a:rPr lang="en-US" altLang="ko-KR" sz="1800" dirty="0"/>
              <a:t>HP2P Peer </a:t>
            </a:r>
            <a:r>
              <a:rPr lang="ko-KR" altLang="en-US" sz="1800" dirty="0"/>
              <a:t>기능 구현서</a:t>
            </a:r>
            <a:endParaRPr lang="en-US" altLang="ko-KR" sz="1800" dirty="0"/>
          </a:p>
          <a:p>
            <a:pPr marL="342900" indent="-342900" algn="l">
              <a:buFont typeface="+mj-lt"/>
              <a:buAutoNum type="arabicPeriod"/>
            </a:pPr>
            <a:r>
              <a:rPr lang="en-US" altLang="ko-KR" sz="1800" dirty="0"/>
              <a:t>HP2P </a:t>
            </a:r>
            <a:r>
              <a:rPr lang="ko-KR" altLang="en-US" sz="1800" dirty="0"/>
              <a:t>미세먼지 응용 기능 구현서</a:t>
            </a:r>
          </a:p>
        </p:txBody>
      </p:sp>
    </p:spTree>
    <p:extLst>
      <p:ext uri="{BB962C8B-B14F-4D97-AF65-F5344CB8AC3E}">
        <p14:creationId xmlns:p14="http://schemas.microsoft.com/office/powerpoint/2010/main" val="316778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F96EB-12C3-4B46-AAA0-A6C4ED71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1.4 </a:t>
            </a:r>
            <a:r>
              <a:rPr lang="en-US" altLang="ko-KR" dirty="0"/>
              <a:t>Docket/Kubernetes </a:t>
            </a:r>
            <a:r>
              <a:rPr lang="ko-KR" altLang="en-US" dirty="0"/>
              <a:t>기반 설치 및 실행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E56FA-1D73-4FC8-9B5F-E2CE913FB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차후 추가 예정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141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06251-19E1-4B20-A22D-ECCF05D8E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3688110"/>
            <a:ext cx="5435601" cy="2611200"/>
          </a:xfrm>
        </p:spPr>
        <p:txBody>
          <a:bodyPr/>
          <a:lstStyle/>
          <a:p>
            <a:r>
              <a:rPr lang="en-US" altLang="ko-KR" sz="3200" dirty="0"/>
              <a:t>2. HP2P </a:t>
            </a:r>
            <a:r>
              <a:rPr lang="ko-KR" altLang="en-US" sz="3200" dirty="0"/>
              <a:t>프로토콜 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ko-KR" altLang="en-US" sz="3200" dirty="0"/>
              <a:t>기능구현서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3DE0A-1515-4C4C-891F-39BEE1AFF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041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2CEEA-D7B1-4758-A49F-39826D0D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구현 개요</a:t>
            </a: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8AE490AB-1B35-4716-BFE2-40B9B70170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503655"/>
              </p:ext>
            </p:extLst>
          </p:nvPr>
        </p:nvGraphicFramePr>
        <p:xfrm>
          <a:off x="433387" y="1746250"/>
          <a:ext cx="5991226" cy="338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13">
                  <a:extLst>
                    <a:ext uri="{9D8B030D-6E8A-4147-A177-3AD203B41FA5}">
                      <a16:colId xmlns:a16="http://schemas.microsoft.com/office/drawing/2014/main" val="656058888"/>
                    </a:ext>
                  </a:extLst>
                </a:gridCol>
                <a:gridCol w="3897313">
                  <a:extLst>
                    <a:ext uri="{9D8B030D-6E8A-4147-A177-3AD203B41FA5}">
                      <a16:colId xmlns:a16="http://schemas.microsoft.com/office/drawing/2014/main" val="1660861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85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구현버전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V.1.0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97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최종수정일자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2109.12.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031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프로그래밍 언어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Python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3.7.0 (python 3.x )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33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필요한 프로그램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패키지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78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사용된 패키지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Flask</a:t>
                      </a:r>
                    </a:p>
                    <a:p>
                      <a:pPr latinLnBrk="1"/>
                      <a:r>
                        <a:rPr lang="en-US" altLang="ko-KR" dirty="0" smtClean="0"/>
                        <a:t>flask-restful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PyMySQL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schedule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websockets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simple-</a:t>
                      </a:r>
                      <a:r>
                        <a:rPr lang="en-US" altLang="ko-KR" dirty="0" err="1" smtClean="0"/>
                        <a:t>websocket</a:t>
                      </a:r>
                      <a:r>
                        <a:rPr lang="en-US" altLang="ko-KR" dirty="0" smtClean="0"/>
                        <a:t>-server</a:t>
                      </a:r>
                    </a:p>
                    <a:p>
                      <a:pPr latinLnBrk="1"/>
                      <a:r>
                        <a:rPr lang="en-US" altLang="ko-KR" dirty="0" smtClean="0"/>
                        <a:t>requests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851884"/>
                  </a:ext>
                </a:extLst>
              </a:tr>
            </a:tbl>
          </a:graphicData>
        </a:graphic>
      </p:graphicFrame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78038D6-1ACF-4096-889F-EAE3E0562632}"/>
              </a:ext>
            </a:extLst>
          </p:cNvPr>
          <p:cNvSpPr txBox="1">
            <a:spLocks/>
          </p:cNvSpPr>
          <p:nvPr/>
        </p:nvSpPr>
        <p:spPr>
          <a:xfrm>
            <a:off x="647699" y="1746250"/>
            <a:ext cx="5991979" cy="175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9" name="내용 개체 틀 7">
            <a:extLst>
              <a:ext uri="{FF2B5EF4-FFF2-40B4-BE49-F238E27FC236}">
                <a16:creationId xmlns:a16="http://schemas.microsoft.com/office/drawing/2014/main" id="{C5598442-DB78-404C-8A7F-CBAC4DFA39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3709747"/>
              </p:ext>
            </p:extLst>
          </p:nvPr>
        </p:nvGraphicFramePr>
        <p:xfrm>
          <a:off x="433387" y="5758181"/>
          <a:ext cx="5991226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13">
                  <a:extLst>
                    <a:ext uri="{9D8B030D-6E8A-4147-A177-3AD203B41FA5}">
                      <a16:colId xmlns:a16="http://schemas.microsoft.com/office/drawing/2014/main" val="656058888"/>
                    </a:ext>
                  </a:extLst>
                </a:gridCol>
                <a:gridCol w="3897313">
                  <a:extLst>
                    <a:ext uri="{9D8B030D-6E8A-4147-A177-3AD203B41FA5}">
                      <a16:colId xmlns:a16="http://schemas.microsoft.com/office/drawing/2014/main" val="1660861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85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__init__.py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메인</a:t>
                      </a:r>
                      <a:r>
                        <a:rPr lang="en-US" altLang="ko-KR" dirty="0" smtClean="0"/>
                        <a:t>, Rest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api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선언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9787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handler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841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overlay_handler.py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Hybrid Overlay Management Protocol </a:t>
                      </a:r>
                      <a:r>
                        <a:rPr lang="ko-KR" altLang="en-US" dirty="0" smtClean="0"/>
                        <a:t>중 </a:t>
                      </a:r>
                      <a:r>
                        <a:rPr lang="en-US" altLang="ko-KR" dirty="0" smtClean="0"/>
                        <a:t>Overlay</a:t>
                      </a:r>
                      <a:r>
                        <a:rPr lang="ko-KR" altLang="en-US" dirty="0" smtClean="0"/>
                        <a:t> 제어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031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peer_handler.py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Hybrid Overlay Management Protocol </a:t>
                      </a:r>
                      <a:r>
                        <a:rPr lang="ko-KR" altLang="en-US" dirty="0" smtClean="0"/>
                        <a:t>중 </a:t>
                      </a:r>
                      <a:r>
                        <a:rPr lang="en-US" altLang="ko-KR" dirty="0" smtClean="0"/>
                        <a:t>Peer</a:t>
                      </a:r>
                      <a:r>
                        <a:rPr lang="ko-KR" altLang="en-US" dirty="0" smtClean="0"/>
                        <a:t> 제어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33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17592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609F96EB-12C3-4B46-AAA0-A6C4ED71C550}"/>
              </a:ext>
            </a:extLst>
          </p:cNvPr>
          <p:cNvSpPr txBox="1">
            <a:spLocks/>
          </p:cNvSpPr>
          <p:nvPr/>
        </p:nvSpPr>
        <p:spPr>
          <a:xfrm>
            <a:off x="441007" y="1120139"/>
            <a:ext cx="4527233" cy="388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342900" rtl="0" eaLnBrk="1" latinLnBrk="1" hangingPunct="1">
              <a:spcBef>
                <a:spcPct val="0"/>
              </a:spcBef>
              <a:buNone/>
              <a:defRPr sz="21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HOMs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1858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755EB-F7A1-4DB9-B6FB-1C33F0C6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환경설정 파일 설명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00" y="866140"/>
            <a:ext cx="6120000" cy="705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78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353F38-F72F-4E6D-B18E-CFD9DA4EBA31}"/>
              </a:ext>
            </a:extLst>
          </p:cNvPr>
          <p:cNvSpPr/>
          <p:nvPr/>
        </p:nvSpPr>
        <p:spPr>
          <a:xfrm>
            <a:off x="2928620" y="1485900"/>
            <a:ext cx="3243580" cy="3403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EC002B-75DE-470E-B42A-844947EF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구현 구조</a:t>
            </a:r>
            <a:r>
              <a:rPr lang="en-US" altLang="ko-KR" dirty="0"/>
              <a:t>/</a:t>
            </a:r>
            <a:r>
              <a:rPr lang="ko-KR" altLang="en-US" dirty="0"/>
              <a:t>인터페이스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18EA354-CC77-4C89-92DB-CE94EC53F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5181600"/>
            <a:ext cx="5991979" cy="6197600"/>
          </a:xfrm>
        </p:spPr>
        <p:txBody>
          <a:bodyPr/>
          <a:lstStyle/>
          <a:p>
            <a:r>
              <a:rPr lang="ko-KR" altLang="en-US" dirty="0" smtClean="0"/>
              <a:t>프로토콜 </a:t>
            </a:r>
            <a:r>
              <a:rPr lang="en-US" altLang="ko-KR" dirty="0"/>
              <a:t>I/F</a:t>
            </a:r>
          </a:p>
          <a:p>
            <a:pPr lvl="1"/>
            <a:r>
              <a:rPr lang="ko-KR" altLang="en-US" dirty="0"/>
              <a:t>메시지 송신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3AE0F48-64E9-4044-B822-3BD70210C57B}"/>
              </a:ext>
            </a:extLst>
          </p:cNvPr>
          <p:cNvSpPr txBox="1">
            <a:spLocks/>
          </p:cNvSpPr>
          <p:nvPr/>
        </p:nvSpPr>
        <p:spPr>
          <a:xfrm>
            <a:off x="482600" y="5880100"/>
            <a:ext cx="5991979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5066852-4AC1-43E2-8D3E-6DCD62C99544}"/>
              </a:ext>
            </a:extLst>
          </p:cNvPr>
          <p:cNvSpPr/>
          <p:nvPr/>
        </p:nvSpPr>
        <p:spPr>
          <a:xfrm>
            <a:off x="1335149" y="980531"/>
            <a:ext cx="3941766" cy="3494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HOMS - </a:t>
            </a:r>
            <a:r>
              <a:rPr lang="en-US" altLang="ko-KR" sz="1000" dirty="0"/>
              <a:t>Hybrid Overlay Management Protocol </a:t>
            </a:r>
            <a:endParaRPr lang="ko-KR" altLang="en-US" sz="10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88F5317-25DB-4D9C-8E6A-ADCEEBA8283D}"/>
              </a:ext>
            </a:extLst>
          </p:cNvPr>
          <p:cNvSpPr/>
          <p:nvPr/>
        </p:nvSpPr>
        <p:spPr>
          <a:xfrm>
            <a:off x="868485" y="1770706"/>
            <a:ext cx="609600" cy="2679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</a:t>
            </a:r>
          </a:p>
          <a:p>
            <a:pPr algn="ctr"/>
            <a:r>
              <a:rPr lang="en-US" altLang="ko-KR" dirty="0" smtClean="0"/>
              <a:t>E</a:t>
            </a:r>
          </a:p>
          <a:p>
            <a:pPr algn="ctr"/>
            <a:r>
              <a:rPr lang="en-US" altLang="ko-KR" dirty="0" smtClean="0"/>
              <a:t>E</a:t>
            </a:r>
          </a:p>
          <a:p>
            <a:pPr algn="ctr"/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64AF0E1-6497-481C-A517-8F82C41F8919}"/>
              </a:ext>
            </a:extLst>
          </p:cNvPr>
          <p:cNvSpPr/>
          <p:nvPr/>
        </p:nvSpPr>
        <p:spPr>
          <a:xfrm>
            <a:off x="2594610" y="1770706"/>
            <a:ext cx="609600" cy="2679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프로토콜</a:t>
            </a:r>
            <a:r>
              <a:rPr lang="en-US" altLang="ko-KR" dirty="0"/>
              <a:t> I/F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290737-62D5-4D4D-B89C-DF46DA3CB0DE}"/>
              </a:ext>
            </a:extLst>
          </p:cNvPr>
          <p:cNvSpPr/>
          <p:nvPr/>
        </p:nvSpPr>
        <p:spPr>
          <a:xfrm>
            <a:off x="3500149" y="1857913"/>
            <a:ext cx="1243330" cy="399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HybridOverlay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Creation</a:t>
            </a:r>
            <a:endParaRPr lang="ko-KR" altLang="en-US" sz="1000" dirty="0"/>
          </a:p>
        </p:txBody>
      </p:sp>
      <p:graphicFrame>
        <p:nvGraphicFramePr>
          <p:cNvPr id="26" name="내용 개체 틀 7">
            <a:extLst>
              <a:ext uri="{FF2B5EF4-FFF2-40B4-BE49-F238E27FC236}">
                <a16:creationId xmlns:a16="http://schemas.microsoft.com/office/drawing/2014/main" id="{61F7CE1C-C7B4-4AB2-A415-B2CFF24AC2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5035372"/>
              </p:ext>
            </p:extLst>
          </p:nvPr>
        </p:nvGraphicFramePr>
        <p:xfrm>
          <a:off x="433387" y="5906785"/>
          <a:ext cx="5991226" cy="346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973">
                  <a:extLst>
                    <a:ext uri="{9D8B030D-6E8A-4147-A177-3AD203B41FA5}">
                      <a16:colId xmlns:a16="http://schemas.microsoft.com/office/drawing/2014/main" val="656058888"/>
                    </a:ext>
                  </a:extLst>
                </a:gridCol>
                <a:gridCol w="3544253">
                  <a:extLst>
                    <a:ext uri="{9D8B030D-6E8A-4147-A177-3AD203B41FA5}">
                      <a16:colId xmlns:a16="http://schemas.microsoft.com/office/drawing/2014/main" val="1660861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85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HybridOverlayCreation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Overlay</a:t>
                      </a:r>
                      <a:r>
                        <a:rPr lang="ko-KR" altLang="en-US" dirty="0" smtClean="0"/>
                        <a:t> 생성 요청을 처리한다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97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HybridOverlayQuery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Overlay</a:t>
                      </a:r>
                      <a:r>
                        <a:rPr lang="ko-KR" altLang="en-US" dirty="0" smtClean="0"/>
                        <a:t> 검색 요청을 처리한다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031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HybridOverlayModification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Overlay</a:t>
                      </a:r>
                      <a:r>
                        <a:rPr lang="ko-KR" altLang="en-US" dirty="0" smtClean="0"/>
                        <a:t> 갱신 요청을 처리한다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33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HybridOverlayRemoval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Overlay</a:t>
                      </a:r>
                      <a:r>
                        <a:rPr lang="ko-KR" altLang="en-US" dirty="0" smtClean="0"/>
                        <a:t> 삭제 요청을 처리한다</a:t>
                      </a:r>
                      <a:r>
                        <a:rPr lang="en-US" altLang="ko-KR" dirty="0" smtClean="0"/>
                        <a:t>.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85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HybridOverlayJoin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Peer</a:t>
                      </a:r>
                      <a:r>
                        <a:rPr lang="ko-KR" altLang="en-US" dirty="0" smtClean="0"/>
                        <a:t>의</a:t>
                      </a:r>
                      <a:r>
                        <a:rPr lang="en-US" altLang="ko-KR" dirty="0" smtClean="0"/>
                        <a:t> Overlay </a:t>
                      </a:r>
                      <a:r>
                        <a:rPr lang="ko-KR" altLang="en-US" dirty="0" smtClean="0"/>
                        <a:t>참가 요청을 처리한다</a:t>
                      </a:r>
                      <a:r>
                        <a:rPr lang="en-US" altLang="ko-KR" dirty="0" smtClean="0"/>
                        <a:t>.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147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HybridOverlayReport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Peer</a:t>
                      </a:r>
                      <a:r>
                        <a:rPr lang="ko-KR" altLang="en-US" dirty="0" smtClean="0"/>
                        <a:t>의</a:t>
                      </a:r>
                      <a:r>
                        <a:rPr lang="en-US" altLang="ko-KR" dirty="0" smtClean="0"/>
                        <a:t> Overlay </a:t>
                      </a:r>
                      <a:r>
                        <a:rPr lang="ko-KR" altLang="en-US" dirty="0" smtClean="0"/>
                        <a:t>연결 상태 갱신 요청을</a:t>
                      </a:r>
                      <a:r>
                        <a:rPr lang="ko-KR" altLang="en-US" baseline="0" dirty="0" smtClean="0"/>
                        <a:t> 처리한</a:t>
                      </a:r>
                      <a:r>
                        <a:rPr lang="ko-KR" altLang="en-US" dirty="0" smtClean="0"/>
                        <a:t>다</a:t>
                      </a:r>
                      <a:r>
                        <a:rPr lang="en-US" altLang="ko-KR" dirty="0" smtClean="0"/>
                        <a:t>.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9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HybridOverlayRefresh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Peer</a:t>
                      </a:r>
                      <a:r>
                        <a:rPr lang="ko-KR" altLang="en-US" dirty="0" smtClean="0"/>
                        <a:t>의</a:t>
                      </a:r>
                      <a:r>
                        <a:rPr lang="en-US" altLang="ko-KR" dirty="0" smtClean="0"/>
                        <a:t> Overlay </a:t>
                      </a:r>
                      <a:r>
                        <a:rPr lang="ko-KR" altLang="en-US" dirty="0" smtClean="0"/>
                        <a:t>갱신 요청을 처리한다</a:t>
                      </a:r>
                      <a:r>
                        <a:rPr lang="en-US" altLang="ko-KR" dirty="0" smtClean="0"/>
                        <a:t>.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99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HybridOverlayLeave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Peer</a:t>
                      </a:r>
                      <a:r>
                        <a:rPr lang="ko-KR" altLang="en-US" dirty="0" smtClean="0"/>
                        <a:t>의</a:t>
                      </a:r>
                      <a:r>
                        <a:rPr lang="en-US" altLang="ko-KR" dirty="0" smtClean="0"/>
                        <a:t> Overlay </a:t>
                      </a:r>
                      <a:r>
                        <a:rPr lang="ko-KR" altLang="en-US" dirty="0" smtClean="0"/>
                        <a:t>탈퇴 요청을 처리한다</a:t>
                      </a:r>
                      <a:r>
                        <a:rPr lang="en-US" altLang="ko-KR" dirty="0" smtClean="0"/>
                        <a:t>.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49479"/>
                  </a:ext>
                </a:extLst>
              </a:tr>
            </a:tbl>
          </a:graphicData>
        </a:graphic>
      </p:graphicFrame>
      <p:sp>
        <p:nvSpPr>
          <p:cNvPr id="3" name="오른쪽 화살표 2"/>
          <p:cNvSpPr/>
          <p:nvPr/>
        </p:nvSpPr>
        <p:spPr>
          <a:xfrm>
            <a:off x="1578102" y="2868240"/>
            <a:ext cx="978408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290737-62D5-4D4D-B89C-DF46DA3CB0DE}"/>
              </a:ext>
            </a:extLst>
          </p:cNvPr>
          <p:cNvSpPr/>
          <p:nvPr/>
        </p:nvSpPr>
        <p:spPr>
          <a:xfrm>
            <a:off x="4822824" y="1865816"/>
            <a:ext cx="1243330" cy="399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HybridOverlay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Query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5290737-62D5-4D4D-B89C-DF46DA3CB0DE}"/>
              </a:ext>
            </a:extLst>
          </p:cNvPr>
          <p:cNvSpPr/>
          <p:nvPr/>
        </p:nvSpPr>
        <p:spPr>
          <a:xfrm>
            <a:off x="3500149" y="2355233"/>
            <a:ext cx="1243330" cy="399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HybridOverlay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Modification</a:t>
            </a:r>
            <a:endParaRPr lang="ko-KR" altLang="en-US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5290737-62D5-4D4D-B89C-DF46DA3CB0DE}"/>
              </a:ext>
            </a:extLst>
          </p:cNvPr>
          <p:cNvSpPr/>
          <p:nvPr/>
        </p:nvSpPr>
        <p:spPr>
          <a:xfrm>
            <a:off x="4822824" y="2353496"/>
            <a:ext cx="1243330" cy="399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HybridOverlay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Removal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290737-62D5-4D4D-B89C-DF46DA3CB0DE}"/>
              </a:ext>
            </a:extLst>
          </p:cNvPr>
          <p:cNvSpPr/>
          <p:nvPr/>
        </p:nvSpPr>
        <p:spPr>
          <a:xfrm>
            <a:off x="3500149" y="3491851"/>
            <a:ext cx="1243330" cy="399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HybridOverlay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Join</a:t>
            </a:r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5290737-62D5-4D4D-B89C-DF46DA3CB0DE}"/>
              </a:ext>
            </a:extLst>
          </p:cNvPr>
          <p:cNvSpPr/>
          <p:nvPr/>
        </p:nvSpPr>
        <p:spPr>
          <a:xfrm>
            <a:off x="4822824" y="3499754"/>
            <a:ext cx="1243330" cy="399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HybridOverlay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Report</a:t>
            </a:r>
            <a:endParaRPr lang="ko-KR" altLang="en-US" sz="1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5290737-62D5-4D4D-B89C-DF46DA3CB0DE}"/>
              </a:ext>
            </a:extLst>
          </p:cNvPr>
          <p:cNvSpPr/>
          <p:nvPr/>
        </p:nvSpPr>
        <p:spPr>
          <a:xfrm>
            <a:off x="3500149" y="4004411"/>
            <a:ext cx="1243330" cy="399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HybridOverlay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Refresh</a:t>
            </a:r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5290737-62D5-4D4D-B89C-DF46DA3CB0DE}"/>
              </a:ext>
            </a:extLst>
          </p:cNvPr>
          <p:cNvSpPr/>
          <p:nvPr/>
        </p:nvSpPr>
        <p:spPr>
          <a:xfrm>
            <a:off x="4822824" y="4002674"/>
            <a:ext cx="1243330" cy="399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HybridOverlay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Leave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10527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F1EEE-05AF-4B71-AD05-F4D851D6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동작 상세 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5217A908-5602-444E-AC73-165891109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1401"/>
            <a:ext cx="6273800" cy="2869671"/>
          </a:xfrm>
        </p:spPr>
        <p:txBody>
          <a:bodyPr/>
          <a:lstStyle/>
          <a:p>
            <a:r>
              <a:rPr lang="ko-KR" altLang="en-US" dirty="0"/>
              <a:t>오버레이 생성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900" y="1459720"/>
            <a:ext cx="5410200" cy="466619"/>
            <a:chOff x="850900" y="2387600"/>
            <a:chExt cx="5410200" cy="238139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238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Peer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495040" cy="18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Overlay</a:t>
              </a:r>
              <a:r>
                <a:rPr lang="ko-KR" altLang="en-US" dirty="0" smtClean="0"/>
                <a:t> 생성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API </a:t>
              </a:r>
              <a:r>
                <a:rPr lang="ko-KR" altLang="en-US" dirty="0" smtClean="0"/>
                <a:t>를 호출 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900" y="2347375"/>
            <a:ext cx="5524500" cy="536028"/>
            <a:chOff x="850900" y="2387600"/>
            <a:chExt cx="5524500" cy="27356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1"/>
              <a:ext cx="1866900" cy="273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Flask </a:t>
              </a:r>
              <a:r>
                <a:rPr lang="en-US" altLang="ko-KR" sz="1400" dirty="0" err="1" smtClean="0"/>
                <a:t>api</a:t>
              </a:r>
              <a:r>
                <a:rPr lang="en-US" altLang="ko-KR" sz="1400" dirty="0" smtClean="0"/>
                <a:t> router</a:t>
              </a:r>
            </a:p>
            <a:p>
              <a:pPr algn="ctr"/>
              <a:r>
                <a:rPr lang="en-US" altLang="ko-KR" sz="1050" dirty="0" smtClean="0">
                  <a:solidFill>
                    <a:srgbClr val="00B0F0"/>
                  </a:solidFill>
                </a:rPr>
                <a:t>__</a:t>
              </a:r>
              <a:r>
                <a:rPr lang="en-US" altLang="ko-KR" sz="1050" dirty="0" err="1" smtClean="0">
                  <a:solidFill>
                    <a:srgbClr val="00B0F0"/>
                  </a:solidFill>
                </a:rPr>
                <a:t>init</a:t>
              </a:r>
              <a:r>
                <a:rPr lang="en-US" altLang="ko-KR" sz="1050" dirty="0" smtClean="0">
                  <a:solidFill>
                    <a:srgbClr val="00B0F0"/>
                  </a:solidFill>
                </a:rPr>
                <a:t>__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609340" cy="18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Api</a:t>
              </a:r>
              <a:r>
                <a:rPr lang="en-US" altLang="ko-KR" dirty="0" smtClean="0"/>
                <a:t> Router </a:t>
              </a:r>
              <a:r>
                <a:rPr lang="ko-KR" altLang="en-US" dirty="0" smtClean="0"/>
                <a:t>에서 요청을 감지한다</a:t>
              </a:r>
              <a:r>
                <a:rPr lang="en-US" altLang="ko-KR" dirty="0" smtClean="0"/>
                <a:t>.</a:t>
              </a:r>
              <a:r>
                <a:rPr lang="ko-KR" altLang="en-US" dirty="0" smtClean="0"/>
                <a:t> </a:t>
              </a:r>
              <a:endParaRPr lang="ko-KR" altLang="en-US" dirty="0"/>
            </a:p>
          </p:txBody>
        </p:sp>
      </p:grpSp>
      <p:cxnSp>
        <p:nvCxnSpPr>
          <p:cNvPr id="32" name="직선 화살표 연결선 31"/>
          <p:cNvCxnSpPr>
            <a:endCxn id="26" idx="0"/>
          </p:cNvCxnSpPr>
          <p:nvPr/>
        </p:nvCxnSpPr>
        <p:spPr>
          <a:xfrm>
            <a:off x="1733550" y="1913602"/>
            <a:ext cx="0" cy="433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900" y="3332090"/>
            <a:ext cx="5524500" cy="821201"/>
            <a:chOff x="850900" y="2387600"/>
            <a:chExt cx="5524500" cy="4191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8669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/>
                <a:t>HybridOverlay</a:t>
              </a:r>
              <a:endParaRPr lang="en-US" altLang="ko-KR" sz="1400" dirty="0" smtClean="0"/>
            </a:p>
            <a:p>
              <a:pPr algn="ctr"/>
              <a:r>
                <a:rPr lang="en-US" altLang="ko-KR" sz="1400" dirty="0" smtClean="0"/>
                <a:t>Creation</a:t>
              </a:r>
            </a:p>
            <a:p>
              <a:pPr algn="ctr"/>
              <a:r>
                <a:rPr lang="en-US" altLang="ko-KR" sz="1050" dirty="0" err="1">
                  <a:solidFill>
                    <a:srgbClr val="00B0F0"/>
                  </a:solidFill>
                </a:rPr>
                <a:t>handler.overlay_handler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609340" cy="329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Overlay</a:t>
              </a:r>
              <a:r>
                <a:rPr lang="ko-KR" altLang="en-US" dirty="0"/>
                <a:t> </a:t>
              </a:r>
              <a:r>
                <a:rPr lang="ko-KR" altLang="en-US" dirty="0" smtClean="0"/>
                <a:t>생성 작업을 수행하고 결과를 반환한다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cxnSp>
        <p:nvCxnSpPr>
          <p:cNvPr id="29" name="직선 화살표 연결선 28"/>
          <p:cNvCxnSpPr>
            <a:endCxn id="20" idx="0"/>
          </p:cNvCxnSpPr>
          <p:nvPr/>
        </p:nvCxnSpPr>
        <p:spPr>
          <a:xfrm>
            <a:off x="1733550" y="2898316"/>
            <a:ext cx="0" cy="433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5217A908-5602-444E-AC73-165891109D04}"/>
              </a:ext>
            </a:extLst>
          </p:cNvPr>
          <p:cNvSpPr txBox="1">
            <a:spLocks/>
          </p:cNvSpPr>
          <p:nvPr/>
        </p:nvSpPr>
        <p:spPr>
          <a:xfrm>
            <a:off x="304799" y="4673093"/>
            <a:ext cx="6273800" cy="28696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143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3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오버레이 검색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899" y="5091412"/>
            <a:ext cx="5410200" cy="466619"/>
            <a:chOff x="850900" y="2387600"/>
            <a:chExt cx="5410200" cy="238139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238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Peer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495040" cy="18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Overlay</a:t>
              </a:r>
              <a:r>
                <a:rPr lang="ko-KR" altLang="en-US" dirty="0" smtClean="0"/>
                <a:t> 검색</a:t>
              </a:r>
              <a:r>
                <a:rPr lang="en-US" altLang="ko-KR" dirty="0" smtClean="0"/>
                <a:t> API </a:t>
              </a:r>
              <a:r>
                <a:rPr lang="ko-KR" altLang="en-US" dirty="0" smtClean="0"/>
                <a:t>를 호출 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899" y="5979067"/>
            <a:ext cx="5524500" cy="536028"/>
            <a:chOff x="850900" y="2387600"/>
            <a:chExt cx="5524500" cy="27356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1"/>
              <a:ext cx="1866900" cy="273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Flask </a:t>
              </a:r>
              <a:r>
                <a:rPr lang="en-US" altLang="ko-KR" sz="1400" dirty="0" err="1" smtClean="0"/>
                <a:t>api</a:t>
              </a:r>
              <a:r>
                <a:rPr lang="en-US" altLang="ko-KR" sz="1400" dirty="0" smtClean="0"/>
                <a:t> router</a:t>
              </a:r>
            </a:p>
            <a:p>
              <a:pPr algn="ctr"/>
              <a:r>
                <a:rPr lang="en-US" altLang="ko-KR" sz="1050" dirty="0" smtClean="0">
                  <a:solidFill>
                    <a:srgbClr val="00B0F0"/>
                  </a:solidFill>
                </a:rPr>
                <a:t>__</a:t>
              </a:r>
              <a:r>
                <a:rPr lang="en-US" altLang="ko-KR" sz="1050" dirty="0" err="1" smtClean="0">
                  <a:solidFill>
                    <a:srgbClr val="00B0F0"/>
                  </a:solidFill>
                </a:rPr>
                <a:t>init</a:t>
              </a:r>
              <a:r>
                <a:rPr lang="en-US" altLang="ko-KR" sz="1050" dirty="0" smtClean="0">
                  <a:solidFill>
                    <a:srgbClr val="00B0F0"/>
                  </a:solidFill>
                </a:rPr>
                <a:t>__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609340" cy="18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Api</a:t>
              </a:r>
              <a:r>
                <a:rPr lang="en-US" altLang="ko-KR" dirty="0" smtClean="0"/>
                <a:t> Router </a:t>
              </a:r>
              <a:r>
                <a:rPr lang="ko-KR" altLang="en-US" dirty="0" smtClean="0"/>
                <a:t>에서 요청을 감지한다</a:t>
              </a:r>
              <a:r>
                <a:rPr lang="en-US" altLang="ko-KR" dirty="0" smtClean="0"/>
                <a:t>.</a:t>
              </a:r>
              <a:r>
                <a:rPr lang="ko-KR" altLang="en-US" dirty="0" smtClean="0"/>
                <a:t> </a:t>
              </a:r>
              <a:endParaRPr lang="ko-KR" altLang="en-US" dirty="0"/>
            </a:p>
          </p:txBody>
        </p:sp>
      </p:grpSp>
      <p:cxnSp>
        <p:nvCxnSpPr>
          <p:cNvPr id="43" name="직선 화살표 연결선 42"/>
          <p:cNvCxnSpPr>
            <a:endCxn id="36" idx="0"/>
          </p:cNvCxnSpPr>
          <p:nvPr/>
        </p:nvCxnSpPr>
        <p:spPr>
          <a:xfrm>
            <a:off x="1733549" y="5545294"/>
            <a:ext cx="0" cy="433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899" y="6963782"/>
            <a:ext cx="5524500" cy="821201"/>
            <a:chOff x="850900" y="2387600"/>
            <a:chExt cx="5524500" cy="41910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8669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HybridOverlay</a:t>
              </a:r>
              <a:endParaRPr lang="en-US" altLang="ko-KR" sz="1400" dirty="0"/>
            </a:p>
            <a:p>
              <a:pPr algn="ctr"/>
              <a:r>
                <a:rPr lang="en-US" altLang="ko-KR" sz="1400" dirty="0" smtClean="0"/>
                <a:t>Query</a:t>
              </a:r>
            </a:p>
            <a:p>
              <a:pPr algn="ctr"/>
              <a:r>
                <a:rPr lang="en-US" altLang="ko-KR" sz="1050" dirty="0" err="1" smtClean="0">
                  <a:solidFill>
                    <a:srgbClr val="00B0F0"/>
                  </a:solidFill>
                </a:rPr>
                <a:t>handler.overlay_handler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609340" cy="329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Overlay</a:t>
              </a:r>
              <a:r>
                <a:rPr lang="ko-KR" altLang="en-US" dirty="0"/>
                <a:t> </a:t>
              </a:r>
              <a:r>
                <a:rPr lang="ko-KR" altLang="en-US" dirty="0" smtClean="0"/>
                <a:t>검색 작업을 수행하고 결과를 반환한다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cxnSp>
        <p:nvCxnSpPr>
          <p:cNvPr id="48" name="직선 화살표 연결선 47"/>
          <p:cNvCxnSpPr>
            <a:endCxn id="46" idx="0"/>
          </p:cNvCxnSpPr>
          <p:nvPr/>
        </p:nvCxnSpPr>
        <p:spPr>
          <a:xfrm>
            <a:off x="1733549" y="6530008"/>
            <a:ext cx="0" cy="433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내용 개체 틀 2">
            <a:extLst>
              <a:ext uri="{FF2B5EF4-FFF2-40B4-BE49-F238E27FC236}">
                <a16:creationId xmlns:a16="http://schemas.microsoft.com/office/drawing/2014/main" id="{5217A908-5602-444E-AC73-165891109D04}"/>
              </a:ext>
            </a:extLst>
          </p:cNvPr>
          <p:cNvSpPr txBox="1">
            <a:spLocks/>
          </p:cNvSpPr>
          <p:nvPr/>
        </p:nvSpPr>
        <p:spPr>
          <a:xfrm>
            <a:off x="304799" y="8541314"/>
            <a:ext cx="6273800" cy="28696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143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3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오버레이 갱신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899" y="8959633"/>
            <a:ext cx="5410200" cy="466619"/>
            <a:chOff x="850900" y="2387600"/>
            <a:chExt cx="5410200" cy="23813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238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Peer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495040" cy="18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Overlay</a:t>
              </a:r>
              <a:r>
                <a:rPr lang="ko-KR" altLang="en-US" dirty="0" smtClean="0"/>
                <a:t> 갱신</a:t>
              </a:r>
              <a:r>
                <a:rPr lang="en-US" altLang="ko-KR" dirty="0" smtClean="0"/>
                <a:t> API </a:t>
              </a:r>
              <a:r>
                <a:rPr lang="ko-KR" altLang="en-US" dirty="0" smtClean="0"/>
                <a:t>를 호출 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899" y="9847288"/>
            <a:ext cx="5524500" cy="536028"/>
            <a:chOff x="850900" y="2387600"/>
            <a:chExt cx="5524500" cy="27356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1"/>
              <a:ext cx="1866900" cy="273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Flask </a:t>
              </a:r>
              <a:r>
                <a:rPr lang="en-US" altLang="ko-KR" sz="1400" dirty="0" err="1" smtClean="0"/>
                <a:t>api</a:t>
              </a:r>
              <a:r>
                <a:rPr lang="en-US" altLang="ko-KR" sz="1400" dirty="0" smtClean="0"/>
                <a:t> router</a:t>
              </a:r>
            </a:p>
            <a:p>
              <a:pPr algn="ctr"/>
              <a:r>
                <a:rPr lang="en-US" altLang="ko-KR" sz="1050" dirty="0" smtClean="0">
                  <a:solidFill>
                    <a:srgbClr val="00B0F0"/>
                  </a:solidFill>
                </a:rPr>
                <a:t>__</a:t>
              </a:r>
              <a:r>
                <a:rPr lang="en-US" altLang="ko-KR" sz="1050" dirty="0" err="1" smtClean="0">
                  <a:solidFill>
                    <a:srgbClr val="00B0F0"/>
                  </a:solidFill>
                </a:rPr>
                <a:t>init</a:t>
              </a:r>
              <a:r>
                <a:rPr lang="en-US" altLang="ko-KR" sz="1050" dirty="0" smtClean="0">
                  <a:solidFill>
                    <a:srgbClr val="00B0F0"/>
                  </a:solidFill>
                </a:rPr>
                <a:t>__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609340" cy="18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Api</a:t>
              </a:r>
              <a:r>
                <a:rPr lang="en-US" altLang="ko-KR" dirty="0" smtClean="0"/>
                <a:t> Router </a:t>
              </a:r>
              <a:r>
                <a:rPr lang="ko-KR" altLang="en-US" dirty="0" smtClean="0"/>
                <a:t>에서 요청을 감지한다</a:t>
              </a:r>
              <a:r>
                <a:rPr lang="en-US" altLang="ko-KR" dirty="0" smtClean="0"/>
                <a:t>.</a:t>
              </a:r>
              <a:r>
                <a:rPr lang="ko-KR" altLang="en-US" dirty="0" smtClean="0"/>
                <a:t> </a:t>
              </a:r>
              <a:endParaRPr lang="ko-KR" altLang="en-US" dirty="0"/>
            </a:p>
          </p:txBody>
        </p:sp>
      </p:grpSp>
      <p:cxnSp>
        <p:nvCxnSpPr>
          <p:cNvPr id="58" name="직선 화살표 연결선 57"/>
          <p:cNvCxnSpPr>
            <a:endCxn id="56" idx="0"/>
          </p:cNvCxnSpPr>
          <p:nvPr/>
        </p:nvCxnSpPr>
        <p:spPr>
          <a:xfrm>
            <a:off x="1733549" y="9413515"/>
            <a:ext cx="0" cy="433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899" y="10832003"/>
            <a:ext cx="5524500" cy="821201"/>
            <a:chOff x="850900" y="2387600"/>
            <a:chExt cx="5524500" cy="419100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8669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HybridOverlay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Modification</a:t>
              </a:r>
            </a:p>
            <a:p>
              <a:pPr algn="ctr"/>
              <a:r>
                <a:rPr lang="en-US" altLang="ko-KR" sz="1050" dirty="0" err="1" smtClean="0">
                  <a:solidFill>
                    <a:srgbClr val="00B0F0"/>
                  </a:solidFill>
                </a:rPr>
                <a:t>handler.overlay_handler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609340" cy="329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Overlay</a:t>
              </a:r>
              <a:r>
                <a:rPr lang="ko-KR" altLang="en-US" dirty="0"/>
                <a:t> </a:t>
              </a:r>
              <a:r>
                <a:rPr lang="ko-KR" altLang="en-US" dirty="0" smtClean="0"/>
                <a:t>갱신 작업을 수행하고 결과를 반환한다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cxnSp>
        <p:nvCxnSpPr>
          <p:cNvPr id="62" name="직선 화살표 연결선 61"/>
          <p:cNvCxnSpPr>
            <a:endCxn id="60" idx="0"/>
          </p:cNvCxnSpPr>
          <p:nvPr/>
        </p:nvCxnSpPr>
        <p:spPr>
          <a:xfrm>
            <a:off x="1733549" y="10398229"/>
            <a:ext cx="0" cy="433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971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F1EEE-05AF-4B71-AD05-F4D851D6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동작 상세 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5217A908-5602-444E-AC73-165891109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1401"/>
            <a:ext cx="6273800" cy="2869671"/>
          </a:xfrm>
        </p:spPr>
        <p:txBody>
          <a:bodyPr/>
          <a:lstStyle/>
          <a:p>
            <a:r>
              <a:rPr lang="ko-KR" altLang="en-US" dirty="0"/>
              <a:t>오버레이 삭제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900" y="1459720"/>
            <a:ext cx="5410200" cy="466619"/>
            <a:chOff x="850900" y="2387600"/>
            <a:chExt cx="5410200" cy="238139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238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Peer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495040" cy="18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Overlay</a:t>
              </a:r>
              <a:r>
                <a:rPr lang="ko-KR" altLang="en-US" dirty="0" smtClean="0"/>
                <a:t> 삭제</a:t>
              </a:r>
              <a:r>
                <a:rPr lang="en-US" altLang="ko-KR" dirty="0" smtClean="0"/>
                <a:t> API </a:t>
              </a:r>
              <a:r>
                <a:rPr lang="ko-KR" altLang="en-US" dirty="0" smtClean="0"/>
                <a:t>를 호출 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900" y="2347375"/>
            <a:ext cx="5524500" cy="536028"/>
            <a:chOff x="850900" y="2387600"/>
            <a:chExt cx="5524500" cy="27356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1"/>
              <a:ext cx="1866900" cy="273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Flask </a:t>
              </a:r>
              <a:r>
                <a:rPr lang="en-US" altLang="ko-KR" sz="1400" dirty="0" err="1" smtClean="0"/>
                <a:t>api</a:t>
              </a:r>
              <a:r>
                <a:rPr lang="en-US" altLang="ko-KR" sz="1400" dirty="0" smtClean="0"/>
                <a:t> router</a:t>
              </a:r>
            </a:p>
            <a:p>
              <a:pPr algn="ctr"/>
              <a:r>
                <a:rPr lang="en-US" altLang="ko-KR" sz="1050" dirty="0" smtClean="0">
                  <a:solidFill>
                    <a:srgbClr val="00B0F0"/>
                  </a:solidFill>
                </a:rPr>
                <a:t>__</a:t>
              </a:r>
              <a:r>
                <a:rPr lang="en-US" altLang="ko-KR" sz="1050" dirty="0" err="1" smtClean="0">
                  <a:solidFill>
                    <a:srgbClr val="00B0F0"/>
                  </a:solidFill>
                </a:rPr>
                <a:t>init</a:t>
              </a:r>
              <a:r>
                <a:rPr lang="en-US" altLang="ko-KR" sz="1050" dirty="0" smtClean="0">
                  <a:solidFill>
                    <a:srgbClr val="00B0F0"/>
                  </a:solidFill>
                </a:rPr>
                <a:t>__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609340" cy="18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Api</a:t>
              </a:r>
              <a:r>
                <a:rPr lang="en-US" altLang="ko-KR" dirty="0" smtClean="0"/>
                <a:t> Router </a:t>
              </a:r>
              <a:r>
                <a:rPr lang="ko-KR" altLang="en-US" dirty="0" smtClean="0"/>
                <a:t>에서 요청을 감지한다</a:t>
              </a:r>
              <a:r>
                <a:rPr lang="en-US" altLang="ko-KR" dirty="0" smtClean="0"/>
                <a:t>.</a:t>
              </a:r>
              <a:r>
                <a:rPr lang="ko-KR" altLang="en-US" dirty="0" smtClean="0"/>
                <a:t> </a:t>
              </a:r>
              <a:endParaRPr lang="ko-KR" altLang="en-US" dirty="0"/>
            </a:p>
          </p:txBody>
        </p:sp>
      </p:grpSp>
      <p:cxnSp>
        <p:nvCxnSpPr>
          <p:cNvPr id="32" name="직선 화살표 연결선 31"/>
          <p:cNvCxnSpPr>
            <a:endCxn id="26" idx="0"/>
          </p:cNvCxnSpPr>
          <p:nvPr/>
        </p:nvCxnSpPr>
        <p:spPr>
          <a:xfrm>
            <a:off x="1733550" y="1913602"/>
            <a:ext cx="0" cy="433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900" y="3332090"/>
            <a:ext cx="5524500" cy="821201"/>
            <a:chOff x="850900" y="2387600"/>
            <a:chExt cx="5524500" cy="4191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8669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HybridOverlay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Removal</a:t>
              </a:r>
              <a:endParaRPr lang="en-US" altLang="ko-KR" sz="1400" dirty="0" smtClean="0"/>
            </a:p>
            <a:p>
              <a:pPr algn="ctr"/>
              <a:r>
                <a:rPr lang="en-US" altLang="ko-KR" sz="1050" dirty="0" err="1" smtClean="0">
                  <a:solidFill>
                    <a:srgbClr val="00B0F0"/>
                  </a:solidFill>
                </a:rPr>
                <a:t>handler.overlay_handler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609340" cy="329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Overlay</a:t>
              </a:r>
              <a:r>
                <a:rPr lang="ko-KR" altLang="en-US" dirty="0"/>
                <a:t> </a:t>
              </a:r>
              <a:r>
                <a:rPr lang="ko-KR" altLang="en-US" dirty="0" smtClean="0"/>
                <a:t>삭제 작업을 수행하고 결과를 반환한다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cxnSp>
        <p:nvCxnSpPr>
          <p:cNvPr id="29" name="직선 화살표 연결선 28"/>
          <p:cNvCxnSpPr>
            <a:endCxn id="20" idx="0"/>
          </p:cNvCxnSpPr>
          <p:nvPr/>
        </p:nvCxnSpPr>
        <p:spPr>
          <a:xfrm>
            <a:off x="1733550" y="2898316"/>
            <a:ext cx="0" cy="433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5217A908-5602-444E-AC73-165891109D04}"/>
              </a:ext>
            </a:extLst>
          </p:cNvPr>
          <p:cNvSpPr txBox="1">
            <a:spLocks/>
          </p:cNvSpPr>
          <p:nvPr/>
        </p:nvSpPr>
        <p:spPr>
          <a:xfrm>
            <a:off x="304799" y="4673093"/>
            <a:ext cx="6273800" cy="28696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143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3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Peer </a:t>
            </a:r>
            <a:r>
              <a:rPr lang="ko-KR" altLang="en-US" dirty="0"/>
              <a:t>오버레이 참가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899" y="5091412"/>
            <a:ext cx="5410200" cy="466619"/>
            <a:chOff x="850900" y="2387600"/>
            <a:chExt cx="5410200" cy="238139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238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Peer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495040" cy="18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Overlay</a:t>
              </a:r>
              <a:r>
                <a:rPr lang="ko-KR" altLang="en-US" dirty="0" smtClean="0"/>
                <a:t> 참가</a:t>
              </a:r>
              <a:r>
                <a:rPr lang="en-US" altLang="ko-KR" dirty="0" smtClean="0"/>
                <a:t> API </a:t>
              </a:r>
              <a:r>
                <a:rPr lang="ko-KR" altLang="en-US" dirty="0" smtClean="0"/>
                <a:t>를 호출 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899" y="5979067"/>
            <a:ext cx="5524500" cy="536028"/>
            <a:chOff x="850900" y="2387600"/>
            <a:chExt cx="5524500" cy="27356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1"/>
              <a:ext cx="1866900" cy="273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Flask </a:t>
              </a:r>
              <a:r>
                <a:rPr lang="en-US" altLang="ko-KR" sz="1400" dirty="0" err="1" smtClean="0"/>
                <a:t>api</a:t>
              </a:r>
              <a:r>
                <a:rPr lang="en-US" altLang="ko-KR" sz="1400" dirty="0" smtClean="0"/>
                <a:t> router</a:t>
              </a:r>
            </a:p>
            <a:p>
              <a:pPr algn="ctr"/>
              <a:r>
                <a:rPr lang="en-US" altLang="ko-KR" sz="1050" dirty="0" smtClean="0">
                  <a:solidFill>
                    <a:srgbClr val="00B0F0"/>
                  </a:solidFill>
                </a:rPr>
                <a:t>__</a:t>
              </a:r>
              <a:r>
                <a:rPr lang="en-US" altLang="ko-KR" sz="1050" dirty="0" err="1" smtClean="0">
                  <a:solidFill>
                    <a:srgbClr val="00B0F0"/>
                  </a:solidFill>
                </a:rPr>
                <a:t>init</a:t>
              </a:r>
              <a:r>
                <a:rPr lang="en-US" altLang="ko-KR" sz="1050" dirty="0" smtClean="0">
                  <a:solidFill>
                    <a:srgbClr val="00B0F0"/>
                  </a:solidFill>
                </a:rPr>
                <a:t>__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609340" cy="18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Api</a:t>
              </a:r>
              <a:r>
                <a:rPr lang="en-US" altLang="ko-KR" dirty="0" smtClean="0"/>
                <a:t> Router </a:t>
              </a:r>
              <a:r>
                <a:rPr lang="ko-KR" altLang="en-US" dirty="0" smtClean="0"/>
                <a:t>에서 요청을 감지한다</a:t>
              </a:r>
              <a:r>
                <a:rPr lang="en-US" altLang="ko-KR" dirty="0" smtClean="0"/>
                <a:t>.</a:t>
              </a:r>
              <a:r>
                <a:rPr lang="ko-KR" altLang="en-US" dirty="0" smtClean="0"/>
                <a:t> </a:t>
              </a:r>
              <a:endParaRPr lang="ko-KR" altLang="en-US" dirty="0"/>
            </a:p>
          </p:txBody>
        </p:sp>
      </p:grpSp>
      <p:cxnSp>
        <p:nvCxnSpPr>
          <p:cNvPr id="43" name="직선 화살표 연결선 42"/>
          <p:cNvCxnSpPr>
            <a:endCxn id="36" idx="0"/>
          </p:cNvCxnSpPr>
          <p:nvPr/>
        </p:nvCxnSpPr>
        <p:spPr>
          <a:xfrm>
            <a:off x="1733549" y="5545294"/>
            <a:ext cx="0" cy="433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899" y="6963782"/>
            <a:ext cx="5524500" cy="821201"/>
            <a:chOff x="850900" y="2387600"/>
            <a:chExt cx="5524500" cy="41910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8669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HybridOverlay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Join</a:t>
              </a:r>
            </a:p>
            <a:p>
              <a:pPr algn="ctr"/>
              <a:r>
                <a:rPr lang="en-US" altLang="ko-KR" sz="1050" dirty="0" err="1" smtClean="0">
                  <a:solidFill>
                    <a:srgbClr val="00B0F0"/>
                  </a:solidFill>
                </a:rPr>
                <a:t>handler.peer_handler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609340" cy="329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Overlay</a:t>
              </a:r>
              <a:r>
                <a:rPr lang="ko-KR" altLang="en-US" dirty="0"/>
                <a:t> </a:t>
              </a:r>
              <a:r>
                <a:rPr lang="ko-KR" altLang="en-US" dirty="0" smtClean="0"/>
                <a:t>참가 작업을 수행하고 결과를 반환한다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cxnSp>
        <p:nvCxnSpPr>
          <p:cNvPr id="48" name="직선 화살표 연결선 47"/>
          <p:cNvCxnSpPr>
            <a:endCxn id="46" idx="0"/>
          </p:cNvCxnSpPr>
          <p:nvPr/>
        </p:nvCxnSpPr>
        <p:spPr>
          <a:xfrm>
            <a:off x="1733549" y="6530008"/>
            <a:ext cx="0" cy="433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내용 개체 틀 2">
            <a:extLst>
              <a:ext uri="{FF2B5EF4-FFF2-40B4-BE49-F238E27FC236}">
                <a16:creationId xmlns:a16="http://schemas.microsoft.com/office/drawing/2014/main" id="{5217A908-5602-444E-AC73-165891109D04}"/>
              </a:ext>
            </a:extLst>
          </p:cNvPr>
          <p:cNvSpPr txBox="1">
            <a:spLocks/>
          </p:cNvSpPr>
          <p:nvPr/>
        </p:nvSpPr>
        <p:spPr>
          <a:xfrm>
            <a:off x="304799" y="8541314"/>
            <a:ext cx="6273800" cy="28696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143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3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Peer </a:t>
            </a:r>
            <a:r>
              <a:rPr lang="ko-KR" altLang="en-US" dirty="0"/>
              <a:t>오버레이 연결 상태 갱신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899" y="8959633"/>
            <a:ext cx="5410200" cy="646331"/>
            <a:chOff x="850900" y="2387600"/>
            <a:chExt cx="5410200" cy="32985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238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Peer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495040" cy="329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Peer </a:t>
              </a:r>
              <a:r>
                <a:rPr lang="ko-KR" altLang="en-US" dirty="0" smtClean="0"/>
                <a:t>연결 상태 갱신</a:t>
              </a:r>
              <a:r>
                <a:rPr lang="en-US" altLang="ko-KR" dirty="0" smtClean="0"/>
                <a:t> API </a:t>
              </a:r>
              <a:r>
                <a:rPr lang="ko-KR" altLang="en-US" dirty="0" smtClean="0"/>
                <a:t>를 호출 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899" y="9847288"/>
            <a:ext cx="5524500" cy="536028"/>
            <a:chOff x="850900" y="2387600"/>
            <a:chExt cx="5524500" cy="27356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1"/>
              <a:ext cx="1866900" cy="273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Flask </a:t>
              </a:r>
              <a:r>
                <a:rPr lang="en-US" altLang="ko-KR" sz="1400" dirty="0" err="1" smtClean="0"/>
                <a:t>api</a:t>
              </a:r>
              <a:r>
                <a:rPr lang="en-US" altLang="ko-KR" sz="1400" dirty="0" smtClean="0"/>
                <a:t> router</a:t>
              </a:r>
            </a:p>
            <a:p>
              <a:pPr algn="ctr"/>
              <a:r>
                <a:rPr lang="en-US" altLang="ko-KR" sz="1050" dirty="0" smtClean="0">
                  <a:solidFill>
                    <a:srgbClr val="00B0F0"/>
                  </a:solidFill>
                </a:rPr>
                <a:t>__</a:t>
              </a:r>
              <a:r>
                <a:rPr lang="en-US" altLang="ko-KR" sz="1050" dirty="0" err="1" smtClean="0">
                  <a:solidFill>
                    <a:srgbClr val="00B0F0"/>
                  </a:solidFill>
                </a:rPr>
                <a:t>init</a:t>
              </a:r>
              <a:r>
                <a:rPr lang="en-US" altLang="ko-KR" sz="1050" dirty="0" smtClean="0">
                  <a:solidFill>
                    <a:srgbClr val="00B0F0"/>
                  </a:solidFill>
                </a:rPr>
                <a:t>__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609340" cy="18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Api</a:t>
              </a:r>
              <a:r>
                <a:rPr lang="en-US" altLang="ko-KR" dirty="0" smtClean="0"/>
                <a:t> Router </a:t>
              </a:r>
              <a:r>
                <a:rPr lang="ko-KR" altLang="en-US" dirty="0" smtClean="0"/>
                <a:t>에서 요청을 감지한다</a:t>
              </a:r>
              <a:r>
                <a:rPr lang="en-US" altLang="ko-KR" dirty="0" smtClean="0"/>
                <a:t>.</a:t>
              </a:r>
              <a:r>
                <a:rPr lang="ko-KR" altLang="en-US" dirty="0" smtClean="0"/>
                <a:t> </a:t>
              </a:r>
              <a:endParaRPr lang="ko-KR" altLang="en-US" dirty="0"/>
            </a:p>
          </p:txBody>
        </p:sp>
      </p:grpSp>
      <p:cxnSp>
        <p:nvCxnSpPr>
          <p:cNvPr id="58" name="직선 화살표 연결선 57"/>
          <p:cNvCxnSpPr>
            <a:endCxn id="56" idx="0"/>
          </p:cNvCxnSpPr>
          <p:nvPr/>
        </p:nvCxnSpPr>
        <p:spPr>
          <a:xfrm>
            <a:off x="1733549" y="9413515"/>
            <a:ext cx="0" cy="433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899" y="10832003"/>
            <a:ext cx="5524500" cy="821201"/>
            <a:chOff x="850900" y="2387600"/>
            <a:chExt cx="5524500" cy="419100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8669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HybridOverlay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Report</a:t>
              </a:r>
            </a:p>
            <a:p>
              <a:pPr algn="ctr"/>
              <a:r>
                <a:rPr lang="en-US" altLang="ko-KR" sz="1050" dirty="0" err="1" smtClean="0">
                  <a:solidFill>
                    <a:srgbClr val="00B0F0"/>
                  </a:solidFill>
                </a:rPr>
                <a:t>handler.peer_handler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609340" cy="329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Peer </a:t>
              </a:r>
              <a:r>
                <a:rPr lang="ko-KR" altLang="en-US" dirty="0" smtClean="0"/>
                <a:t>연결 상태 갱신 작업을 수행하고 결과를 반환한다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cxnSp>
        <p:nvCxnSpPr>
          <p:cNvPr id="62" name="직선 화살표 연결선 61"/>
          <p:cNvCxnSpPr>
            <a:endCxn id="60" idx="0"/>
          </p:cNvCxnSpPr>
          <p:nvPr/>
        </p:nvCxnSpPr>
        <p:spPr>
          <a:xfrm>
            <a:off x="1733549" y="10398229"/>
            <a:ext cx="0" cy="433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712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F1EEE-05AF-4B71-AD05-F4D851D6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동작 상세 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5217A908-5602-444E-AC73-165891109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1401"/>
            <a:ext cx="6273800" cy="2869671"/>
          </a:xfrm>
        </p:spPr>
        <p:txBody>
          <a:bodyPr/>
          <a:lstStyle/>
          <a:p>
            <a:r>
              <a:rPr lang="en-US" altLang="ko-KR" dirty="0"/>
              <a:t>Peer</a:t>
            </a:r>
            <a:r>
              <a:rPr lang="ko-KR" altLang="en-US" dirty="0"/>
              <a:t> 갱신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900" y="1459720"/>
            <a:ext cx="5410200" cy="466619"/>
            <a:chOff x="850900" y="2387600"/>
            <a:chExt cx="5410200" cy="238139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238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Peer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495040" cy="18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Peer</a:t>
              </a:r>
              <a:r>
                <a:rPr lang="ko-KR" altLang="en-US" dirty="0" smtClean="0"/>
                <a:t> 갱신</a:t>
              </a:r>
              <a:r>
                <a:rPr lang="en-US" altLang="ko-KR" dirty="0" smtClean="0"/>
                <a:t> API </a:t>
              </a:r>
              <a:r>
                <a:rPr lang="ko-KR" altLang="en-US" dirty="0" smtClean="0"/>
                <a:t>를 호출 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900" y="2347375"/>
            <a:ext cx="5524500" cy="536028"/>
            <a:chOff x="850900" y="2387600"/>
            <a:chExt cx="5524500" cy="27356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1"/>
              <a:ext cx="1866900" cy="273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Flask </a:t>
              </a:r>
              <a:r>
                <a:rPr lang="en-US" altLang="ko-KR" sz="1400" dirty="0" err="1" smtClean="0"/>
                <a:t>api</a:t>
              </a:r>
              <a:r>
                <a:rPr lang="en-US" altLang="ko-KR" sz="1400" dirty="0" smtClean="0"/>
                <a:t> router</a:t>
              </a:r>
            </a:p>
            <a:p>
              <a:pPr algn="ctr"/>
              <a:r>
                <a:rPr lang="en-US" altLang="ko-KR" sz="1050" dirty="0" smtClean="0">
                  <a:solidFill>
                    <a:srgbClr val="00B0F0"/>
                  </a:solidFill>
                </a:rPr>
                <a:t>__</a:t>
              </a:r>
              <a:r>
                <a:rPr lang="en-US" altLang="ko-KR" sz="1050" dirty="0" err="1" smtClean="0">
                  <a:solidFill>
                    <a:srgbClr val="00B0F0"/>
                  </a:solidFill>
                </a:rPr>
                <a:t>init</a:t>
              </a:r>
              <a:r>
                <a:rPr lang="en-US" altLang="ko-KR" sz="1050" dirty="0" smtClean="0">
                  <a:solidFill>
                    <a:srgbClr val="00B0F0"/>
                  </a:solidFill>
                </a:rPr>
                <a:t>__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609340" cy="18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Api</a:t>
              </a:r>
              <a:r>
                <a:rPr lang="en-US" altLang="ko-KR" dirty="0" smtClean="0"/>
                <a:t> Router </a:t>
              </a:r>
              <a:r>
                <a:rPr lang="ko-KR" altLang="en-US" dirty="0" smtClean="0"/>
                <a:t>에서 요청을 감지한다</a:t>
              </a:r>
              <a:r>
                <a:rPr lang="en-US" altLang="ko-KR" dirty="0" smtClean="0"/>
                <a:t>.</a:t>
              </a:r>
              <a:r>
                <a:rPr lang="ko-KR" altLang="en-US" dirty="0" smtClean="0"/>
                <a:t> </a:t>
              </a:r>
              <a:endParaRPr lang="ko-KR" altLang="en-US" dirty="0"/>
            </a:p>
          </p:txBody>
        </p:sp>
      </p:grpSp>
      <p:cxnSp>
        <p:nvCxnSpPr>
          <p:cNvPr id="32" name="직선 화살표 연결선 31"/>
          <p:cNvCxnSpPr>
            <a:endCxn id="26" idx="0"/>
          </p:cNvCxnSpPr>
          <p:nvPr/>
        </p:nvCxnSpPr>
        <p:spPr>
          <a:xfrm>
            <a:off x="1733550" y="1913602"/>
            <a:ext cx="0" cy="433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900" y="3332090"/>
            <a:ext cx="5524500" cy="821201"/>
            <a:chOff x="850900" y="2387600"/>
            <a:chExt cx="5524500" cy="4191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8669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HybridOverlay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Refresh</a:t>
              </a:r>
            </a:p>
            <a:p>
              <a:pPr algn="ctr"/>
              <a:r>
                <a:rPr lang="en-US" altLang="ko-KR" sz="1050" dirty="0" err="1" smtClean="0">
                  <a:solidFill>
                    <a:srgbClr val="00B0F0"/>
                  </a:solidFill>
                </a:rPr>
                <a:t>handler.peer_handler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609340" cy="329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Peer</a:t>
              </a:r>
              <a:r>
                <a:rPr lang="ko-KR" altLang="en-US" dirty="0" smtClean="0"/>
                <a:t> 갱신 작업을 수행하고 결과를 반환한다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cxnSp>
        <p:nvCxnSpPr>
          <p:cNvPr id="29" name="직선 화살표 연결선 28"/>
          <p:cNvCxnSpPr>
            <a:endCxn id="20" idx="0"/>
          </p:cNvCxnSpPr>
          <p:nvPr/>
        </p:nvCxnSpPr>
        <p:spPr>
          <a:xfrm>
            <a:off x="1733550" y="2898316"/>
            <a:ext cx="0" cy="433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5217A908-5602-444E-AC73-165891109D04}"/>
              </a:ext>
            </a:extLst>
          </p:cNvPr>
          <p:cNvSpPr txBox="1">
            <a:spLocks/>
          </p:cNvSpPr>
          <p:nvPr/>
        </p:nvSpPr>
        <p:spPr>
          <a:xfrm>
            <a:off x="304799" y="4673093"/>
            <a:ext cx="6273800" cy="28696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143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3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Peer </a:t>
            </a:r>
            <a:r>
              <a:rPr lang="ko-KR" altLang="en-US" dirty="0"/>
              <a:t>오버레이 탈퇴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899" y="5091412"/>
            <a:ext cx="5410200" cy="466619"/>
            <a:chOff x="850900" y="2387600"/>
            <a:chExt cx="5410200" cy="238139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238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Peer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495040" cy="18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Overlay</a:t>
              </a:r>
              <a:r>
                <a:rPr lang="ko-KR" altLang="en-US" dirty="0" smtClean="0"/>
                <a:t> 탈퇴 </a:t>
              </a:r>
              <a:r>
                <a:rPr lang="en-US" altLang="ko-KR" dirty="0" smtClean="0"/>
                <a:t> API </a:t>
              </a:r>
              <a:r>
                <a:rPr lang="ko-KR" altLang="en-US" dirty="0" smtClean="0"/>
                <a:t>를 호출 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899" y="5979067"/>
            <a:ext cx="5524500" cy="536028"/>
            <a:chOff x="850900" y="2387600"/>
            <a:chExt cx="5524500" cy="27356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1"/>
              <a:ext cx="1866900" cy="273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Flask </a:t>
              </a:r>
              <a:r>
                <a:rPr lang="en-US" altLang="ko-KR" sz="1400" dirty="0" err="1" smtClean="0"/>
                <a:t>api</a:t>
              </a:r>
              <a:r>
                <a:rPr lang="en-US" altLang="ko-KR" sz="1400" dirty="0" smtClean="0"/>
                <a:t> router</a:t>
              </a:r>
            </a:p>
            <a:p>
              <a:pPr algn="ctr"/>
              <a:r>
                <a:rPr lang="en-US" altLang="ko-KR" sz="1050" dirty="0" smtClean="0">
                  <a:solidFill>
                    <a:srgbClr val="00B0F0"/>
                  </a:solidFill>
                </a:rPr>
                <a:t>__</a:t>
              </a:r>
              <a:r>
                <a:rPr lang="en-US" altLang="ko-KR" sz="1050" dirty="0" err="1" smtClean="0">
                  <a:solidFill>
                    <a:srgbClr val="00B0F0"/>
                  </a:solidFill>
                </a:rPr>
                <a:t>init</a:t>
              </a:r>
              <a:r>
                <a:rPr lang="en-US" altLang="ko-KR" sz="1050" dirty="0" smtClean="0">
                  <a:solidFill>
                    <a:srgbClr val="00B0F0"/>
                  </a:solidFill>
                </a:rPr>
                <a:t>__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609340" cy="18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Api</a:t>
              </a:r>
              <a:r>
                <a:rPr lang="en-US" altLang="ko-KR" dirty="0" smtClean="0"/>
                <a:t> Router </a:t>
              </a:r>
              <a:r>
                <a:rPr lang="ko-KR" altLang="en-US" dirty="0" smtClean="0"/>
                <a:t>에서 요청을 감지한다</a:t>
              </a:r>
              <a:r>
                <a:rPr lang="en-US" altLang="ko-KR" dirty="0" smtClean="0"/>
                <a:t>.</a:t>
              </a:r>
              <a:r>
                <a:rPr lang="ko-KR" altLang="en-US" dirty="0" smtClean="0"/>
                <a:t> </a:t>
              </a:r>
              <a:endParaRPr lang="ko-KR" altLang="en-US" dirty="0"/>
            </a:p>
          </p:txBody>
        </p:sp>
      </p:grpSp>
      <p:cxnSp>
        <p:nvCxnSpPr>
          <p:cNvPr id="43" name="직선 화살표 연결선 42"/>
          <p:cNvCxnSpPr>
            <a:endCxn id="36" idx="0"/>
          </p:cNvCxnSpPr>
          <p:nvPr/>
        </p:nvCxnSpPr>
        <p:spPr>
          <a:xfrm>
            <a:off x="1733549" y="5545294"/>
            <a:ext cx="0" cy="433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899" y="6963782"/>
            <a:ext cx="5524500" cy="821201"/>
            <a:chOff x="850900" y="2387600"/>
            <a:chExt cx="5524500" cy="41910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8669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HybridOverlay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Leave</a:t>
              </a:r>
            </a:p>
            <a:p>
              <a:pPr algn="ctr"/>
              <a:r>
                <a:rPr lang="en-US" altLang="ko-KR" sz="1050" dirty="0" err="1" smtClean="0">
                  <a:solidFill>
                    <a:srgbClr val="00B0F0"/>
                  </a:solidFill>
                </a:rPr>
                <a:t>handler.peer_handler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609340" cy="329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Overlay</a:t>
              </a:r>
              <a:r>
                <a:rPr lang="ko-KR" altLang="en-US" dirty="0"/>
                <a:t> </a:t>
              </a:r>
              <a:r>
                <a:rPr lang="ko-KR" altLang="en-US" dirty="0" smtClean="0"/>
                <a:t>탈퇴 작업을 수행하고 결과를 반환한다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cxnSp>
        <p:nvCxnSpPr>
          <p:cNvPr id="48" name="직선 화살표 연결선 47"/>
          <p:cNvCxnSpPr>
            <a:endCxn id="46" idx="0"/>
          </p:cNvCxnSpPr>
          <p:nvPr/>
        </p:nvCxnSpPr>
        <p:spPr>
          <a:xfrm>
            <a:off x="1733549" y="6530008"/>
            <a:ext cx="0" cy="433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849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2CEEA-D7B1-4758-A49F-39826D0D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구현 개요</a:t>
            </a: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8AE490AB-1B35-4716-BFE2-40B9B70170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139275"/>
              </p:ext>
            </p:extLst>
          </p:nvPr>
        </p:nvGraphicFramePr>
        <p:xfrm>
          <a:off x="433387" y="1746250"/>
          <a:ext cx="5991226" cy="310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13">
                  <a:extLst>
                    <a:ext uri="{9D8B030D-6E8A-4147-A177-3AD203B41FA5}">
                      <a16:colId xmlns:a16="http://schemas.microsoft.com/office/drawing/2014/main" val="656058888"/>
                    </a:ext>
                  </a:extLst>
                </a:gridCol>
                <a:gridCol w="3897313">
                  <a:extLst>
                    <a:ext uri="{9D8B030D-6E8A-4147-A177-3AD203B41FA5}">
                      <a16:colId xmlns:a16="http://schemas.microsoft.com/office/drawing/2014/main" val="1660861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85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구현버전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V.1.0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97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최종수정일자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2109.12.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031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프로그래밍 언어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Python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3.7.0 (python 3.x )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33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필요한 프로그램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패키지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HP2P </a:t>
                      </a:r>
                      <a:r>
                        <a:rPr lang="ko-KR" altLang="en-US" dirty="0" smtClean="0"/>
                        <a:t>용 </a:t>
                      </a:r>
                      <a:r>
                        <a:rPr lang="en-US" altLang="ko-KR" dirty="0" err="1" smtClean="0"/>
                        <a:t>aiortc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설치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해당 폴더에서 아래 명령어 실행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Python setup.py install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78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사용된 패키지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requests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websockets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Flask</a:t>
                      </a:r>
                    </a:p>
                    <a:p>
                      <a:pPr latinLnBrk="1"/>
                      <a:r>
                        <a:rPr lang="en-US" altLang="ko-KR" dirty="0" smtClean="0"/>
                        <a:t>simple-</a:t>
                      </a:r>
                      <a:r>
                        <a:rPr lang="en-US" altLang="ko-KR" dirty="0" err="1" smtClean="0"/>
                        <a:t>websocket</a:t>
                      </a:r>
                      <a:r>
                        <a:rPr lang="en-US" altLang="ko-KR" dirty="0" smtClean="0"/>
                        <a:t>-server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851884"/>
                  </a:ext>
                </a:extLst>
              </a:tr>
            </a:tbl>
          </a:graphicData>
        </a:graphic>
      </p:graphicFrame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78038D6-1ACF-4096-889F-EAE3E0562632}"/>
              </a:ext>
            </a:extLst>
          </p:cNvPr>
          <p:cNvSpPr txBox="1">
            <a:spLocks/>
          </p:cNvSpPr>
          <p:nvPr/>
        </p:nvSpPr>
        <p:spPr>
          <a:xfrm>
            <a:off x="647699" y="1746250"/>
            <a:ext cx="5991979" cy="175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9" name="내용 개체 틀 7">
            <a:extLst>
              <a:ext uri="{FF2B5EF4-FFF2-40B4-BE49-F238E27FC236}">
                <a16:creationId xmlns:a16="http://schemas.microsoft.com/office/drawing/2014/main" id="{C5598442-DB78-404C-8A7F-CBAC4DFA39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5558282"/>
              </p:ext>
            </p:extLst>
          </p:nvPr>
        </p:nvGraphicFramePr>
        <p:xfrm>
          <a:off x="433387" y="5758181"/>
          <a:ext cx="599122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13">
                  <a:extLst>
                    <a:ext uri="{9D8B030D-6E8A-4147-A177-3AD203B41FA5}">
                      <a16:colId xmlns:a16="http://schemas.microsoft.com/office/drawing/2014/main" val="656058888"/>
                    </a:ext>
                  </a:extLst>
                </a:gridCol>
                <a:gridCol w="3897313">
                  <a:extLst>
                    <a:ext uri="{9D8B030D-6E8A-4147-A177-3AD203B41FA5}">
                      <a16:colId xmlns:a16="http://schemas.microsoft.com/office/drawing/2014/main" val="1660861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85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__init__.py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메인</a:t>
                      </a:r>
                      <a:r>
                        <a:rPr lang="en-US" altLang="ko-KR" dirty="0" smtClean="0"/>
                        <a:t>, Option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설정 확인 및 필요한 기능 실행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9787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classes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52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peer_connection_manager.py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TCP </a:t>
                      </a:r>
                      <a:r>
                        <a:rPr lang="ko-KR" altLang="en-US" dirty="0" smtClean="0"/>
                        <a:t>연결 시 </a:t>
                      </a:r>
                      <a:r>
                        <a:rPr lang="en-US" altLang="ko-KR" dirty="0" smtClean="0"/>
                        <a:t>Peer Connection</a:t>
                      </a:r>
                      <a:r>
                        <a:rPr lang="ko-KR" altLang="en-US" dirty="0" smtClean="0"/>
                        <a:t> 관리 </a:t>
                      </a:r>
                      <a:r>
                        <a:rPr lang="en-US" altLang="ko-KR" dirty="0" smtClean="0"/>
                        <a:t>Class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4809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 err="1" smtClean="0"/>
                        <a:t>homp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3429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23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homp_message_handler.py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Hybrid Overlay Management Protocol </a:t>
                      </a:r>
                      <a:r>
                        <a:rPr lang="ko-KR" altLang="en-US" dirty="0" smtClean="0"/>
                        <a:t>제어</a:t>
                      </a:r>
                      <a:endParaRPr lang="en-US" altLang="ko-KR" dirty="0" smtClean="0"/>
                    </a:p>
                    <a:p>
                      <a:pPr marL="0" marR="0" lvl="0" indent="0" algn="l" defTabSz="3429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(Overlay,</a:t>
                      </a:r>
                      <a:r>
                        <a:rPr lang="en-US" altLang="ko-KR" baseline="0" dirty="0" smtClean="0"/>
                        <a:t> Peer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0" marR="0" lvl="0" indent="0" algn="l" defTabSz="3429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사용자의 요청을 </a:t>
                      </a:r>
                      <a:r>
                        <a:rPr lang="en-US" altLang="ko-KR" dirty="0" smtClean="0"/>
                        <a:t>HOMS</a:t>
                      </a:r>
                      <a:r>
                        <a:rPr lang="ko-KR" altLang="en-US" dirty="0" smtClean="0"/>
                        <a:t>에 전송하고 그 결과를 받는다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0312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tcp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0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tcp_hp2p_client.py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TCP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연결을 사용하는</a:t>
                      </a:r>
                      <a:r>
                        <a:rPr lang="en-US" altLang="ko-KR" dirty="0" smtClean="0"/>
                        <a:t> Peer </a:t>
                      </a:r>
                      <a:r>
                        <a:rPr lang="ko-KR" altLang="en-US" dirty="0" smtClean="0"/>
                        <a:t>클라이언트로 </a:t>
                      </a:r>
                      <a:r>
                        <a:rPr lang="en-US" altLang="ko-KR" dirty="0" smtClean="0"/>
                        <a:t>Overlay</a:t>
                      </a:r>
                      <a:r>
                        <a:rPr lang="ko-KR" altLang="en-US" baseline="0" dirty="0" smtClean="0"/>
                        <a:t>의 모든 기능을 제어한다</a:t>
                      </a:r>
                      <a:r>
                        <a:rPr lang="en-US" altLang="ko-KR" baseline="0" dirty="0" smtClean="0"/>
                        <a:t>.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33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tcp_message_server.py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TCP Socket Server </a:t>
                      </a:r>
                      <a:r>
                        <a:rPr lang="ko-KR" altLang="en-US" dirty="0" smtClean="0"/>
                        <a:t>와 </a:t>
                      </a:r>
                      <a:r>
                        <a:rPr lang="en-US" altLang="ko-KR" dirty="0" smtClean="0"/>
                        <a:t>TCP Socket </a:t>
                      </a:r>
                      <a:r>
                        <a:rPr lang="ko-KR" altLang="en-US" baseline="0" dirty="0" smtClean="0"/>
                        <a:t>를 관리하여 </a:t>
                      </a:r>
                      <a:r>
                        <a:rPr lang="en-US" altLang="ko-KR" baseline="0" dirty="0" smtClean="0"/>
                        <a:t>TCP </a:t>
                      </a:r>
                      <a:r>
                        <a:rPr lang="ko-KR" altLang="en-US" baseline="0" dirty="0" smtClean="0"/>
                        <a:t>연결을 사용하는 </a:t>
                      </a:r>
                      <a:r>
                        <a:rPr lang="en-US" altLang="ko-KR" baseline="0" dirty="0" smtClean="0"/>
                        <a:t>Peer </a:t>
                      </a:r>
                      <a:r>
                        <a:rPr lang="ko-KR" altLang="en-US" baseline="0" dirty="0" smtClean="0"/>
                        <a:t>간의 통신을 제어한다</a:t>
                      </a:r>
                      <a:r>
                        <a:rPr lang="en-US" altLang="ko-KR" baseline="0" dirty="0" smtClean="0"/>
                        <a:t>.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85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tcp_peer_connection_manager.py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TCP </a:t>
                      </a:r>
                      <a:r>
                        <a:rPr lang="ko-KR" altLang="en-US" dirty="0" smtClean="0"/>
                        <a:t>연결 시 </a:t>
                      </a:r>
                      <a:r>
                        <a:rPr lang="en-US" altLang="ko-KR" dirty="0" smtClean="0"/>
                        <a:t>Peer Connection</a:t>
                      </a:r>
                      <a:r>
                        <a:rPr lang="ko-KR" altLang="en-US" dirty="0" smtClean="0"/>
                        <a:t> 관리 </a:t>
                      </a:r>
                      <a:r>
                        <a:rPr lang="en-US" altLang="ko-KR" dirty="0" smtClean="0"/>
                        <a:t>Class</a:t>
                      </a:r>
                    </a:p>
                    <a:p>
                      <a:pPr marL="0" marR="0" lvl="0" indent="0" algn="l" defTabSz="3429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peer_connection_manager.py </a:t>
                      </a:r>
                      <a:r>
                        <a:rPr lang="ko-KR" altLang="en-US" dirty="0" smtClean="0"/>
                        <a:t>를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상속 받음</a:t>
                      </a:r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147236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609F96EB-12C3-4B46-AAA0-A6C4ED71C550}"/>
              </a:ext>
            </a:extLst>
          </p:cNvPr>
          <p:cNvSpPr txBox="1">
            <a:spLocks/>
          </p:cNvSpPr>
          <p:nvPr/>
        </p:nvSpPr>
        <p:spPr>
          <a:xfrm>
            <a:off x="441007" y="1120139"/>
            <a:ext cx="4527233" cy="388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342900" rtl="0" eaLnBrk="1" latinLnBrk="1" hangingPunct="1">
              <a:spcBef>
                <a:spcPct val="0"/>
              </a:spcBef>
              <a:buNone/>
              <a:defRPr sz="21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HP2p peer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0279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2CEEA-D7B1-4758-A49F-39826D0D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구현 개요</a:t>
            </a:r>
          </a:p>
        </p:txBody>
      </p:sp>
      <p:graphicFrame>
        <p:nvGraphicFramePr>
          <p:cNvPr id="9" name="내용 개체 틀 7">
            <a:extLst>
              <a:ext uri="{FF2B5EF4-FFF2-40B4-BE49-F238E27FC236}">
                <a16:creationId xmlns:a16="http://schemas.microsoft.com/office/drawing/2014/main" id="{C5598442-DB78-404C-8A7F-CBAC4DFA39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625234"/>
              </p:ext>
            </p:extLst>
          </p:nvPr>
        </p:nvGraphicFramePr>
        <p:xfrm>
          <a:off x="433387" y="1737721"/>
          <a:ext cx="5991226" cy="474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13">
                  <a:extLst>
                    <a:ext uri="{9D8B030D-6E8A-4147-A177-3AD203B41FA5}">
                      <a16:colId xmlns:a16="http://schemas.microsoft.com/office/drawing/2014/main" val="656058888"/>
                    </a:ext>
                  </a:extLst>
                </a:gridCol>
                <a:gridCol w="3897313">
                  <a:extLst>
                    <a:ext uri="{9D8B030D-6E8A-4147-A177-3AD203B41FA5}">
                      <a16:colId xmlns:a16="http://schemas.microsoft.com/office/drawing/2014/main" val="1660861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85549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 err="1" smtClean="0"/>
                        <a:t>rtc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97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rtc_hp2p_client.py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RTC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연결을 사용하는</a:t>
                      </a:r>
                      <a:r>
                        <a:rPr lang="en-US" altLang="ko-KR" dirty="0" smtClean="0"/>
                        <a:t> Peer </a:t>
                      </a:r>
                      <a:r>
                        <a:rPr lang="ko-KR" altLang="en-US" dirty="0" smtClean="0"/>
                        <a:t>클라이언트로 </a:t>
                      </a:r>
                      <a:r>
                        <a:rPr lang="en-US" altLang="ko-KR" dirty="0" smtClean="0"/>
                        <a:t>Overlay</a:t>
                      </a:r>
                      <a:r>
                        <a:rPr lang="ko-KR" altLang="en-US" baseline="0" dirty="0" smtClean="0"/>
                        <a:t>의 모든 기능을 제어한다</a:t>
                      </a:r>
                      <a:r>
                        <a:rPr lang="en-US" altLang="ko-KR" baseline="0" dirty="0" smtClean="0"/>
                        <a:t>.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031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rtcdata.py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Asyncio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를 사용한 </a:t>
                      </a:r>
                      <a:r>
                        <a:rPr lang="en-US" altLang="ko-KR" dirty="0" err="1" smtClean="0"/>
                        <a:t>webrtc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모듈과 기존 모듈 사이에 발생하는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동기와 비동기 사이 문제를</a:t>
                      </a:r>
                      <a:r>
                        <a:rPr lang="ko-KR" altLang="en-US" baseline="0" dirty="0" smtClean="0"/>
                        <a:t> 해결하기 위한 </a:t>
                      </a:r>
                      <a:r>
                        <a:rPr lang="en-US" altLang="ko-KR" baseline="0" dirty="0" smtClean="0"/>
                        <a:t>Class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Rtc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연결을 위한 </a:t>
                      </a:r>
                      <a:r>
                        <a:rPr lang="en-US" altLang="ko-KR" dirty="0" smtClean="0"/>
                        <a:t>signaling </a:t>
                      </a:r>
                      <a:r>
                        <a:rPr lang="ko-KR" altLang="en-US" dirty="0" smtClean="0"/>
                        <a:t>통신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관리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33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rtcdatapeer.py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Peer Connection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Class</a:t>
                      </a:r>
                      <a:r>
                        <a:rPr lang="en-US" altLang="ko-KR" baseline="0" dirty="0" smtClean="0"/>
                        <a:t>, </a:t>
                      </a:r>
                    </a:p>
                    <a:p>
                      <a:pPr latinLnBrk="1"/>
                      <a:r>
                        <a:rPr lang="en-US" altLang="ko-KR" baseline="0" dirty="0" err="1" smtClean="0"/>
                        <a:t>Rtc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연결 및 데이터 채널 생성</a:t>
                      </a:r>
                      <a:r>
                        <a:rPr lang="en-US" altLang="ko-KR" baseline="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baseline="0" dirty="0" smtClean="0"/>
                        <a:t>데이터 채널 메시지 수신 및 전파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85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rtcdatapeercollection.py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RTC </a:t>
                      </a:r>
                      <a:r>
                        <a:rPr lang="ko-KR" altLang="en-US" dirty="0" smtClean="0"/>
                        <a:t>연결 시 </a:t>
                      </a:r>
                      <a:r>
                        <a:rPr lang="en-US" altLang="ko-KR" dirty="0" smtClean="0"/>
                        <a:t>Peer Connection</a:t>
                      </a:r>
                      <a:r>
                        <a:rPr lang="ko-KR" altLang="en-US" dirty="0" smtClean="0"/>
                        <a:t> 관리하는 </a:t>
                      </a:r>
                      <a:r>
                        <a:rPr lang="en-US" altLang="ko-KR" dirty="0" smtClean="0"/>
                        <a:t>Class</a:t>
                      </a:r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147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rtcsessiondescriptionex.py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Hp2p</a:t>
                      </a:r>
                      <a:r>
                        <a:rPr lang="en-US" altLang="ko-KR" baseline="0" dirty="0" smtClean="0"/>
                        <a:t> Peer</a:t>
                      </a:r>
                      <a:r>
                        <a:rPr lang="ko-KR" altLang="en-US" baseline="0" dirty="0" smtClean="0"/>
                        <a:t> 를 위해 기존  기존에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사용하던</a:t>
                      </a:r>
                      <a:r>
                        <a:rPr lang="en-US" altLang="ko-KR" dirty="0" err="1" smtClean="0"/>
                        <a:t>RTCSessionDescription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를 확장한 </a:t>
                      </a:r>
                      <a:r>
                        <a:rPr lang="en-US" altLang="ko-KR" baseline="0" dirty="0" smtClean="0"/>
                        <a:t>Class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055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signalingex.py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RTC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연결을 위한 통신을 관리하는 </a:t>
                      </a:r>
                      <a:r>
                        <a:rPr lang="en-US" altLang="ko-KR" baseline="0" dirty="0" smtClean="0"/>
                        <a:t>Class</a:t>
                      </a:r>
                      <a:r>
                        <a:rPr lang="ko-KR" altLang="en-US" baseline="0" dirty="0" smtClean="0"/>
                        <a:t> 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dirty="0" smtClean="0"/>
                        <a:t>Hp2p</a:t>
                      </a:r>
                      <a:r>
                        <a:rPr lang="en-US" altLang="ko-KR" baseline="0" dirty="0" smtClean="0"/>
                        <a:t> Peer</a:t>
                      </a:r>
                      <a:r>
                        <a:rPr lang="ko-KR" altLang="en-US" baseline="0" dirty="0" smtClean="0"/>
                        <a:t> 으로 확장한 </a:t>
                      </a:r>
                      <a:r>
                        <a:rPr lang="en-US" altLang="ko-KR" baseline="0" dirty="0" smtClean="0"/>
                        <a:t>Class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65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19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584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06251-19E1-4B20-A22D-ECCF05D8E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3688110"/>
            <a:ext cx="5435601" cy="2611200"/>
          </a:xfrm>
        </p:spPr>
        <p:txBody>
          <a:bodyPr/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설치 및 개발환경 설정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3DE0A-1515-4C4C-891F-39BEE1AFF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2412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755EB-F7A1-4DB9-B6FB-1C33F0C6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환경설정 파일 설명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00" y="1071562"/>
            <a:ext cx="6120000" cy="772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01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C002B-75DE-470E-B42A-844947EF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구현 구조</a:t>
            </a:r>
            <a:r>
              <a:rPr lang="en-US" altLang="ko-KR" dirty="0"/>
              <a:t>/</a:t>
            </a:r>
            <a:r>
              <a:rPr lang="ko-KR" altLang="en-US" dirty="0"/>
              <a:t>인터페이스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18EA354-CC77-4C89-92DB-CE94EC53F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5181600"/>
            <a:ext cx="5991979" cy="1098550"/>
          </a:xfrm>
        </p:spPr>
        <p:txBody>
          <a:bodyPr/>
          <a:lstStyle/>
          <a:p>
            <a:r>
              <a:rPr lang="ko-KR" altLang="en-US" dirty="0"/>
              <a:t>응용 </a:t>
            </a:r>
            <a:r>
              <a:rPr lang="en-US" altLang="ko-KR" dirty="0"/>
              <a:t>I/F</a:t>
            </a:r>
          </a:p>
          <a:p>
            <a:pPr lvl="1"/>
            <a:r>
              <a:rPr lang="ko-KR" altLang="en-US" dirty="0"/>
              <a:t>응용</a:t>
            </a:r>
            <a:r>
              <a:rPr lang="en-US" altLang="ko-KR" dirty="0"/>
              <a:t>(Application)</a:t>
            </a:r>
            <a:r>
              <a:rPr lang="ko-KR" altLang="en-US" dirty="0"/>
              <a:t>이 프로토콜을 제어하기 위한 </a:t>
            </a:r>
            <a:r>
              <a:rPr lang="en-US" altLang="ko-KR" dirty="0" smtClean="0"/>
              <a:t>API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3AE0F48-64E9-4044-B822-3BD70210C57B}"/>
              </a:ext>
            </a:extLst>
          </p:cNvPr>
          <p:cNvSpPr txBox="1">
            <a:spLocks/>
          </p:cNvSpPr>
          <p:nvPr/>
        </p:nvSpPr>
        <p:spPr>
          <a:xfrm>
            <a:off x="482600" y="5880100"/>
            <a:ext cx="5991979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5066852-4AC1-43E2-8D3E-6DCD62C99544}"/>
              </a:ext>
            </a:extLst>
          </p:cNvPr>
          <p:cNvSpPr/>
          <p:nvPr/>
        </p:nvSpPr>
        <p:spPr>
          <a:xfrm>
            <a:off x="1335149" y="980531"/>
            <a:ext cx="3941766" cy="3494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HP2P PEER - </a:t>
            </a:r>
            <a:r>
              <a:rPr lang="en-US" altLang="ko-KR" sz="1000" dirty="0"/>
              <a:t>Hybrid Overlay Management </a:t>
            </a:r>
            <a:r>
              <a:rPr lang="en-US" altLang="ko-KR" sz="1000" dirty="0" smtClean="0"/>
              <a:t>Protocol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26" name="내용 개체 틀 7">
            <a:extLst>
              <a:ext uri="{FF2B5EF4-FFF2-40B4-BE49-F238E27FC236}">
                <a16:creationId xmlns:a16="http://schemas.microsoft.com/office/drawing/2014/main" id="{61F7CE1C-C7B4-4AB2-A415-B2CFF24AC2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7598565"/>
              </p:ext>
            </p:extLst>
          </p:nvPr>
        </p:nvGraphicFramePr>
        <p:xfrm>
          <a:off x="433387" y="6168607"/>
          <a:ext cx="5991226" cy="346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13">
                  <a:extLst>
                    <a:ext uri="{9D8B030D-6E8A-4147-A177-3AD203B41FA5}">
                      <a16:colId xmlns:a16="http://schemas.microsoft.com/office/drawing/2014/main" val="656058888"/>
                    </a:ext>
                  </a:extLst>
                </a:gridCol>
                <a:gridCol w="3897313">
                  <a:extLst>
                    <a:ext uri="{9D8B030D-6E8A-4147-A177-3AD203B41FA5}">
                      <a16:colId xmlns:a16="http://schemas.microsoft.com/office/drawing/2014/main" val="1660861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85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35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auto_creation_and_join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Overlay</a:t>
                      </a:r>
                      <a:r>
                        <a:rPr lang="ko-KR" altLang="en-US" dirty="0" smtClean="0"/>
                        <a:t> 네트워크를 생성하거나 참가한다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dirty="0" smtClean="0"/>
                        <a:t>참가할 오버레이를 특정하지 않은 경우 오버레이를 검색하여 참가한다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97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35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recovery_join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Overlay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에 참가중인 </a:t>
                      </a:r>
                      <a:r>
                        <a:rPr lang="en-US" altLang="ko-KR" dirty="0" smtClean="0"/>
                        <a:t>Peer</a:t>
                      </a:r>
                      <a:r>
                        <a:rPr lang="ko-KR" altLang="en-US" dirty="0" smtClean="0"/>
                        <a:t>의 정상적인 활동이 불가한 경우 연결을 복구한다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031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send_report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Peer</a:t>
                      </a:r>
                      <a:r>
                        <a:rPr lang="ko-KR" altLang="en-US" dirty="0" smtClean="0"/>
                        <a:t>의 연결상태가 변경될 경우 해당 정보를 서버에 전송한다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33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send_overlay_refresh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Peer</a:t>
                      </a:r>
                      <a:r>
                        <a:rPr lang="ko-KR" altLang="en-US" dirty="0" smtClean="0"/>
                        <a:t>가 현재 정상적으로 동작하고 있음을 서버에 통보한다</a:t>
                      </a:r>
                      <a:r>
                        <a:rPr lang="en-US" altLang="ko-KR" dirty="0" smtClean="0"/>
                        <a:t>.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85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client_end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클라이언트 종료 시 </a:t>
                      </a:r>
                      <a:r>
                        <a:rPr lang="en-US" altLang="ko-KR" dirty="0" smtClean="0"/>
                        <a:t>Overlay </a:t>
                      </a:r>
                      <a:r>
                        <a:rPr lang="ko-KR" altLang="en-US" dirty="0" smtClean="0"/>
                        <a:t>탈퇴</a:t>
                      </a:r>
                      <a:r>
                        <a:rPr lang="ko-KR" altLang="en-US" baseline="0" dirty="0" smtClean="0"/>
                        <a:t> 메시지를 서버에 전송한다</a:t>
                      </a:r>
                      <a:r>
                        <a:rPr lang="en-US" altLang="ko-KR" baseline="0" dirty="0" smtClean="0"/>
                        <a:t>.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147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998481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A8353F38-F72F-4E6D-B18E-CFD9DA4EBA31}"/>
              </a:ext>
            </a:extLst>
          </p:cNvPr>
          <p:cNvSpPr/>
          <p:nvPr/>
        </p:nvSpPr>
        <p:spPr>
          <a:xfrm>
            <a:off x="1069909" y="1485900"/>
            <a:ext cx="4543491" cy="3403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0">
            <a:extLst>
              <a:ext uri="{FF2B5EF4-FFF2-40B4-BE49-F238E27FC236}">
                <a16:creationId xmlns:a16="http://schemas.microsoft.com/office/drawing/2014/main" id="{188F5317-25DB-4D9C-8E6A-ADCEEBA8283D}"/>
              </a:ext>
            </a:extLst>
          </p:cNvPr>
          <p:cNvSpPr/>
          <p:nvPr/>
        </p:nvSpPr>
        <p:spPr>
          <a:xfrm>
            <a:off x="765109" y="1866900"/>
            <a:ext cx="609600" cy="2679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응용</a:t>
            </a:r>
            <a:r>
              <a:rPr lang="en-US" altLang="ko-KR" dirty="0"/>
              <a:t> I/F</a:t>
            </a:r>
            <a:endParaRPr lang="ko-KR" altLang="en-US" dirty="0"/>
          </a:p>
        </p:txBody>
      </p:sp>
      <p:sp>
        <p:nvSpPr>
          <p:cNvPr id="19" name="사각형: 둥근 모서리 11">
            <a:extLst>
              <a:ext uri="{FF2B5EF4-FFF2-40B4-BE49-F238E27FC236}">
                <a16:creationId xmlns:a16="http://schemas.microsoft.com/office/drawing/2014/main" id="{564AF0E1-6497-481C-A517-8F82C41F8919}"/>
              </a:ext>
            </a:extLst>
          </p:cNvPr>
          <p:cNvSpPr/>
          <p:nvPr/>
        </p:nvSpPr>
        <p:spPr>
          <a:xfrm>
            <a:off x="5276915" y="1866900"/>
            <a:ext cx="609600" cy="2679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프로토콜</a:t>
            </a:r>
            <a:r>
              <a:rPr lang="en-US" altLang="ko-KR" dirty="0"/>
              <a:t> I/F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5290737-62D5-4D4D-B89C-DF46DA3CB0DE}"/>
              </a:ext>
            </a:extLst>
          </p:cNvPr>
          <p:cNvSpPr/>
          <p:nvPr/>
        </p:nvSpPr>
        <p:spPr>
          <a:xfrm>
            <a:off x="1565148" y="1740428"/>
            <a:ext cx="11303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auto_creation_and_join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9C40D1E-4B18-43AB-B6F3-A0E010A48FEC}"/>
              </a:ext>
            </a:extLst>
          </p:cNvPr>
          <p:cNvSpPr/>
          <p:nvPr/>
        </p:nvSpPr>
        <p:spPr>
          <a:xfrm>
            <a:off x="1565148" y="4241982"/>
            <a:ext cx="11303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client_end</a:t>
            </a:r>
            <a:endParaRPr lang="ko-KR" altLang="en-US" sz="100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35FFFA6-66B5-4D4C-8BEA-7667950BD216}"/>
              </a:ext>
            </a:extLst>
          </p:cNvPr>
          <p:cNvSpPr/>
          <p:nvPr/>
        </p:nvSpPr>
        <p:spPr>
          <a:xfrm>
            <a:off x="1565148" y="3616593"/>
            <a:ext cx="11303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send_overlay_refresh</a:t>
            </a:r>
            <a:endParaRPr lang="ko-KR" altLang="en-US" sz="10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37220D4-241D-41D2-B761-E3EE4C615B78}"/>
              </a:ext>
            </a:extLst>
          </p:cNvPr>
          <p:cNvSpPr/>
          <p:nvPr/>
        </p:nvSpPr>
        <p:spPr>
          <a:xfrm>
            <a:off x="1565148" y="2365816"/>
            <a:ext cx="11303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recovery_join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0A3514B-785E-410B-A66F-9DB55EAF5766}"/>
              </a:ext>
            </a:extLst>
          </p:cNvPr>
          <p:cNvSpPr/>
          <p:nvPr/>
        </p:nvSpPr>
        <p:spPr>
          <a:xfrm>
            <a:off x="1565148" y="2991204"/>
            <a:ext cx="11303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send_report</a:t>
            </a:r>
            <a:endParaRPr lang="ko-KR" altLang="en-US" sz="10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5290737-62D5-4D4D-B89C-DF46DA3CB0DE}"/>
              </a:ext>
            </a:extLst>
          </p:cNvPr>
          <p:cNvSpPr/>
          <p:nvPr/>
        </p:nvSpPr>
        <p:spPr>
          <a:xfrm>
            <a:off x="3873500" y="1583822"/>
            <a:ext cx="11303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creation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5290737-62D5-4D4D-B89C-DF46DA3CB0DE}"/>
              </a:ext>
            </a:extLst>
          </p:cNvPr>
          <p:cNvSpPr/>
          <p:nvPr/>
        </p:nvSpPr>
        <p:spPr>
          <a:xfrm>
            <a:off x="3873500" y="2054643"/>
            <a:ext cx="11303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query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5290737-62D5-4D4D-B89C-DF46DA3CB0DE}"/>
              </a:ext>
            </a:extLst>
          </p:cNvPr>
          <p:cNvSpPr/>
          <p:nvPr/>
        </p:nvSpPr>
        <p:spPr>
          <a:xfrm>
            <a:off x="3873500" y="2525464"/>
            <a:ext cx="11303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join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5290737-62D5-4D4D-B89C-DF46DA3CB0DE}"/>
              </a:ext>
            </a:extLst>
          </p:cNvPr>
          <p:cNvSpPr/>
          <p:nvPr/>
        </p:nvSpPr>
        <p:spPr>
          <a:xfrm>
            <a:off x="3873500" y="2996285"/>
            <a:ext cx="11303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recovery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5290737-62D5-4D4D-B89C-DF46DA3CB0DE}"/>
              </a:ext>
            </a:extLst>
          </p:cNvPr>
          <p:cNvSpPr/>
          <p:nvPr/>
        </p:nvSpPr>
        <p:spPr>
          <a:xfrm>
            <a:off x="3873500" y="3467106"/>
            <a:ext cx="11303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report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5290737-62D5-4D4D-B89C-DF46DA3CB0DE}"/>
              </a:ext>
            </a:extLst>
          </p:cNvPr>
          <p:cNvSpPr/>
          <p:nvPr/>
        </p:nvSpPr>
        <p:spPr>
          <a:xfrm>
            <a:off x="3873500" y="3937927"/>
            <a:ext cx="11303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refresh</a:t>
            </a:r>
          </a:p>
        </p:txBody>
      </p:sp>
      <p:cxnSp>
        <p:nvCxnSpPr>
          <p:cNvPr id="39" name="직선 화살표 연결선 38"/>
          <p:cNvCxnSpPr>
            <a:stCxn id="28" idx="3"/>
            <a:endCxn id="33" idx="1"/>
          </p:cNvCxnSpPr>
          <p:nvPr/>
        </p:nvCxnSpPr>
        <p:spPr>
          <a:xfrm flipV="1">
            <a:off x="2695448" y="1748922"/>
            <a:ext cx="1178052" cy="156606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8" idx="3"/>
            <a:endCxn id="34" idx="1"/>
          </p:cNvCxnSpPr>
          <p:nvPr/>
        </p:nvCxnSpPr>
        <p:spPr>
          <a:xfrm>
            <a:off x="2695448" y="1905528"/>
            <a:ext cx="1178052" cy="314215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8" idx="3"/>
            <a:endCxn id="35" idx="1"/>
          </p:cNvCxnSpPr>
          <p:nvPr/>
        </p:nvCxnSpPr>
        <p:spPr>
          <a:xfrm>
            <a:off x="2695448" y="1905528"/>
            <a:ext cx="1178052" cy="785036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1" idx="3"/>
            <a:endCxn id="36" idx="1"/>
          </p:cNvCxnSpPr>
          <p:nvPr/>
        </p:nvCxnSpPr>
        <p:spPr>
          <a:xfrm>
            <a:off x="2695448" y="2530916"/>
            <a:ext cx="1178052" cy="630469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2" idx="3"/>
            <a:endCxn id="37" idx="1"/>
          </p:cNvCxnSpPr>
          <p:nvPr/>
        </p:nvCxnSpPr>
        <p:spPr>
          <a:xfrm>
            <a:off x="2695448" y="3156304"/>
            <a:ext cx="1178052" cy="475902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5290737-62D5-4D4D-B89C-DF46DA3CB0DE}"/>
              </a:ext>
            </a:extLst>
          </p:cNvPr>
          <p:cNvSpPr/>
          <p:nvPr/>
        </p:nvSpPr>
        <p:spPr>
          <a:xfrm>
            <a:off x="3873500" y="4408750"/>
            <a:ext cx="11303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leave</a:t>
            </a:r>
          </a:p>
        </p:txBody>
      </p:sp>
      <p:cxnSp>
        <p:nvCxnSpPr>
          <p:cNvPr id="45" name="직선 화살표 연결선 44"/>
          <p:cNvCxnSpPr>
            <a:stCxn id="30" idx="3"/>
            <a:endCxn id="38" idx="1"/>
          </p:cNvCxnSpPr>
          <p:nvPr/>
        </p:nvCxnSpPr>
        <p:spPr>
          <a:xfrm>
            <a:off x="2695448" y="3781693"/>
            <a:ext cx="1178052" cy="321334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29" idx="3"/>
            <a:endCxn id="44" idx="1"/>
          </p:cNvCxnSpPr>
          <p:nvPr/>
        </p:nvCxnSpPr>
        <p:spPr>
          <a:xfrm>
            <a:off x="2695448" y="4407082"/>
            <a:ext cx="1178052" cy="166768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853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C002B-75DE-470E-B42A-844947EF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구현 구조</a:t>
            </a:r>
            <a:r>
              <a:rPr lang="en-US" altLang="ko-KR" dirty="0"/>
              <a:t>/</a:t>
            </a:r>
            <a:r>
              <a:rPr lang="ko-KR" altLang="en-US" dirty="0"/>
              <a:t>인터페이스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18EA354-CC77-4C89-92DB-CE94EC53F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5181600"/>
            <a:ext cx="5991979" cy="6197600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프로토콜 </a:t>
            </a:r>
            <a:r>
              <a:rPr lang="en-US" altLang="ko-KR" dirty="0"/>
              <a:t>I/F</a:t>
            </a:r>
          </a:p>
          <a:p>
            <a:pPr lvl="1"/>
            <a:r>
              <a:rPr lang="ko-KR" altLang="en-US" dirty="0"/>
              <a:t>메시지 송신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graphicFrame>
        <p:nvGraphicFramePr>
          <p:cNvPr id="27" name="내용 개체 틀 7">
            <a:extLst>
              <a:ext uri="{FF2B5EF4-FFF2-40B4-BE49-F238E27FC236}">
                <a16:creationId xmlns:a16="http://schemas.microsoft.com/office/drawing/2014/main" id="{3DCDBFA6-A24E-4C77-9930-501CB74713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7205972"/>
              </p:ext>
            </p:extLst>
          </p:nvPr>
        </p:nvGraphicFramePr>
        <p:xfrm>
          <a:off x="446086" y="6426200"/>
          <a:ext cx="5991226" cy="513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13">
                  <a:extLst>
                    <a:ext uri="{9D8B030D-6E8A-4147-A177-3AD203B41FA5}">
                      <a16:colId xmlns:a16="http://schemas.microsoft.com/office/drawing/2014/main" val="656058888"/>
                    </a:ext>
                  </a:extLst>
                </a:gridCol>
                <a:gridCol w="3897313">
                  <a:extLst>
                    <a:ext uri="{9D8B030D-6E8A-4147-A177-3AD203B41FA5}">
                      <a16:colId xmlns:a16="http://schemas.microsoft.com/office/drawing/2014/main" val="1660861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85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Overlay</a:t>
                      </a:r>
                      <a:r>
                        <a:rPr lang="ko-KR" altLang="en-US" dirty="0" smtClean="0"/>
                        <a:t> 생성 메시지를 서버에 전송하고 그 결과를 수신한다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97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Overlay</a:t>
                      </a:r>
                      <a:r>
                        <a:rPr lang="ko-KR" altLang="en-US" dirty="0" smtClean="0"/>
                        <a:t> 검색 메시지를 서버에 전송하고 그 결과를 수신한다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031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Overlay </a:t>
                      </a:r>
                      <a:r>
                        <a:rPr lang="ko-KR" altLang="en-US" dirty="0" smtClean="0"/>
                        <a:t>참가 메시지를 서버에 전송하고 그 결과를 수신한다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68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recovery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Overlay </a:t>
                      </a:r>
                      <a:r>
                        <a:rPr lang="ko-KR" altLang="en-US" dirty="0" smtClean="0"/>
                        <a:t>참가 복구 메시지를 서버에 전송하고 그 결과를 수신한다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17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Peer</a:t>
                      </a:r>
                      <a:r>
                        <a:rPr lang="ko-KR" altLang="en-US" dirty="0" smtClean="0"/>
                        <a:t>의 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연결상태가 변경 메시지를 서버에 전송한다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78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refresh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Peer</a:t>
                      </a:r>
                      <a:r>
                        <a:rPr lang="ko-KR" altLang="en-US" dirty="0" smtClean="0"/>
                        <a:t>가 현재 정상적으로 동작하고 있음을 서버에 통보한다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058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Overlay </a:t>
                      </a:r>
                      <a:r>
                        <a:rPr lang="ko-KR" altLang="en-US" dirty="0" smtClean="0"/>
                        <a:t>탈퇴 메시지를 서버에 전송한다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7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67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modification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Overlay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 갱신 메시지를 서버에 전송하고 그 결과를 수신한다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. (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사용 안함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90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removal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Overlay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 삭제 메시지를 서버에 전송하고 그 결과를 수신한다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. (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사용 안함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603857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A8353F38-F72F-4E6D-B18E-CFD9DA4EBA31}"/>
              </a:ext>
            </a:extLst>
          </p:cNvPr>
          <p:cNvSpPr/>
          <p:nvPr/>
        </p:nvSpPr>
        <p:spPr>
          <a:xfrm>
            <a:off x="1069909" y="1485900"/>
            <a:ext cx="4543491" cy="3403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0">
            <a:extLst>
              <a:ext uri="{FF2B5EF4-FFF2-40B4-BE49-F238E27FC236}">
                <a16:creationId xmlns:a16="http://schemas.microsoft.com/office/drawing/2014/main" id="{188F5317-25DB-4D9C-8E6A-ADCEEBA8283D}"/>
              </a:ext>
            </a:extLst>
          </p:cNvPr>
          <p:cNvSpPr/>
          <p:nvPr/>
        </p:nvSpPr>
        <p:spPr>
          <a:xfrm>
            <a:off x="765109" y="1866900"/>
            <a:ext cx="609600" cy="2679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응용</a:t>
            </a:r>
            <a:r>
              <a:rPr lang="en-US" altLang="ko-KR" dirty="0"/>
              <a:t> I/F</a:t>
            </a:r>
            <a:endParaRPr lang="ko-KR" altLang="en-US" dirty="0"/>
          </a:p>
        </p:txBody>
      </p:sp>
      <p:sp>
        <p:nvSpPr>
          <p:cNvPr id="19" name="사각형: 둥근 모서리 11">
            <a:extLst>
              <a:ext uri="{FF2B5EF4-FFF2-40B4-BE49-F238E27FC236}">
                <a16:creationId xmlns:a16="http://schemas.microsoft.com/office/drawing/2014/main" id="{564AF0E1-6497-481C-A517-8F82C41F8919}"/>
              </a:ext>
            </a:extLst>
          </p:cNvPr>
          <p:cNvSpPr/>
          <p:nvPr/>
        </p:nvSpPr>
        <p:spPr>
          <a:xfrm>
            <a:off x="5276915" y="1866900"/>
            <a:ext cx="609600" cy="2679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프로토콜</a:t>
            </a:r>
            <a:r>
              <a:rPr lang="en-US" altLang="ko-KR" dirty="0"/>
              <a:t> I/F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5290737-62D5-4D4D-B89C-DF46DA3CB0DE}"/>
              </a:ext>
            </a:extLst>
          </p:cNvPr>
          <p:cNvSpPr/>
          <p:nvPr/>
        </p:nvSpPr>
        <p:spPr>
          <a:xfrm>
            <a:off x="1565148" y="1740428"/>
            <a:ext cx="11303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auto_creation_and_join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9C40D1E-4B18-43AB-B6F3-A0E010A48FEC}"/>
              </a:ext>
            </a:extLst>
          </p:cNvPr>
          <p:cNvSpPr/>
          <p:nvPr/>
        </p:nvSpPr>
        <p:spPr>
          <a:xfrm>
            <a:off x="1565148" y="4241982"/>
            <a:ext cx="11303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client_end</a:t>
            </a:r>
            <a:endParaRPr lang="ko-KR" altLang="en-US" sz="100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35FFFA6-66B5-4D4C-8BEA-7667950BD216}"/>
              </a:ext>
            </a:extLst>
          </p:cNvPr>
          <p:cNvSpPr/>
          <p:nvPr/>
        </p:nvSpPr>
        <p:spPr>
          <a:xfrm>
            <a:off x="1565148" y="3616593"/>
            <a:ext cx="11303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send_overlay_refresh</a:t>
            </a:r>
            <a:endParaRPr lang="ko-KR" altLang="en-US" sz="10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37220D4-241D-41D2-B761-E3EE4C615B78}"/>
              </a:ext>
            </a:extLst>
          </p:cNvPr>
          <p:cNvSpPr/>
          <p:nvPr/>
        </p:nvSpPr>
        <p:spPr>
          <a:xfrm>
            <a:off x="1565148" y="2365816"/>
            <a:ext cx="11303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recovery_join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0A3514B-785E-410B-A66F-9DB55EAF5766}"/>
              </a:ext>
            </a:extLst>
          </p:cNvPr>
          <p:cNvSpPr/>
          <p:nvPr/>
        </p:nvSpPr>
        <p:spPr>
          <a:xfrm>
            <a:off x="1565148" y="2991204"/>
            <a:ext cx="11303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send_report</a:t>
            </a:r>
            <a:endParaRPr lang="ko-KR" altLang="en-US" sz="1000"/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F5066852-4AC1-43E2-8D3E-6DCD62C99544}"/>
              </a:ext>
            </a:extLst>
          </p:cNvPr>
          <p:cNvSpPr/>
          <p:nvPr/>
        </p:nvSpPr>
        <p:spPr>
          <a:xfrm>
            <a:off x="1335149" y="980531"/>
            <a:ext cx="3941766" cy="3494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HP2P PEER - </a:t>
            </a:r>
            <a:r>
              <a:rPr lang="en-US" altLang="ko-KR" sz="1000" dirty="0"/>
              <a:t>Hybrid Overlay Management </a:t>
            </a:r>
            <a:r>
              <a:rPr lang="en-US" altLang="ko-KR" sz="1000" dirty="0" smtClean="0"/>
              <a:t>Protocol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5290737-62D5-4D4D-B89C-DF46DA3CB0DE}"/>
              </a:ext>
            </a:extLst>
          </p:cNvPr>
          <p:cNvSpPr/>
          <p:nvPr/>
        </p:nvSpPr>
        <p:spPr>
          <a:xfrm>
            <a:off x="3873500" y="1583822"/>
            <a:ext cx="11303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creation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5290737-62D5-4D4D-B89C-DF46DA3CB0DE}"/>
              </a:ext>
            </a:extLst>
          </p:cNvPr>
          <p:cNvSpPr/>
          <p:nvPr/>
        </p:nvSpPr>
        <p:spPr>
          <a:xfrm>
            <a:off x="3873500" y="2054643"/>
            <a:ext cx="11303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query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5290737-62D5-4D4D-B89C-DF46DA3CB0DE}"/>
              </a:ext>
            </a:extLst>
          </p:cNvPr>
          <p:cNvSpPr/>
          <p:nvPr/>
        </p:nvSpPr>
        <p:spPr>
          <a:xfrm>
            <a:off x="3873500" y="2525464"/>
            <a:ext cx="11303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join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5290737-62D5-4D4D-B89C-DF46DA3CB0DE}"/>
              </a:ext>
            </a:extLst>
          </p:cNvPr>
          <p:cNvSpPr/>
          <p:nvPr/>
        </p:nvSpPr>
        <p:spPr>
          <a:xfrm>
            <a:off x="3873500" y="2996285"/>
            <a:ext cx="11303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recovery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5290737-62D5-4D4D-B89C-DF46DA3CB0DE}"/>
              </a:ext>
            </a:extLst>
          </p:cNvPr>
          <p:cNvSpPr/>
          <p:nvPr/>
        </p:nvSpPr>
        <p:spPr>
          <a:xfrm>
            <a:off x="3873500" y="3467106"/>
            <a:ext cx="11303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report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5290737-62D5-4D4D-B89C-DF46DA3CB0DE}"/>
              </a:ext>
            </a:extLst>
          </p:cNvPr>
          <p:cNvSpPr/>
          <p:nvPr/>
        </p:nvSpPr>
        <p:spPr>
          <a:xfrm>
            <a:off x="3873500" y="3937927"/>
            <a:ext cx="11303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refresh</a:t>
            </a:r>
          </a:p>
        </p:txBody>
      </p:sp>
      <p:cxnSp>
        <p:nvCxnSpPr>
          <p:cNvPr id="5" name="직선 화살표 연결선 4"/>
          <p:cNvCxnSpPr>
            <a:stCxn id="28" idx="3"/>
            <a:endCxn id="34" idx="1"/>
          </p:cNvCxnSpPr>
          <p:nvPr/>
        </p:nvCxnSpPr>
        <p:spPr>
          <a:xfrm flipV="1">
            <a:off x="2695448" y="1748922"/>
            <a:ext cx="1178052" cy="156606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28" idx="3"/>
            <a:endCxn id="35" idx="1"/>
          </p:cNvCxnSpPr>
          <p:nvPr/>
        </p:nvCxnSpPr>
        <p:spPr>
          <a:xfrm>
            <a:off x="2695448" y="1905528"/>
            <a:ext cx="1178052" cy="314215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3"/>
            <a:endCxn id="36" idx="1"/>
          </p:cNvCxnSpPr>
          <p:nvPr/>
        </p:nvCxnSpPr>
        <p:spPr>
          <a:xfrm>
            <a:off x="2695448" y="1905528"/>
            <a:ext cx="1178052" cy="785036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1" idx="3"/>
            <a:endCxn id="37" idx="1"/>
          </p:cNvCxnSpPr>
          <p:nvPr/>
        </p:nvCxnSpPr>
        <p:spPr>
          <a:xfrm>
            <a:off x="2695448" y="2530916"/>
            <a:ext cx="1178052" cy="630469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2" idx="3"/>
            <a:endCxn id="38" idx="1"/>
          </p:cNvCxnSpPr>
          <p:nvPr/>
        </p:nvCxnSpPr>
        <p:spPr>
          <a:xfrm>
            <a:off x="2695448" y="3156304"/>
            <a:ext cx="1178052" cy="475902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5290737-62D5-4D4D-B89C-DF46DA3CB0DE}"/>
              </a:ext>
            </a:extLst>
          </p:cNvPr>
          <p:cNvSpPr/>
          <p:nvPr/>
        </p:nvSpPr>
        <p:spPr>
          <a:xfrm>
            <a:off x="3873500" y="4408750"/>
            <a:ext cx="11303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leave</a:t>
            </a:r>
          </a:p>
        </p:txBody>
      </p:sp>
      <p:cxnSp>
        <p:nvCxnSpPr>
          <p:cNvPr id="49" name="직선 화살표 연결선 48"/>
          <p:cNvCxnSpPr>
            <a:stCxn id="30" idx="3"/>
            <a:endCxn id="39" idx="1"/>
          </p:cNvCxnSpPr>
          <p:nvPr/>
        </p:nvCxnSpPr>
        <p:spPr>
          <a:xfrm>
            <a:off x="2695448" y="3781693"/>
            <a:ext cx="1178052" cy="321334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9" idx="3"/>
            <a:endCxn id="47" idx="1"/>
          </p:cNvCxnSpPr>
          <p:nvPr/>
        </p:nvCxnSpPr>
        <p:spPr>
          <a:xfrm>
            <a:off x="2695448" y="4407082"/>
            <a:ext cx="1178052" cy="166768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937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F1EEE-05AF-4B71-AD05-F4D851D6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동작 상세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17A908-5602-444E-AC73-165891109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1400"/>
            <a:ext cx="6273800" cy="9806707"/>
          </a:xfrm>
        </p:spPr>
        <p:txBody>
          <a:bodyPr/>
          <a:lstStyle/>
          <a:p>
            <a:r>
              <a:rPr lang="ko-KR" altLang="en-US" dirty="0" smtClean="0"/>
              <a:t>오버레이 생성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900" y="1459719"/>
            <a:ext cx="5410200" cy="821201"/>
            <a:chOff x="850900" y="2387600"/>
            <a:chExt cx="5410200" cy="4191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/>
                <a:t>auto_creation_and_join</a:t>
              </a:r>
              <a:endParaRPr lang="en-US" altLang="ko-KR" sz="1400" dirty="0" smtClean="0"/>
            </a:p>
            <a:p>
              <a:pPr algn="ctr"/>
              <a:r>
                <a:rPr lang="en-US" altLang="ko-KR" sz="1050" dirty="0" smtClean="0">
                  <a:solidFill>
                    <a:srgbClr val="00B0F0"/>
                  </a:solidFill>
                </a:rPr>
                <a:t>Tcp_hp2p_client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495040" cy="18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Overlay</a:t>
              </a:r>
              <a:r>
                <a:rPr lang="ko-KR" altLang="en-US" dirty="0" smtClean="0"/>
                <a:t>를 생성하거나 참가한다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900" y="2714694"/>
            <a:ext cx="5524500" cy="821201"/>
            <a:chOff x="850900" y="2387600"/>
            <a:chExt cx="5524500" cy="41910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Creation</a:t>
              </a:r>
            </a:p>
            <a:p>
              <a:pPr algn="ctr"/>
              <a:r>
                <a:rPr lang="en-US" altLang="ko-KR" sz="1050" dirty="0" err="1">
                  <a:solidFill>
                    <a:srgbClr val="00B0F0"/>
                  </a:solidFill>
                </a:rPr>
                <a:t>HompMessageHandler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609340" cy="329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Overlay</a:t>
              </a:r>
              <a:r>
                <a:rPr lang="ko-KR" altLang="en-US" dirty="0"/>
                <a:t> </a:t>
              </a:r>
              <a:r>
                <a:rPr lang="ko-KR" altLang="en-US" dirty="0" smtClean="0"/>
                <a:t>생성 메시지를 서버에 전송한다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900" y="3969669"/>
            <a:ext cx="5410200" cy="821201"/>
            <a:chOff x="850900" y="2387600"/>
            <a:chExt cx="5410200" cy="4191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Join</a:t>
              </a:r>
            </a:p>
            <a:p>
              <a:pPr algn="ctr"/>
              <a:r>
                <a:rPr lang="en-US" altLang="ko-KR" sz="1050" dirty="0" err="1">
                  <a:solidFill>
                    <a:srgbClr val="00B0F0"/>
                  </a:solidFill>
                </a:rPr>
                <a:t>HompMessageHandler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495040" cy="329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Overlay</a:t>
              </a:r>
              <a:r>
                <a:rPr lang="ko-KR" altLang="en-US" dirty="0"/>
                <a:t> </a:t>
              </a:r>
              <a:r>
                <a:rPr lang="ko-KR" altLang="en-US" dirty="0" smtClean="0"/>
                <a:t>참가 메시지를 서버에 전송한다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900" y="5224643"/>
            <a:ext cx="5410200" cy="821201"/>
            <a:chOff x="850900" y="2387600"/>
            <a:chExt cx="5410200" cy="41910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report</a:t>
              </a:r>
            </a:p>
            <a:p>
              <a:pPr algn="ctr"/>
              <a:r>
                <a:rPr lang="en-US" altLang="ko-KR" sz="1050" dirty="0" err="1">
                  <a:solidFill>
                    <a:srgbClr val="00B0F0"/>
                  </a:solidFill>
                </a:rPr>
                <a:t>HompMessageHandler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495040" cy="329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Peer </a:t>
              </a:r>
              <a:r>
                <a:rPr lang="ko-KR" altLang="en-US" dirty="0" smtClean="0"/>
                <a:t>연결 상태 변경  메시지를 서버에 전송한다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cxnSp>
        <p:nvCxnSpPr>
          <p:cNvPr id="30" name="직선 화살표 연결선 29"/>
          <p:cNvCxnSpPr>
            <a:stCxn id="5" idx="2"/>
            <a:endCxn id="34" idx="0"/>
          </p:cNvCxnSpPr>
          <p:nvPr/>
        </p:nvCxnSpPr>
        <p:spPr>
          <a:xfrm>
            <a:off x="1733550" y="2280920"/>
            <a:ext cx="0" cy="433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1733550" y="3535895"/>
            <a:ext cx="0" cy="433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1733550" y="4790869"/>
            <a:ext cx="0" cy="433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내용 개체 틀 2">
            <a:extLst>
              <a:ext uri="{FF2B5EF4-FFF2-40B4-BE49-F238E27FC236}">
                <a16:creationId xmlns:a16="http://schemas.microsoft.com/office/drawing/2014/main" id="{5217A908-5602-444E-AC73-165891109D04}"/>
              </a:ext>
            </a:extLst>
          </p:cNvPr>
          <p:cNvSpPr txBox="1">
            <a:spLocks/>
          </p:cNvSpPr>
          <p:nvPr/>
        </p:nvSpPr>
        <p:spPr>
          <a:xfrm>
            <a:off x="314960" y="6588761"/>
            <a:ext cx="6273800" cy="39674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143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3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오버레이 참가</a:t>
            </a:r>
          </a:p>
          <a:p>
            <a:endParaRPr lang="ko-KR" altLang="en-US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61060" y="7007079"/>
            <a:ext cx="5410200" cy="821201"/>
            <a:chOff x="850900" y="2387600"/>
            <a:chExt cx="5410200" cy="419100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/>
                <a:t>auto_creation_and_join</a:t>
              </a:r>
              <a:endParaRPr lang="en-US" altLang="ko-KR" sz="1400" dirty="0" smtClean="0"/>
            </a:p>
            <a:p>
              <a:pPr algn="ctr"/>
              <a:r>
                <a:rPr lang="en-US" altLang="ko-KR" sz="1050" dirty="0" smtClean="0">
                  <a:solidFill>
                    <a:srgbClr val="00B0F0"/>
                  </a:solidFill>
                </a:rPr>
                <a:t>Tcp_hp2p_client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495040" cy="18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Overlay</a:t>
              </a:r>
              <a:r>
                <a:rPr lang="ko-KR" altLang="en-US" dirty="0" smtClean="0"/>
                <a:t>를 생성하거나 참가한다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61060" y="8262054"/>
            <a:ext cx="5524500" cy="821201"/>
            <a:chOff x="850900" y="2387600"/>
            <a:chExt cx="5524500" cy="419100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query</a:t>
              </a:r>
            </a:p>
            <a:p>
              <a:pPr algn="ctr"/>
              <a:r>
                <a:rPr lang="en-US" altLang="ko-KR" sz="1050" dirty="0" err="1">
                  <a:solidFill>
                    <a:srgbClr val="00B0F0"/>
                  </a:solidFill>
                </a:rPr>
                <a:t>HompMessageHandler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609340" cy="329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Overlay</a:t>
              </a:r>
              <a:r>
                <a:rPr lang="ko-KR" altLang="en-US" dirty="0"/>
                <a:t> </a:t>
              </a:r>
              <a:r>
                <a:rPr lang="ko-KR" altLang="en-US" dirty="0" smtClean="0"/>
                <a:t>검색 메시지를 서버에 전송한다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61060" y="9517029"/>
            <a:ext cx="5410200" cy="821201"/>
            <a:chOff x="850900" y="2387600"/>
            <a:chExt cx="5410200" cy="419100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Join</a:t>
              </a:r>
            </a:p>
            <a:p>
              <a:pPr algn="ctr"/>
              <a:r>
                <a:rPr lang="en-US" altLang="ko-KR" sz="1050" dirty="0" err="1">
                  <a:solidFill>
                    <a:srgbClr val="00B0F0"/>
                  </a:solidFill>
                </a:rPr>
                <a:t>HompMessageHandler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495040" cy="329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Overlay</a:t>
              </a:r>
              <a:r>
                <a:rPr lang="ko-KR" altLang="en-US" dirty="0"/>
                <a:t> </a:t>
              </a:r>
              <a:r>
                <a:rPr lang="ko-KR" altLang="en-US" dirty="0" smtClean="0"/>
                <a:t>참가 메시지를 서버에 전송한다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cxnSp>
        <p:nvCxnSpPr>
          <p:cNvPr id="61" name="직선 화살표 연결선 60"/>
          <p:cNvCxnSpPr>
            <a:stCxn id="53" idx="2"/>
            <a:endCxn id="56" idx="0"/>
          </p:cNvCxnSpPr>
          <p:nvPr/>
        </p:nvCxnSpPr>
        <p:spPr>
          <a:xfrm>
            <a:off x="1743710" y="7828280"/>
            <a:ext cx="0" cy="433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1743710" y="9083255"/>
            <a:ext cx="0" cy="433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027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F1EEE-05AF-4B71-AD05-F4D851D6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동작 상세 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5217A908-5602-444E-AC73-165891109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1401"/>
            <a:ext cx="6273800" cy="2869671"/>
          </a:xfrm>
        </p:spPr>
        <p:txBody>
          <a:bodyPr/>
          <a:lstStyle/>
          <a:p>
            <a:r>
              <a:rPr lang="ko-KR" altLang="en-US" dirty="0" smtClean="0"/>
              <a:t>오버레이 참가 복구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900" y="1459719"/>
            <a:ext cx="5410200" cy="821201"/>
            <a:chOff x="850900" y="2387600"/>
            <a:chExt cx="5410200" cy="41910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recovery_join</a:t>
              </a:r>
              <a:endParaRPr lang="en-US" altLang="ko-KR" sz="1400" dirty="0" smtClean="0"/>
            </a:p>
            <a:p>
              <a:pPr algn="ctr"/>
              <a:r>
                <a:rPr lang="en-US" altLang="ko-KR" sz="1050" dirty="0" err="1">
                  <a:solidFill>
                    <a:srgbClr val="00B0F0"/>
                  </a:solidFill>
                </a:rPr>
                <a:t>TcpMessageHandler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495040" cy="329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Overlay</a:t>
              </a:r>
              <a:r>
                <a:rPr lang="ko-KR" altLang="en-US" dirty="0"/>
                <a:t> </a:t>
              </a:r>
              <a:r>
                <a:rPr lang="ko-KR" altLang="en-US" dirty="0" smtClean="0"/>
                <a:t>참가 중 연결 상태를 복구 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900" y="2714694"/>
            <a:ext cx="5524500" cy="821201"/>
            <a:chOff x="850900" y="2387600"/>
            <a:chExt cx="5524500" cy="41910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recovery</a:t>
              </a:r>
            </a:p>
            <a:p>
              <a:pPr algn="ctr"/>
              <a:r>
                <a:rPr lang="en-US" altLang="ko-KR" sz="1050" dirty="0" err="1">
                  <a:solidFill>
                    <a:srgbClr val="00B0F0"/>
                  </a:solidFill>
                </a:rPr>
                <a:t>HompMessageHandler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609340" cy="329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Overlay</a:t>
              </a:r>
              <a:r>
                <a:rPr lang="ko-KR" altLang="en-US" dirty="0"/>
                <a:t> </a:t>
              </a:r>
              <a:r>
                <a:rPr lang="ko-KR" altLang="en-US" dirty="0" smtClean="0"/>
                <a:t>복구 메시지를 서버에 전송한다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cxnSp>
        <p:nvCxnSpPr>
          <p:cNvPr id="32" name="직선 화살표 연결선 31"/>
          <p:cNvCxnSpPr>
            <a:stCxn id="23" idx="2"/>
            <a:endCxn id="26" idx="0"/>
          </p:cNvCxnSpPr>
          <p:nvPr/>
        </p:nvCxnSpPr>
        <p:spPr>
          <a:xfrm>
            <a:off x="1733550" y="2280920"/>
            <a:ext cx="0" cy="433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5217A908-5602-444E-AC73-165891109D04}"/>
              </a:ext>
            </a:extLst>
          </p:cNvPr>
          <p:cNvSpPr txBox="1">
            <a:spLocks/>
          </p:cNvSpPr>
          <p:nvPr/>
        </p:nvSpPr>
        <p:spPr>
          <a:xfrm>
            <a:off x="304800" y="5170699"/>
            <a:ext cx="6273800" cy="39674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143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3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Peer </a:t>
            </a:r>
            <a:r>
              <a:rPr lang="ko-KR" altLang="en-US" dirty="0" smtClean="0"/>
              <a:t>연결 상태 변경</a:t>
            </a:r>
          </a:p>
          <a:p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900" y="5589017"/>
            <a:ext cx="5410200" cy="821201"/>
            <a:chOff x="850900" y="2387600"/>
            <a:chExt cx="5410200" cy="41910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send_report</a:t>
              </a:r>
              <a:endParaRPr lang="en-US" altLang="ko-KR" sz="1400" dirty="0" smtClean="0"/>
            </a:p>
            <a:p>
              <a:pPr algn="ctr"/>
              <a:r>
                <a:rPr lang="en-US" altLang="ko-KR" sz="1050" dirty="0" err="1">
                  <a:solidFill>
                    <a:srgbClr val="00B0F0"/>
                  </a:solidFill>
                </a:rPr>
                <a:t>TcpMessageHandler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495040" cy="329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Peer</a:t>
              </a:r>
              <a:r>
                <a:rPr lang="ko-KR" altLang="en-US" dirty="0" smtClean="0"/>
                <a:t>의 연결 상태가 변경될 경우 </a:t>
              </a:r>
              <a:r>
                <a:rPr lang="en-US" altLang="ko-KR" dirty="0" smtClean="0"/>
                <a:t>Peer</a:t>
              </a:r>
              <a:r>
                <a:rPr lang="ko-KR" altLang="en-US" dirty="0" smtClean="0"/>
                <a:t>의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상태를 서버에 전송 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900" y="6843992"/>
            <a:ext cx="5524500" cy="821201"/>
            <a:chOff x="850900" y="2387600"/>
            <a:chExt cx="5524500" cy="41910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report</a:t>
              </a:r>
            </a:p>
            <a:p>
              <a:pPr algn="ctr"/>
              <a:r>
                <a:rPr lang="en-US" altLang="ko-KR" sz="1050" dirty="0" err="1">
                  <a:solidFill>
                    <a:srgbClr val="00B0F0"/>
                  </a:solidFill>
                </a:rPr>
                <a:t>HompMessageHandler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609340" cy="329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Peer </a:t>
              </a:r>
              <a:r>
                <a:rPr lang="ko-KR" altLang="en-US" dirty="0" smtClean="0"/>
                <a:t>연결 상태 변경 메시지를 서버에 전송한다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cxnSp>
        <p:nvCxnSpPr>
          <p:cNvPr id="52" name="직선 화살표 연결선 51"/>
          <p:cNvCxnSpPr>
            <a:stCxn id="39" idx="2"/>
            <a:endCxn id="44" idx="0"/>
          </p:cNvCxnSpPr>
          <p:nvPr/>
        </p:nvCxnSpPr>
        <p:spPr>
          <a:xfrm>
            <a:off x="1733550" y="6410218"/>
            <a:ext cx="0" cy="433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126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F1EEE-05AF-4B71-AD05-F4D851D6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동작 상세 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5217A908-5602-444E-AC73-165891109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5166361"/>
            <a:ext cx="6273800" cy="2869671"/>
          </a:xfrm>
        </p:spPr>
        <p:txBody>
          <a:bodyPr/>
          <a:lstStyle/>
          <a:p>
            <a:r>
              <a:rPr lang="ko-KR" altLang="en-US" dirty="0" smtClean="0"/>
              <a:t>오버레이 탈퇴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900" y="5584679"/>
            <a:ext cx="5410200" cy="821201"/>
            <a:chOff x="850900" y="2387600"/>
            <a:chExt cx="5410200" cy="41910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client_end</a:t>
              </a:r>
              <a:endParaRPr lang="en-US" altLang="ko-KR" sz="1400" dirty="0" smtClean="0"/>
            </a:p>
            <a:p>
              <a:pPr algn="ctr"/>
              <a:r>
                <a:rPr lang="en-US" altLang="ko-KR" sz="1050" dirty="0">
                  <a:solidFill>
                    <a:srgbClr val="00B0F0"/>
                  </a:solidFill>
                </a:rPr>
                <a:t>TcpHp2pClient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495040" cy="18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Peer </a:t>
              </a:r>
              <a:r>
                <a:rPr lang="ko-KR" altLang="en-US" dirty="0" smtClean="0"/>
                <a:t>클라이언트를 종료한다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900" y="6839654"/>
            <a:ext cx="5524500" cy="821201"/>
            <a:chOff x="850900" y="2387600"/>
            <a:chExt cx="5524500" cy="41910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leave</a:t>
              </a:r>
            </a:p>
            <a:p>
              <a:pPr algn="ctr"/>
              <a:r>
                <a:rPr lang="en-US" altLang="ko-KR" sz="1050" dirty="0" err="1">
                  <a:solidFill>
                    <a:srgbClr val="00B0F0"/>
                  </a:solidFill>
                </a:rPr>
                <a:t>HompMessageHandler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609340" cy="329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Overlay</a:t>
              </a:r>
              <a:r>
                <a:rPr lang="ko-KR" altLang="en-US" dirty="0"/>
                <a:t> </a:t>
              </a:r>
              <a:r>
                <a:rPr lang="ko-KR" altLang="en-US" dirty="0" smtClean="0"/>
                <a:t>탈퇴 메시지를 서버에 전송한다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cxnSp>
        <p:nvCxnSpPr>
          <p:cNvPr id="32" name="직선 화살표 연결선 31"/>
          <p:cNvCxnSpPr>
            <a:stCxn id="23" idx="2"/>
            <a:endCxn id="26" idx="0"/>
          </p:cNvCxnSpPr>
          <p:nvPr/>
        </p:nvCxnSpPr>
        <p:spPr>
          <a:xfrm>
            <a:off x="1733550" y="6405880"/>
            <a:ext cx="0" cy="433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5217A908-5602-444E-AC73-165891109D04}"/>
              </a:ext>
            </a:extLst>
          </p:cNvPr>
          <p:cNvSpPr txBox="1">
            <a:spLocks/>
          </p:cNvSpPr>
          <p:nvPr/>
        </p:nvSpPr>
        <p:spPr>
          <a:xfrm>
            <a:off x="304800" y="1042418"/>
            <a:ext cx="6273800" cy="39674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143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3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Peer </a:t>
            </a:r>
            <a:r>
              <a:rPr lang="ko-KR" altLang="en-US" dirty="0" smtClean="0"/>
              <a:t>동작 상태 보고</a:t>
            </a:r>
          </a:p>
          <a:p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900" y="1460737"/>
            <a:ext cx="5410200" cy="1200329"/>
            <a:chOff x="850900" y="2387600"/>
            <a:chExt cx="5410200" cy="61258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send_overlay_refresh</a:t>
              </a:r>
              <a:endParaRPr lang="en-US" altLang="ko-KR" sz="1400" dirty="0" smtClean="0"/>
            </a:p>
            <a:p>
              <a:pPr algn="ctr"/>
              <a:r>
                <a:rPr lang="en-US" altLang="ko-KR" sz="1050" dirty="0" smtClean="0">
                  <a:solidFill>
                    <a:srgbClr val="00B0F0"/>
                  </a:solidFill>
                </a:rPr>
                <a:t>TcpHp2pClient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495040" cy="612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주기적으로 메시지를 서버에 전송한다</a:t>
              </a:r>
              <a:r>
                <a:rPr lang="en-US" altLang="ko-KR" dirty="0" smtClean="0"/>
                <a:t>. (</a:t>
              </a:r>
              <a:r>
                <a:rPr lang="ko-KR" altLang="en-US" dirty="0" smtClean="0"/>
                <a:t>서버는 이 메시지를 통하여 해당 </a:t>
              </a:r>
              <a:r>
                <a:rPr lang="en-US" altLang="ko-KR" dirty="0" smtClean="0"/>
                <a:t>Peer </a:t>
              </a:r>
              <a:r>
                <a:rPr lang="ko-KR" altLang="en-US" dirty="0" smtClean="0"/>
                <a:t>가 정상적으로 동작하고 있는지를 확인한다</a:t>
              </a:r>
              <a:r>
                <a:rPr lang="en-US" altLang="ko-KR" dirty="0" smtClean="0"/>
                <a:t>.)</a:t>
              </a:r>
              <a:r>
                <a:rPr lang="ko-KR" altLang="en-US" dirty="0" smtClean="0"/>
                <a:t> </a:t>
              </a:r>
              <a:endParaRPr lang="ko-KR" altLang="en-US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900" y="3081471"/>
            <a:ext cx="5524500" cy="821201"/>
            <a:chOff x="850900" y="2387600"/>
            <a:chExt cx="5524500" cy="41910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refresh</a:t>
              </a:r>
              <a:endParaRPr lang="en-US" altLang="ko-KR" sz="1400" dirty="0" smtClean="0"/>
            </a:p>
            <a:p>
              <a:pPr algn="ctr"/>
              <a:r>
                <a:rPr lang="en-US" altLang="ko-KR" sz="1050" dirty="0" err="1">
                  <a:solidFill>
                    <a:srgbClr val="00B0F0"/>
                  </a:solidFill>
                </a:rPr>
                <a:t>HompMessageHandler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609340" cy="329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Peer</a:t>
              </a:r>
              <a:r>
                <a:rPr lang="ko-KR" altLang="en-US" dirty="0"/>
                <a:t>가 현재 정상적으로 동작하고 있음을 서버에 </a:t>
              </a:r>
              <a:r>
                <a:rPr lang="ko-KR" altLang="en-US" dirty="0" smtClean="0"/>
                <a:t>통보한다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cxnSp>
        <p:nvCxnSpPr>
          <p:cNvPr id="36" name="직선 화살표 연결선 35"/>
          <p:cNvCxnSpPr>
            <a:stCxn id="30" idx="2"/>
            <a:endCxn id="34" idx="0"/>
          </p:cNvCxnSpPr>
          <p:nvPr/>
        </p:nvCxnSpPr>
        <p:spPr>
          <a:xfrm>
            <a:off x="1733550" y="2281938"/>
            <a:ext cx="0" cy="799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780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353F38-F72F-4E6D-B18E-CFD9DA4EBA31}"/>
              </a:ext>
            </a:extLst>
          </p:cNvPr>
          <p:cNvSpPr/>
          <p:nvPr/>
        </p:nvSpPr>
        <p:spPr>
          <a:xfrm>
            <a:off x="1069909" y="1485900"/>
            <a:ext cx="4543491" cy="39859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EC002B-75DE-470E-B42A-844947EF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구현 구조</a:t>
            </a:r>
            <a:r>
              <a:rPr lang="en-US" altLang="ko-KR" dirty="0"/>
              <a:t>/</a:t>
            </a:r>
            <a:r>
              <a:rPr lang="ko-KR" altLang="en-US" dirty="0"/>
              <a:t>인터페이스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18EA354-CC77-4C89-92DB-CE94EC53F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5471882"/>
            <a:ext cx="5991979" cy="6197600"/>
          </a:xfrm>
        </p:spPr>
        <p:txBody>
          <a:bodyPr/>
          <a:lstStyle/>
          <a:p>
            <a:r>
              <a:rPr lang="ko-KR" altLang="en-US" dirty="0"/>
              <a:t>응용 </a:t>
            </a:r>
            <a:r>
              <a:rPr lang="en-US" altLang="ko-KR" dirty="0"/>
              <a:t>I/F</a:t>
            </a:r>
          </a:p>
          <a:p>
            <a:pPr lvl="1"/>
            <a:r>
              <a:rPr lang="ko-KR" altLang="en-US" dirty="0" smtClean="0"/>
              <a:t>응용</a:t>
            </a:r>
            <a:r>
              <a:rPr lang="en-US" altLang="ko-KR" dirty="0" smtClean="0"/>
              <a:t>(Application)</a:t>
            </a:r>
            <a:r>
              <a:rPr lang="ko-KR" altLang="en-US" dirty="0" smtClean="0"/>
              <a:t>이 프로토콜을 제어하기 위한 </a:t>
            </a:r>
            <a:r>
              <a:rPr lang="en-US" altLang="ko-KR" dirty="0" smtClean="0"/>
              <a:t>API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프로토콜 </a:t>
            </a:r>
            <a:r>
              <a:rPr lang="en-US" altLang="ko-KR" dirty="0"/>
              <a:t>I/F</a:t>
            </a:r>
          </a:p>
          <a:p>
            <a:pPr lvl="1"/>
            <a:r>
              <a:rPr lang="ko-KR" altLang="en-US" dirty="0"/>
              <a:t>메시지 송신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3AE0F48-64E9-4044-B822-3BD70210C57B}"/>
              </a:ext>
            </a:extLst>
          </p:cNvPr>
          <p:cNvSpPr txBox="1">
            <a:spLocks/>
          </p:cNvSpPr>
          <p:nvPr/>
        </p:nvSpPr>
        <p:spPr>
          <a:xfrm>
            <a:off x="482600" y="6170382"/>
            <a:ext cx="5991979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88F5317-25DB-4D9C-8E6A-ADCEEBA8283D}"/>
              </a:ext>
            </a:extLst>
          </p:cNvPr>
          <p:cNvSpPr/>
          <p:nvPr/>
        </p:nvSpPr>
        <p:spPr>
          <a:xfrm>
            <a:off x="765109" y="1866900"/>
            <a:ext cx="609600" cy="2679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응용</a:t>
            </a:r>
            <a:r>
              <a:rPr lang="en-US" altLang="ko-KR" dirty="0"/>
              <a:t> I/F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64AF0E1-6497-481C-A517-8F82C41F8919}"/>
              </a:ext>
            </a:extLst>
          </p:cNvPr>
          <p:cNvSpPr/>
          <p:nvPr/>
        </p:nvSpPr>
        <p:spPr>
          <a:xfrm>
            <a:off x="5276915" y="1866900"/>
            <a:ext cx="609600" cy="2679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프로토콜</a:t>
            </a:r>
            <a:r>
              <a:rPr lang="en-US" altLang="ko-KR" dirty="0"/>
              <a:t> I/F</a:t>
            </a:r>
            <a:endParaRPr lang="ko-KR" altLang="en-US" dirty="0"/>
          </a:p>
        </p:txBody>
      </p:sp>
      <p:graphicFrame>
        <p:nvGraphicFramePr>
          <p:cNvPr id="26" name="내용 개체 틀 7">
            <a:extLst>
              <a:ext uri="{FF2B5EF4-FFF2-40B4-BE49-F238E27FC236}">
                <a16:creationId xmlns:a16="http://schemas.microsoft.com/office/drawing/2014/main" id="{61F7CE1C-C7B4-4AB2-A415-B2CFF24AC2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381249"/>
              </p:ext>
            </p:extLst>
          </p:nvPr>
        </p:nvGraphicFramePr>
        <p:xfrm>
          <a:off x="433387" y="6108369"/>
          <a:ext cx="5991226" cy="107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13">
                  <a:extLst>
                    <a:ext uri="{9D8B030D-6E8A-4147-A177-3AD203B41FA5}">
                      <a16:colId xmlns:a16="http://schemas.microsoft.com/office/drawing/2014/main" val="656058888"/>
                    </a:ext>
                  </a:extLst>
                </a:gridCol>
                <a:gridCol w="3897313">
                  <a:extLst>
                    <a:ext uri="{9D8B030D-6E8A-4147-A177-3AD203B41FA5}">
                      <a16:colId xmlns:a16="http://schemas.microsoft.com/office/drawing/2014/main" val="1660861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85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dirty="0" err="1" smtClean="0"/>
                        <a:t>auto_creation_and_join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Overlay</a:t>
                      </a:r>
                      <a:r>
                        <a:rPr lang="ko-KR" altLang="en-US" dirty="0" smtClean="0"/>
                        <a:t>에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참가한다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marL="0" marR="0" lvl="0" indent="0" algn="l" defTabSz="3429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참가할 오버레이를 특정하지 않은 경우 오버레이를 검색하여 참가한다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978700"/>
                  </a:ext>
                </a:extLst>
              </a:tr>
            </a:tbl>
          </a:graphicData>
        </a:graphic>
      </p:graphicFrame>
      <p:graphicFrame>
        <p:nvGraphicFramePr>
          <p:cNvPr id="27" name="내용 개체 틀 7">
            <a:extLst>
              <a:ext uri="{FF2B5EF4-FFF2-40B4-BE49-F238E27FC236}">
                <a16:creationId xmlns:a16="http://schemas.microsoft.com/office/drawing/2014/main" id="{3DCDBFA6-A24E-4C77-9930-501CB74713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219499"/>
              </p:ext>
            </p:extLst>
          </p:nvPr>
        </p:nvGraphicFramePr>
        <p:xfrm>
          <a:off x="433387" y="8050416"/>
          <a:ext cx="5991226" cy="3770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13">
                  <a:extLst>
                    <a:ext uri="{9D8B030D-6E8A-4147-A177-3AD203B41FA5}">
                      <a16:colId xmlns:a16="http://schemas.microsoft.com/office/drawing/2014/main" val="656058888"/>
                    </a:ext>
                  </a:extLst>
                </a:gridCol>
                <a:gridCol w="3897313">
                  <a:extLst>
                    <a:ext uri="{9D8B030D-6E8A-4147-A177-3AD203B41FA5}">
                      <a16:colId xmlns:a16="http://schemas.microsoft.com/office/drawing/2014/main" val="1660861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85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dirty="0" err="1" smtClean="0"/>
                        <a:t>send_hello_peer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대상 </a:t>
                      </a:r>
                      <a:r>
                        <a:rPr lang="en-US" altLang="ko-KR" dirty="0" smtClean="0"/>
                        <a:t>Peer</a:t>
                      </a:r>
                      <a:r>
                        <a:rPr lang="ko-KR" altLang="en-US" dirty="0" smtClean="0"/>
                        <a:t>에서 </a:t>
                      </a:r>
                      <a:r>
                        <a:rPr lang="en-US" altLang="ko-KR" dirty="0" err="1" smtClean="0"/>
                        <a:t>hello_peer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메시지를 전송하고 결과를 받는다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97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dirty="0" err="1" smtClean="0"/>
                        <a:t>run_estab_peer_timer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estab_peer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메시지를 받기 위해 대기한다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031270"/>
                  </a:ext>
                </a:extLst>
              </a:tr>
              <a:tr h="580504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send_to_all_probe_peer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estab_peer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메시지를 전송한  모든</a:t>
                      </a:r>
                      <a:r>
                        <a:rPr lang="en-US" altLang="ko-KR" dirty="0" smtClean="0"/>
                        <a:t> Peer </a:t>
                      </a:r>
                      <a:r>
                        <a:rPr lang="ko-KR" altLang="en-US" dirty="0" smtClean="0"/>
                        <a:t>에서 </a:t>
                      </a:r>
                      <a:r>
                        <a:rPr lang="en-US" altLang="ko-KR" dirty="0" err="1" smtClean="0"/>
                        <a:t>probe_peer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메시지를 전송한다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33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run_probe_peer_timer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probe_peer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메시지를 받기 위해 대기한다</a:t>
                      </a:r>
                      <a:r>
                        <a:rPr lang="en-US" altLang="ko-KR" dirty="0" smtClean="0"/>
                        <a:t>.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85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check_and_send_set_primary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probe_peer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메시지 결과를 보고 </a:t>
                      </a:r>
                      <a:r>
                        <a:rPr lang="en-US" altLang="ko-KR" dirty="0" smtClean="0"/>
                        <a:t>primary </a:t>
                      </a:r>
                      <a:r>
                        <a:rPr lang="ko-KR" altLang="en-US" dirty="0" smtClean="0"/>
                        <a:t>메시지를 전송할 </a:t>
                      </a:r>
                      <a:r>
                        <a:rPr lang="en-US" altLang="ko-KR" dirty="0" smtClean="0"/>
                        <a:t>Peer</a:t>
                      </a:r>
                      <a:r>
                        <a:rPr lang="ko-KR" altLang="en-US" dirty="0" smtClean="0"/>
                        <a:t>를 선정하여 메시지를 전송한다</a:t>
                      </a:r>
                      <a:r>
                        <a:rPr lang="en-US" altLang="ko-KR" dirty="0" smtClean="0"/>
                        <a:t>.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296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send_set_primary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Set_primary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메시지를 특정 </a:t>
                      </a:r>
                      <a:r>
                        <a:rPr lang="en-US" altLang="ko-KR" dirty="0" smtClean="0"/>
                        <a:t>Peer</a:t>
                      </a:r>
                      <a:r>
                        <a:rPr lang="ko-KR" altLang="en-US" dirty="0" smtClean="0"/>
                        <a:t>에게 전송한다</a:t>
                      </a:r>
                      <a:r>
                        <a:rPr lang="en-US" altLang="ko-KR" dirty="0" smtClean="0"/>
                        <a:t>.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52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send_to_all_set_candidate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Set_primary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메시지를 전송한 </a:t>
                      </a:r>
                      <a:r>
                        <a:rPr lang="en-US" altLang="ko-KR" dirty="0" smtClean="0"/>
                        <a:t>Peer</a:t>
                      </a:r>
                      <a:r>
                        <a:rPr lang="ko-KR" altLang="en-US" dirty="0" smtClean="0"/>
                        <a:t>를 제외한 모든 </a:t>
                      </a:r>
                      <a:r>
                        <a:rPr lang="en-US" altLang="ko-KR" dirty="0" err="1" smtClean="0"/>
                        <a:t>estab_peer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메시지 전송 </a:t>
                      </a:r>
                      <a:r>
                        <a:rPr lang="en-US" altLang="ko-KR" dirty="0" smtClean="0"/>
                        <a:t>Peer</a:t>
                      </a:r>
                      <a:r>
                        <a:rPr lang="ko-KR" altLang="en-US" dirty="0" smtClean="0"/>
                        <a:t>에게 </a:t>
                      </a:r>
                      <a:r>
                        <a:rPr lang="en-US" altLang="ko-KR" sz="1200" dirty="0" err="1" smtClean="0"/>
                        <a:t>set_candidate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메시지를 전송한다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238528"/>
                  </a:ext>
                </a:extLst>
              </a:tr>
            </a:tbl>
          </a:graphicData>
        </a:graphic>
      </p:graphicFrame>
      <p:sp>
        <p:nvSpPr>
          <p:cNvPr id="17" name="사각형: 둥근 모서리 6">
            <a:extLst>
              <a:ext uri="{FF2B5EF4-FFF2-40B4-BE49-F238E27FC236}">
                <a16:creationId xmlns:a16="http://schemas.microsoft.com/office/drawing/2014/main" id="{F5066852-4AC1-43E2-8D3E-6DCD62C99544}"/>
              </a:ext>
            </a:extLst>
          </p:cNvPr>
          <p:cNvSpPr/>
          <p:nvPr/>
        </p:nvSpPr>
        <p:spPr>
          <a:xfrm>
            <a:off x="1335149" y="980531"/>
            <a:ext cx="3941766" cy="3494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HP2P PEER </a:t>
            </a:r>
            <a:r>
              <a:rPr lang="en-US" altLang="ko-KR" dirty="0" smtClean="0"/>
              <a:t>– </a:t>
            </a:r>
            <a:r>
              <a:rPr lang="en-US" altLang="ko-KR" sz="1000" dirty="0" smtClean="0"/>
              <a:t>Peer </a:t>
            </a:r>
            <a:r>
              <a:rPr lang="en-US" altLang="ko-KR" sz="1000" dirty="0" smtClean="0"/>
              <a:t>Protocol(TCP)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290737-62D5-4D4D-B89C-DF46DA3CB0DE}"/>
              </a:ext>
            </a:extLst>
          </p:cNvPr>
          <p:cNvSpPr/>
          <p:nvPr/>
        </p:nvSpPr>
        <p:spPr>
          <a:xfrm>
            <a:off x="1541272" y="1630462"/>
            <a:ext cx="1130300" cy="1109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auto_creation_and_join</a:t>
            </a:r>
            <a:endParaRPr lang="en-US" altLang="ko-KR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5290737-62D5-4D4D-B89C-DF46DA3CB0DE}"/>
              </a:ext>
            </a:extLst>
          </p:cNvPr>
          <p:cNvSpPr/>
          <p:nvPr/>
        </p:nvSpPr>
        <p:spPr>
          <a:xfrm>
            <a:off x="3873500" y="1583822"/>
            <a:ext cx="11303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creation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5290737-62D5-4D4D-B89C-DF46DA3CB0DE}"/>
              </a:ext>
            </a:extLst>
          </p:cNvPr>
          <p:cNvSpPr/>
          <p:nvPr/>
        </p:nvSpPr>
        <p:spPr>
          <a:xfrm>
            <a:off x="3873500" y="1996952"/>
            <a:ext cx="11303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send_hello_peer</a:t>
            </a:r>
            <a:endParaRPr lang="en-US" altLang="ko-KR" sz="1000" dirty="0"/>
          </a:p>
        </p:txBody>
      </p:sp>
      <p:cxnSp>
        <p:nvCxnSpPr>
          <p:cNvPr id="29" name="직선 화살표 연결선 28"/>
          <p:cNvCxnSpPr>
            <a:endCxn id="19" idx="1"/>
          </p:cNvCxnSpPr>
          <p:nvPr/>
        </p:nvCxnSpPr>
        <p:spPr>
          <a:xfrm>
            <a:off x="2695448" y="1740428"/>
            <a:ext cx="1178052" cy="8494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ysDot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2695448" y="2081531"/>
            <a:ext cx="1178052" cy="8494"/>
          </a:xfrm>
          <a:prstGeom prst="straightConnector1">
            <a:avLst/>
          </a:prstGeom>
          <a:ln w="28575" cap="flat" cmpd="sng" algn="ctr">
            <a:solidFill>
              <a:srgbClr val="0070C0"/>
            </a:solidFill>
            <a:prstDash val="sysDot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5290737-62D5-4D4D-B89C-DF46DA3CB0DE}"/>
              </a:ext>
            </a:extLst>
          </p:cNvPr>
          <p:cNvSpPr/>
          <p:nvPr/>
        </p:nvSpPr>
        <p:spPr>
          <a:xfrm>
            <a:off x="3873500" y="2410082"/>
            <a:ext cx="11303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run_estab_peer_timer</a:t>
            </a:r>
            <a:endParaRPr lang="en-US" altLang="ko-KR" sz="1000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695448" y="2555040"/>
            <a:ext cx="1178052" cy="8494"/>
          </a:xfrm>
          <a:prstGeom prst="straightConnector1">
            <a:avLst/>
          </a:prstGeom>
          <a:ln w="28575" cap="flat" cmpd="sng" algn="ctr">
            <a:solidFill>
              <a:srgbClr val="0070C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5290737-62D5-4D4D-B89C-DF46DA3CB0DE}"/>
              </a:ext>
            </a:extLst>
          </p:cNvPr>
          <p:cNvSpPr/>
          <p:nvPr/>
        </p:nvSpPr>
        <p:spPr>
          <a:xfrm>
            <a:off x="2971800" y="3113606"/>
            <a:ext cx="205232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send_to_all_probe_peer</a:t>
            </a:r>
            <a:endParaRPr lang="en-US" altLang="ko-KR" sz="10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5290737-62D5-4D4D-B89C-DF46DA3CB0DE}"/>
              </a:ext>
            </a:extLst>
          </p:cNvPr>
          <p:cNvSpPr/>
          <p:nvPr/>
        </p:nvSpPr>
        <p:spPr>
          <a:xfrm>
            <a:off x="2971800" y="3595937"/>
            <a:ext cx="205232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run_probe_peer_timer</a:t>
            </a:r>
            <a:endParaRPr lang="en-US" altLang="ko-KR" sz="1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5290737-62D5-4D4D-B89C-DF46DA3CB0DE}"/>
              </a:ext>
            </a:extLst>
          </p:cNvPr>
          <p:cNvSpPr/>
          <p:nvPr/>
        </p:nvSpPr>
        <p:spPr>
          <a:xfrm>
            <a:off x="2971800" y="4078268"/>
            <a:ext cx="205232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check_and_send_set_primary</a:t>
            </a:r>
            <a:endParaRPr lang="en-US" altLang="ko-KR" sz="1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5290737-62D5-4D4D-B89C-DF46DA3CB0DE}"/>
              </a:ext>
            </a:extLst>
          </p:cNvPr>
          <p:cNvSpPr/>
          <p:nvPr/>
        </p:nvSpPr>
        <p:spPr>
          <a:xfrm>
            <a:off x="2971800" y="4560599"/>
            <a:ext cx="205232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send_set_primary</a:t>
            </a:r>
            <a:endParaRPr lang="en-US" altLang="ko-KR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5290737-62D5-4D4D-B89C-DF46DA3CB0DE}"/>
              </a:ext>
            </a:extLst>
          </p:cNvPr>
          <p:cNvSpPr/>
          <p:nvPr/>
        </p:nvSpPr>
        <p:spPr>
          <a:xfrm>
            <a:off x="2971800" y="5042931"/>
            <a:ext cx="205232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send_to_all_set_candidate</a:t>
            </a:r>
            <a:endParaRPr lang="en-US" altLang="ko-KR" sz="1000" dirty="0"/>
          </a:p>
        </p:txBody>
      </p:sp>
      <p:cxnSp>
        <p:nvCxnSpPr>
          <p:cNvPr id="14" name="꺾인 연결선 13"/>
          <p:cNvCxnSpPr/>
          <p:nvPr/>
        </p:nvCxnSpPr>
        <p:spPr>
          <a:xfrm rot="10800000" flipV="1">
            <a:off x="2971800" y="3336101"/>
            <a:ext cx="12700" cy="329439"/>
          </a:xfrm>
          <a:prstGeom prst="bentConnector3">
            <a:avLst>
              <a:gd name="adj1" fmla="val 1800000"/>
            </a:avLst>
          </a:prstGeom>
          <a:ln w="28575" cap="flat" cmpd="sng" algn="ctr">
            <a:solidFill>
              <a:srgbClr val="0070C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꺾인 연결선 15"/>
          <p:cNvCxnSpPr/>
          <p:nvPr/>
        </p:nvCxnSpPr>
        <p:spPr>
          <a:xfrm rot="10800000" flipV="1">
            <a:off x="2971800" y="3808907"/>
            <a:ext cx="12700" cy="329439"/>
          </a:xfrm>
          <a:prstGeom prst="bentConnector3">
            <a:avLst>
              <a:gd name="adj1" fmla="val 1800000"/>
            </a:avLst>
          </a:prstGeom>
          <a:ln w="28575" cap="flat" cmpd="sng" algn="ctr">
            <a:solidFill>
              <a:srgbClr val="0070C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꺾인 연결선 38"/>
          <p:cNvCxnSpPr/>
          <p:nvPr/>
        </p:nvCxnSpPr>
        <p:spPr>
          <a:xfrm rot="10800000" flipV="1">
            <a:off x="2971800" y="4334787"/>
            <a:ext cx="12700" cy="299490"/>
          </a:xfrm>
          <a:prstGeom prst="bentConnector3">
            <a:avLst>
              <a:gd name="adj1" fmla="val 1800000"/>
            </a:avLst>
          </a:prstGeom>
          <a:ln w="28575" cap="flat" cmpd="sng" algn="ctr">
            <a:solidFill>
              <a:srgbClr val="0070C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꺾인 연결선 40"/>
          <p:cNvCxnSpPr/>
          <p:nvPr/>
        </p:nvCxnSpPr>
        <p:spPr>
          <a:xfrm rot="10800000" flipV="1">
            <a:off x="2971800" y="4815179"/>
            <a:ext cx="12700" cy="398622"/>
          </a:xfrm>
          <a:prstGeom prst="bentConnector3">
            <a:avLst>
              <a:gd name="adj1" fmla="val 1800000"/>
            </a:avLst>
          </a:prstGeom>
          <a:ln w="28575" cap="flat" cmpd="sng" algn="ctr">
            <a:solidFill>
              <a:srgbClr val="0070C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895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353F38-F72F-4E6D-B18E-CFD9DA4EBA31}"/>
              </a:ext>
            </a:extLst>
          </p:cNvPr>
          <p:cNvSpPr/>
          <p:nvPr/>
        </p:nvSpPr>
        <p:spPr>
          <a:xfrm>
            <a:off x="1069909" y="1485900"/>
            <a:ext cx="4543491" cy="34094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EC002B-75DE-470E-B42A-844947EF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구현 구조</a:t>
            </a:r>
            <a:r>
              <a:rPr lang="en-US" altLang="ko-KR" dirty="0"/>
              <a:t>/</a:t>
            </a:r>
            <a:r>
              <a:rPr lang="ko-KR" altLang="en-US" dirty="0"/>
              <a:t>인터페이스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18EA354-CC77-4C89-92DB-CE94EC53F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5471882"/>
            <a:ext cx="5991979" cy="6197600"/>
          </a:xfrm>
        </p:spPr>
        <p:txBody>
          <a:bodyPr/>
          <a:lstStyle/>
          <a:p>
            <a:r>
              <a:rPr lang="ko-KR" altLang="en-US" dirty="0"/>
              <a:t>응용 </a:t>
            </a:r>
            <a:r>
              <a:rPr lang="en-US" altLang="ko-KR" dirty="0"/>
              <a:t>I/F</a:t>
            </a:r>
          </a:p>
          <a:p>
            <a:pPr lvl="1"/>
            <a:r>
              <a:rPr lang="ko-KR" altLang="en-US" dirty="0" smtClean="0"/>
              <a:t>응용</a:t>
            </a:r>
            <a:r>
              <a:rPr lang="en-US" altLang="ko-KR" dirty="0" smtClean="0"/>
              <a:t>(Application)</a:t>
            </a:r>
            <a:r>
              <a:rPr lang="ko-KR" altLang="en-US" dirty="0" smtClean="0"/>
              <a:t>이 프로토콜을 제어하기 위한 </a:t>
            </a:r>
            <a:r>
              <a:rPr lang="en-US" altLang="ko-KR" dirty="0" smtClean="0"/>
              <a:t>API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프로토콜 </a:t>
            </a:r>
            <a:r>
              <a:rPr lang="en-US" altLang="ko-KR" dirty="0"/>
              <a:t>I/F</a:t>
            </a:r>
          </a:p>
          <a:p>
            <a:pPr lvl="1"/>
            <a:r>
              <a:rPr lang="ko-KR" altLang="en-US" dirty="0"/>
              <a:t>메시지 송신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3AE0F48-64E9-4044-B822-3BD70210C57B}"/>
              </a:ext>
            </a:extLst>
          </p:cNvPr>
          <p:cNvSpPr txBox="1">
            <a:spLocks/>
          </p:cNvSpPr>
          <p:nvPr/>
        </p:nvSpPr>
        <p:spPr>
          <a:xfrm>
            <a:off x="482600" y="6170382"/>
            <a:ext cx="5991979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88F5317-25DB-4D9C-8E6A-ADCEEBA8283D}"/>
              </a:ext>
            </a:extLst>
          </p:cNvPr>
          <p:cNvSpPr/>
          <p:nvPr/>
        </p:nvSpPr>
        <p:spPr>
          <a:xfrm>
            <a:off x="765109" y="1866900"/>
            <a:ext cx="609600" cy="2679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응용</a:t>
            </a:r>
            <a:r>
              <a:rPr lang="en-US" altLang="ko-KR" dirty="0"/>
              <a:t> I/F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64AF0E1-6497-481C-A517-8F82C41F8919}"/>
              </a:ext>
            </a:extLst>
          </p:cNvPr>
          <p:cNvSpPr/>
          <p:nvPr/>
        </p:nvSpPr>
        <p:spPr>
          <a:xfrm>
            <a:off x="5276915" y="1866900"/>
            <a:ext cx="609600" cy="2679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프로토콜</a:t>
            </a:r>
            <a:r>
              <a:rPr lang="en-US" altLang="ko-KR" dirty="0"/>
              <a:t> I/F</a:t>
            </a:r>
            <a:endParaRPr lang="ko-KR" altLang="en-US" dirty="0"/>
          </a:p>
        </p:txBody>
      </p:sp>
      <p:graphicFrame>
        <p:nvGraphicFramePr>
          <p:cNvPr id="26" name="내용 개체 틀 7">
            <a:extLst>
              <a:ext uri="{FF2B5EF4-FFF2-40B4-BE49-F238E27FC236}">
                <a16:creationId xmlns:a16="http://schemas.microsoft.com/office/drawing/2014/main" id="{61F7CE1C-C7B4-4AB2-A415-B2CFF24AC2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5316564"/>
              </p:ext>
            </p:extLst>
          </p:nvPr>
        </p:nvGraphicFramePr>
        <p:xfrm>
          <a:off x="433387" y="6108369"/>
          <a:ext cx="5991226" cy="87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13">
                  <a:extLst>
                    <a:ext uri="{9D8B030D-6E8A-4147-A177-3AD203B41FA5}">
                      <a16:colId xmlns:a16="http://schemas.microsoft.com/office/drawing/2014/main" val="656058888"/>
                    </a:ext>
                  </a:extLst>
                </a:gridCol>
                <a:gridCol w="3897313">
                  <a:extLst>
                    <a:ext uri="{9D8B030D-6E8A-4147-A177-3AD203B41FA5}">
                      <a16:colId xmlns:a16="http://schemas.microsoft.com/office/drawing/2014/main" val="1660861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85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dirty="0" err="1" smtClean="0"/>
                        <a:t>simple_process_client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사용자의 입력을 받아 해당 작업을 수행한다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dirty="0" smtClean="0"/>
                        <a:t>/d </a:t>
                      </a:r>
                      <a:r>
                        <a:rPr lang="ko-KR" altLang="en-US" dirty="0" smtClean="0"/>
                        <a:t>입력하면 전송할 메시지를 입력 받을 수 있다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ko-KR" altLang="en-US" dirty="0" smtClean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978700"/>
                  </a:ext>
                </a:extLst>
              </a:tr>
            </a:tbl>
          </a:graphicData>
        </a:graphic>
      </p:graphicFrame>
      <p:graphicFrame>
        <p:nvGraphicFramePr>
          <p:cNvPr id="27" name="내용 개체 틀 7">
            <a:extLst>
              <a:ext uri="{FF2B5EF4-FFF2-40B4-BE49-F238E27FC236}">
                <a16:creationId xmlns:a16="http://schemas.microsoft.com/office/drawing/2014/main" id="{3DCDBFA6-A24E-4C77-9930-501CB74713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4382230"/>
              </p:ext>
            </p:extLst>
          </p:nvPr>
        </p:nvGraphicFramePr>
        <p:xfrm>
          <a:off x="433387" y="8050416"/>
          <a:ext cx="5991226" cy="182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13">
                  <a:extLst>
                    <a:ext uri="{9D8B030D-6E8A-4147-A177-3AD203B41FA5}">
                      <a16:colId xmlns:a16="http://schemas.microsoft.com/office/drawing/2014/main" val="656058888"/>
                    </a:ext>
                  </a:extLst>
                </a:gridCol>
                <a:gridCol w="3897313">
                  <a:extLst>
                    <a:ext uri="{9D8B030D-6E8A-4147-A177-3AD203B41FA5}">
                      <a16:colId xmlns:a16="http://schemas.microsoft.com/office/drawing/2014/main" val="1660861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85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dirty="0" err="1" smtClean="0"/>
                        <a:t>send_broadcast_data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메시지를 해당 </a:t>
                      </a:r>
                      <a:r>
                        <a:rPr lang="en-US" altLang="ko-KR" dirty="0" smtClean="0"/>
                        <a:t>Peer</a:t>
                      </a:r>
                      <a:r>
                        <a:rPr lang="ko-KR" altLang="en-US" dirty="0" smtClean="0"/>
                        <a:t>와 </a:t>
                      </a:r>
                      <a:r>
                        <a:rPr lang="en-US" altLang="ko-KR" dirty="0" smtClean="0"/>
                        <a:t>Primary </a:t>
                      </a:r>
                      <a:r>
                        <a:rPr lang="ko-KR" altLang="en-US" dirty="0" smtClean="0"/>
                        <a:t>연결이 되어 있는 모든 </a:t>
                      </a:r>
                      <a:r>
                        <a:rPr lang="en-US" altLang="ko-KR" dirty="0" smtClean="0"/>
                        <a:t>Peer</a:t>
                      </a:r>
                      <a:r>
                        <a:rPr lang="ko-KR" altLang="en-US" dirty="0" smtClean="0"/>
                        <a:t>에게 </a:t>
                      </a:r>
                      <a:r>
                        <a:rPr lang="en-US" altLang="ko-KR" sz="1200" dirty="0" err="1" smtClean="0"/>
                        <a:t>broadcast_data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dirty="0" smtClean="0"/>
                        <a:t>메시지를 전송한다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97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dirty="0" err="1" smtClean="0"/>
                        <a:t>send_message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특정 </a:t>
                      </a:r>
                      <a:r>
                        <a:rPr lang="en-US" altLang="ko-KR" dirty="0" smtClean="0"/>
                        <a:t>Peer</a:t>
                      </a:r>
                      <a:r>
                        <a:rPr lang="ko-KR" altLang="en-US" dirty="0" smtClean="0"/>
                        <a:t>에게 메시지를 전송한다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031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238528"/>
                  </a:ext>
                </a:extLst>
              </a:tr>
            </a:tbl>
          </a:graphicData>
        </a:graphic>
      </p:graphicFrame>
      <p:sp>
        <p:nvSpPr>
          <p:cNvPr id="17" name="사각형: 둥근 모서리 6">
            <a:extLst>
              <a:ext uri="{FF2B5EF4-FFF2-40B4-BE49-F238E27FC236}">
                <a16:creationId xmlns:a16="http://schemas.microsoft.com/office/drawing/2014/main" id="{F5066852-4AC1-43E2-8D3E-6DCD62C99544}"/>
              </a:ext>
            </a:extLst>
          </p:cNvPr>
          <p:cNvSpPr/>
          <p:nvPr/>
        </p:nvSpPr>
        <p:spPr>
          <a:xfrm>
            <a:off x="1335149" y="980531"/>
            <a:ext cx="3941766" cy="3494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HP2P PEER </a:t>
            </a:r>
            <a:r>
              <a:rPr lang="en-US" altLang="ko-KR" dirty="0" smtClean="0"/>
              <a:t>– </a:t>
            </a:r>
            <a:r>
              <a:rPr lang="en-US" altLang="ko-KR" sz="1000" dirty="0" smtClean="0"/>
              <a:t>Peer </a:t>
            </a:r>
            <a:r>
              <a:rPr lang="en-US" altLang="ko-KR" sz="1000" dirty="0" smtClean="0"/>
              <a:t>Protocol(TCP)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290737-62D5-4D4D-B89C-DF46DA3CB0DE}"/>
              </a:ext>
            </a:extLst>
          </p:cNvPr>
          <p:cNvSpPr/>
          <p:nvPr/>
        </p:nvSpPr>
        <p:spPr>
          <a:xfrm>
            <a:off x="1541272" y="1791352"/>
            <a:ext cx="1130300" cy="668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simple_process_client</a:t>
            </a:r>
            <a:endParaRPr lang="en-US" altLang="ko-KR" sz="1000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695448" y="2081531"/>
            <a:ext cx="1178052" cy="8494"/>
          </a:xfrm>
          <a:prstGeom prst="straightConnector1">
            <a:avLst/>
          </a:prstGeom>
          <a:ln w="28575" cap="flat" cmpd="sng" algn="ctr">
            <a:solidFill>
              <a:srgbClr val="0070C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5290737-62D5-4D4D-B89C-DF46DA3CB0DE}"/>
              </a:ext>
            </a:extLst>
          </p:cNvPr>
          <p:cNvSpPr/>
          <p:nvPr/>
        </p:nvSpPr>
        <p:spPr>
          <a:xfrm>
            <a:off x="3893820" y="1737580"/>
            <a:ext cx="1130300" cy="668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send_broadcast_data</a:t>
            </a:r>
            <a:endParaRPr lang="en-US" altLang="ko-KR" sz="1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5290737-62D5-4D4D-B89C-DF46DA3CB0DE}"/>
              </a:ext>
            </a:extLst>
          </p:cNvPr>
          <p:cNvSpPr/>
          <p:nvPr/>
        </p:nvSpPr>
        <p:spPr>
          <a:xfrm>
            <a:off x="3893820" y="3042771"/>
            <a:ext cx="1130300" cy="668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send_message</a:t>
            </a:r>
            <a:endParaRPr lang="en-US" altLang="ko-KR" sz="1000" dirty="0"/>
          </a:p>
        </p:txBody>
      </p:sp>
      <p:cxnSp>
        <p:nvCxnSpPr>
          <p:cNvPr id="6" name="직선 화살표 연결선 5"/>
          <p:cNvCxnSpPr>
            <a:stCxn id="38" idx="2"/>
          </p:cNvCxnSpPr>
          <p:nvPr/>
        </p:nvCxnSpPr>
        <p:spPr>
          <a:xfrm>
            <a:off x="4458970" y="2406284"/>
            <a:ext cx="0" cy="636487"/>
          </a:xfrm>
          <a:prstGeom prst="straightConnector1">
            <a:avLst/>
          </a:prstGeom>
          <a:ln w="28575" cap="flat" cmpd="sng" algn="ctr">
            <a:solidFill>
              <a:srgbClr val="0070C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50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353F38-F72F-4E6D-B18E-CFD9DA4EBA31}"/>
              </a:ext>
            </a:extLst>
          </p:cNvPr>
          <p:cNvSpPr/>
          <p:nvPr/>
        </p:nvSpPr>
        <p:spPr>
          <a:xfrm>
            <a:off x="1069909" y="1485900"/>
            <a:ext cx="4543491" cy="34094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EC002B-75DE-470E-B42A-844947EF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구현 구조</a:t>
            </a:r>
            <a:r>
              <a:rPr lang="en-US" altLang="ko-KR" dirty="0"/>
              <a:t>/</a:t>
            </a:r>
            <a:r>
              <a:rPr lang="ko-KR" altLang="en-US" dirty="0"/>
              <a:t>인터페이스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18EA354-CC77-4C89-92DB-CE94EC53F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5471882"/>
            <a:ext cx="5991979" cy="6197600"/>
          </a:xfrm>
        </p:spPr>
        <p:txBody>
          <a:bodyPr/>
          <a:lstStyle/>
          <a:p>
            <a:r>
              <a:rPr lang="ko-KR" altLang="en-US" dirty="0"/>
              <a:t>응용 </a:t>
            </a:r>
            <a:r>
              <a:rPr lang="en-US" altLang="ko-KR" dirty="0"/>
              <a:t>I/F</a:t>
            </a:r>
          </a:p>
          <a:p>
            <a:pPr lvl="1"/>
            <a:r>
              <a:rPr lang="ko-KR" altLang="en-US" dirty="0" smtClean="0"/>
              <a:t>응용</a:t>
            </a:r>
            <a:r>
              <a:rPr lang="en-US" altLang="ko-KR" dirty="0" smtClean="0"/>
              <a:t>(Application)</a:t>
            </a:r>
            <a:r>
              <a:rPr lang="ko-KR" altLang="en-US" dirty="0" smtClean="0"/>
              <a:t>이 프로토콜을 제어하기 위한 </a:t>
            </a:r>
            <a:r>
              <a:rPr lang="en-US" altLang="ko-KR" dirty="0" smtClean="0"/>
              <a:t>API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프로토콜 </a:t>
            </a:r>
            <a:r>
              <a:rPr lang="en-US" altLang="ko-KR" dirty="0"/>
              <a:t>I/F</a:t>
            </a:r>
          </a:p>
          <a:p>
            <a:pPr lvl="1"/>
            <a:r>
              <a:rPr lang="ko-KR" altLang="en-US" dirty="0"/>
              <a:t>메시지 송신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3AE0F48-64E9-4044-B822-3BD70210C57B}"/>
              </a:ext>
            </a:extLst>
          </p:cNvPr>
          <p:cNvSpPr txBox="1">
            <a:spLocks/>
          </p:cNvSpPr>
          <p:nvPr/>
        </p:nvSpPr>
        <p:spPr>
          <a:xfrm>
            <a:off x="482600" y="6170382"/>
            <a:ext cx="5991979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88F5317-25DB-4D9C-8E6A-ADCEEBA8283D}"/>
              </a:ext>
            </a:extLst>
          </p:cNvPr>
          <p:cNvSpPr/>
          <p:nvPr/>
        </p:nvSpPr>
        <p:spPr>
          <a:xfrm>
            <a:off x="765109" y="1866900"/>
            <a:ext cx="609600" cy="2679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응용</a:t>
            </a:r>
            <a:r>
              <a:rPr lang="en-US" altLang="ko-KR" dirty="0"/>
              <a:t> I/F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64AF0E1-6497-481C-A517-8F82C41F8919}"/>
              </a:ext>
            </a:extLst>
          </p:cNvPr>
          <p:cNvSpPr/>
          <p:nvPr/>
        </p:nvSpPr>
        <p:spPr>
          <a:xfrm>
            <a:off x="5276915" y="1866900"/>
            <a:ext cx="609600" cy="2679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프로토콜</a:t>
            </a:r>
            <a:r>
              <a:rPr lang="en-US" altLang="ko-KR" dirty="0"/>
              <a:t> I/F</a:t>
            </a:r>
            <a:endParaRPr lang="ko-KR" altLang="en-US" dirty="0"/>
          </a:p>
        </p:txBody>
      </p:sp>
      <p:graphicFrame>
        <p:nvGraphicFramePr>
          <p:cNvPr id="26" name="내용 개체 틀 7">
            <a:extLst>
              <a:ext uri="{FF2B5EF4-FFF2-40B4-BE49-F238E27FC236}">
                <a16:creationId xmlns:a16="http://schemas.microsoft.com/office/drawing/2014/main" id="{61F7CE1C-C7B4-4AB2-A415-B2CFF24AC2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1113948"/>
              </p:ext>
            </p:extLst>
          </p:nvPr>
        </p:nvGraphicFramePr>
        <p:xfrm>
          <a:off x="433387" y="6108369"/>
          <a:ext cx="599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13">
                  <a:extLst>
                    <a:ext uri="{9D8B030D-6E8A-4147-A177-3AD203B41FA5}">
                      <a16:colId xmlns:a16="http://schemas.microsoft.com/office/drawing/2014/main" val="656058888"/>
                    </a:ext>
                  </a:extLst>
                </a:gridCol>
                <a:gridCol w="3897313">
                  <a:extLst>
                    <a:ext uri="{9D8B030D-6E8A-4147-A177-3AD203B41FA5}">
                      <a16:colId xmlns:a16="http://schemas.microsoft.com/office/drawing/2014/main" val="1660861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85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dirty="0" err="1" smtClean="0"/>
                        <a:t>client_end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해당 </a:t>
                      </a:r>
                      <a:r>
                        <a:rPr lang="en-US" altLang="ko-KR" dirty="0" smtClean="0"/>
                        <a:t>Peer</a:t>
                      </a:r>
                      <a:r>
                        <a:rPr lang="ko-KR" altLang="en-US" dirty="0" smtClean="0"/>
                        <a:t>에 종료 시 실행된다</a:t>
                      </a:r>
                      <a:r>
                        <a:rPr lang="en-US" altLang="ko-KR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978700"/>
                  </a:ext>
                </a:extLst>
              </a:tr>
            </a:tbl>
          </a:graphicData>
        </a:graphic>
      </p:graphicFrame>
      <p:graphicFrame>
        <p:nvGraphicFramePr>
          <p:cNvPr id="27" name="내용 개체 틀 7">
            <a:extLst>
              <a:ext uri="{FF2B5EF4-FFF2-40B4-BE49-F238E27FC236}">
                <a16:creationId xmlns:a16="http://schemas.microsoft.com/office/drawing/2014/main" id="{3DCDBFA6-A24E-4C77-9930-501CB74713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5409437"/>
              </p:ext>
            </p:extLst>
          </p:nvPr>
        </p:nvGraphicFramePr>
        <p:xfrm>
          <a:off x="433387" y="8050416"/>
          <a:ext cx="5991226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13">
                  <a:extLst>
                    <a:ext uri="{9D8B030D-6E8A-4147-A177-3AD203B41FA5}">
                      <a16:colId xmlns:a16="http://schemas.microsoft.com/office/drawing/2014/main" val="656058888"/>
                    </a:ext>
                  </a:extLst>
                </a:gridCol>
                <a:gridCol w="3897313">
                  <a:extLst>
                    <a:ext uri="{9D8B030D-6E8A-4147-A177-3AD203B41FA5}">
                      <a16:colId xmlns:a16="http://schemas.microsoft.com/office/drawing/2014/main" val="1660861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기능 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85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dirty="0" err="1" smtClean="0"/>
                        <a:t>send_to_all_release_peer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메시지를 해당 </a:t>
                      </a:r>
                      <a:r>
                        <a:rPr lang="en-US" altLang="ko-KR" dirty="0" smtClean="0"/>
                        <a:t>Peer</a:t>
                      </a:r>
                      <a:r>
                        <a:rPr lang="ko-KR" altLang="en-US" dirty="0" smtClean="0"/>
                        <a:t>와 연결 되어 있는 모든 </a:t>
                      </a:r>
                      <a:r>
                        <a:rPr lang="en-US" altLang="ko-KR" dirty="0" smtClean="0"/>
                        <a:t>Peer</a:t>
                      </a:r>
                      <a:r>
                        <a:rPr lang="ko-KR" altLang="en-US" dirty="0" smtClean="0"/>
                        <a:t>에게 </a:t>
                      </a:r>
                      <a:r>
                        <a:rPr lang="en-US" altLang="ko-KR" sz="1200" dirty="0" err="1" smtClean="0"/>
                        <a:t>release_peer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dirty="0" smtClean="0"/>
                        <a:t>메시지를 전송한다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97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dirty="0" err="1" smtClean="0"/>
                        <a:t>sendall_tcp_message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특정 </a:t>
                      </a:r>
                      <a:r>
                        <a:rPr lang="en-US" altLang="ko-KR" dirty="0" smtClean="0"/>
                        <a:t>Peer</a:t>
                      </a:r>
                      <a:r>
                        <a:rPr lang="ko-KR" altLang="en-US" dirty="0" smtClean="0"/>
                        <a:t>에게 메시지를 전송한다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031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238528"/>
                  </a:ext>
                </a:extLst>
              </a:tr>
            </a:tbl>
          </a:graphicData>
        </a:graphic>
      </p:graphicFrame>
      <p:sp>
        <p:nvSpPr>
          <p:cNvPr id="17" name="사각형: 둥근 모서리 6">
            <a:extLst>
              <a:ext uri="{FF2B5EF4-FFF2-40B4-BE49-F238E27FC236}">
                <a16:creationId xmlns:a16="http://schemas.microsoft.com/office/drawing/2014/main" id="{F5066852-4AC1-43E2-8D3E-6DCD62C99544}"/>
              </a:ext>
            </a:extLst>
          </p:cNvPr>
          <p:cNvSpPr/>
          <p:nvPr/>
        </p:nvSpPr>
        <p:spPr>
          <a:xfrm>
            <a:off x="1335149" y="980531"/>
            <a:ext cx="3941766" cy="3494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HP2P PEER </a:t>
            </a:r>
            <a:r>
              <a:rPr lang="en-US" altLang="ko-KR" dirty="0" smtClean="0"/>
              <a:t>– </a:t>
            </a:r>
            <a:r>
              <a:rPr lang="en-US" altLang="ko-KR" sz="1000" dirty="0" smtClean="0"/>
              <a:t>Peer </a:t>
            </a:r>
            <a:r>
              <a:rPr lang="en-US" altLang="ko-KR" sz="1000" dirty="0" smtClean="0"/>
              <a:t>Protocol(TCP)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290737-62D5-4D4D-B89C-DF46DA3CB0DE}"/>
              </a:ext>
            </a:extLst>
          </p:cNvPr>
          <p:cNvSpPr/>
          <p:nvPr/>
        </p:nvSpPr>
        <p:spPr>
          <a:xfrm>
            <a:off x="1541272" y="1791352"/>
            <a:ext cx="1130300" cy="668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client_end</a:t>
            </a:r>
            <a:endParaRPr lang="en-US" altLang="ko-KR" sz="1000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695448" y="2081531"/>
            <a:ext cx="1178052" cy="8494"/>
          </a:xfrm>
          <a:prstGeom prst="straightConnector1">
            <a:avLst/>
          </a:prstGeom>
          <a:ln w="28575" cap="flat" cmpd="sng" algn="ctr">
            <a:solidFill>
              <a:srgbClr val="0070C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5290737-62D5-4D4D-B89C-DF46DA3CB0DE}"/>
              </a:ext>
            </a:extLst>
          </p:cNvPr>
          <p:cNvSpPr/>
          <p:nvPr/>
        </p:nvSpPr>
        <p:spPr>
          <a:xfrm>
            <a:off x="3893820" y="1737580"/>
            <a:ext cx="1130300" cy="668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send_to_all_release_peer</a:t>
            </a:r>
            <a:endParaRPr lang="en-US" altLang="ko-KR" sz="1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5290737-62D5-4D4D-B89C-DF46DA3CB0DE}"/>
              </a:ext>
            </a:extLst>
          </p:cNvPr>
          <p:cNvSpPr/>
          <p:nvPr/>
        </p:nvSpPr>
        <p:spPr>
          <a:xfrm>
            <a:off x="3893820" y="3042771"/>
            <a:ext cx="1130300" cy="668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sendall_tcp_message</a:t>
            </a:r>
            <a:endParaRPr lang="en-US" altLang="ko-KR" sz="1000" dirty="0"/>
          </a:p>
        </p:txBody>
      </p:sp>
      <p:cxnSp>
        <p:nvCxnSpPr>
          <p:cNvPr id="6" name="직선 화살표 연결선 5"/>
          <p:cNvCxnSpPr>
            <a:stCxn id="38" idx="2"/>
          </p:cNvCxnSpPr>
          <p:nvPr/>
        </p:nvCxnSpPr>
        <p:spPr>
          <a:xfrm>
            <a:off x="4458970" y="2406284"/>
            <a:ext cx="0" cy="636487"/>
          </a:xfrm>
          <a:prstGeom prst="straightConnector1">
            <a:avLst/>
          </a:prstGeom>
          <a:ln w="28575" cap="flat" cmpd="sng" algn="ctr">
            <a:solidFill>
              <a:srgbClr val="0070C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882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F1EEE-05AF-4B71-AD05-F4D851D6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동작 상세 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5217A908-5602-444E-AC73-165891109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1401"/>
            <a:ext cx="6273800" cy="2869671"/>
          </a:xfrm>
        </p:spPr>
        <p:txBody>
          <a:bodyPr/>
          <a:lstStyle/>
          <a:p>
            <a:r>
              <a:rPr lang="en-US" altLang="ko-KR" dirty="0" smtClean="0"/>
              <a:t>Peer </a:t>
            </a:r>
            <a:r>
              <a:rPr lang="ko-KR" altLang="en-US" dirty="0" smtClean="0"/>
              <a:t>연결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900" y="1459720"/>
            <a:ext cx="5410200" cy="923331"/>
            <a:chOff x="850900" y="2387600"/>
            <a:chExt cx="5410200" cy="47122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send_hello_peer</a:t>
              </a:r>
              <a:endParaRPr lang="en-US" altLang="ko-KR" sz="1400" dirty="0" smtClean="0"/>
            </a:p>
            <a:p>
              <a:pPr algn="ctr"/>
              <a:r>
                <a:rPr lang="en-US" altLang="ko-KR" sz="1050" dirty="0" err="1">
                  <a:solidFill>
                    <a:srgbClr val="00B0F0"/>
                  </a:solidFill>
                </a:rPr>
                <a:t>TcpMessageHandler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495040" cy="471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특정</a:t>
              </a:r>
              <a:r>
                <a:rPr lang="en-US" altLang="ko-KR" dirty="0" smtClean="0"/>
                <a:t> Peer</a:t>
              </a:r>
              <a:r>
                <a:rPr lang="ko-KR" altLang="en-US" dirty="0" smtClean="0"/>
                <a:t>에 </a:t>
              </a:r>
              <a:r>
                <a:rPr lang="en-US" altLang="ko-KR" dirty="0" err="1" smtClean="0"/>
                <a:t>h</a:t>
              </a:r>
              <a:r>
                <a:rPr lang="en-US" altLang="ko-KR" dirty="0" err="1" smtClean="0"/>
                <a:t>ello_peer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메시지를 전송하고 그 결과를 받는다</a:t>
              </a:r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900" y="2714694"/>
            <a:ext cx="5524500" cy="821201"/>
            <a:chOff x="850900" y="2387600"/>
            <a:chExt cx="5524500" cy="41910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run_estab_peer_timer</a:t>
              </a:r>
              <a:endParaRPr lang="en-US" altLang="ko-KR" sz="1400" dirty="0" smtClean="0"/>
            </a:p>
            <a:p>
              <a:pPr algn="ctr"/>
              <a:r>
                <a:rPr lang="en-US" altLang="ko-KR" sz="1050" dirty="0" err="1">
                  <a:solidFill>
                    <a:srgbClr val="00B0F0"/>
                  </a:solidFill>
                </a:rPr>
                <a:t>TcpMessageHandler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609340" cy="329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estab_peer</a:t>
              </a:r>
              <a:r>
                <a:rPr lang="en-US" altLang="ko-KR" dirty="0"/>
                <a:t> </a:t>
              </a:r>
              <a:r>
                <a:rPr lang="ko-KR" altLang="en-US" dirty="0" smtClean="0"/>
                <a:t>메시지를 수신하기 위해 일정 시간 대기한다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cxnSp>
        <p:nvCxnSpPr>
          <p:cNvPr id="32" name="직선 화살표 연결선 31"/>
          <p:cNvCxnSpPr>
            <a:stCxn id="23" idx="2"/>
            <a:endCxn id="26" idx="0"/>
          </p:cNvCxnSpPr>
          <p:nvPr/>
        </p:nvCxnSpPr>
        <p:spPr>
          <a:xfrm>
            <a:off x="1733550" y="2280920"/>
            <a:ext cx="0" cy="433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900" y="3966740"/>
            <a:ext cx="5410200" cy="923331"/>
            <a:chOff x="850900" y="2387600"/>
            <a:chExt cx="5410200" cy="47122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send_to_all_probe_peer</a:t>
              </a:r>
              <a:endParaRPr lang="en-US" altLang="ko-KR" sz="1400" dirty="0" smtClean="0"/>
            </a:p>
            <a:p>
              <a:pPr algn="ctr"/>
              <a:r>
                <a:rPr lang="en-US" altLang="ko-KR" sz="1050" dirty="0" err="1">
                  <a:solidFill>
                    <a:srgbClr val="00B0F0"/>
                  </a:solidFill>
                </a:rPr>
                <a:t>TcpMessageHandler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495040" cy="471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e</a:t>
              </a:r>
              <a:r>
                <a:rPr lang="en-US" altLang="ko-KR" dirty="0" err="1" smtClean="0"/>
                <a:t>stab_peer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메시지를 전송한 </a:t>
              </a:r>
              <a:r>
                <a:rPr lang="ko-KR" altLang="en-US" dirty="0" smtClean="0"/>
                <a:t>모든 </a:t>
              </a:r>
              <a:r>
                <a:rPr lang="en-US" altLang="ko-KR" dirty="0" smtClean="0"/>
                <a:t>Peer</a:t>
              </a:r>
              <a:r>
                <a:rPr lang="ko-KR" altLang="en-US" dirty="0" smtClean="0"/>
                <a:t>에 </a:t>
              </a:r>
              <a:r>
                <a:rPr lang="en-US" altLang="ko-KR" dirty="0" err="1" smtClean="0"/>
                <a:t>probe_peer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메시지를 전송한다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900" y="5221714"/>
            <a:ext cx="5524500" cy="821201"/>
            <a:chOff x="850900" y="2387600"/>
            <a:chExt cx="5524500" cy="41910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run_probe_peer_timer</a:t>
              </a:r>
              <a:endParaRPr lang="en-US" altLang="ko-KR" sz="1400" dirty="0" smtClean="0"/>
            </a:p>
            <a:p>
              <a:pPr algn="ctr"/>
              <a:r>
                <a:rPr lang="en-US" altLang="ko-KR" sz="1050" dirty="0" err="1">
                  <a:solidFill>
                    <a:srgbClr val="00B0F0"/>
                  </a:solidFill>
                </a:rPr>
                <a:t>TcpMessageHandler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609340" cy="329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probe_peer</a:t>
              </a:r>
              <a:r>
                <a:rPr lang="en-US" altLang="ko-KR" dirty="0" smtClean="0"/>
                <a:t> </a:t>
              </a:r>
              <a:r>
                <a:rPr lang="ko-KR" altLang="en-US" dirty="0"/>
                <a:t>메시지를 수신하기 위해 일정 시간 대기한다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cxnSp>
        <p:nvCxnSpPr>
          <p:cNvPr id="33" name="직선 화살표 연결선 32"/>
          <p:cNvCxnSpPr>
            <a:stCxn id="20" idx="2"/>
            <a:endCxn id="30" idx="0"/>
          </p:cNvCxnSpPr>
          <p:nvPr/>
        </p:nvCxnSpPr>
        <p:spPr>
          <a:xfrm>
            <a:off x="1733550" y="4787940"/>
            <a:ext cx="0" cy="433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733550" y="3535895"/>
            <a:ext cx="0" cy="433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900" y="6532357"/>
            <a:ext cx="5524500" cy="923331"/>
            <a:chOff x="850900" y="2387600"/>
            <a:chExt cx="5524500" cy="47122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check_and_send_set_primary</a:t>
              </a:r>
              <a:endParaRPr lang="en-US" altLang="ko-KR" sz="1400" dirty="0" smtClean="0"/>
            </a:p>
            <a:p>
              <a:pPr algn="ctr"/>
              <a:r>
                <a:rPr lang="en-US" altLang="ko-KR" sz="1050" dirty="0" err="1">
                  <a:solidFill>
                    <a:srgbClr val="00B0F0"/>
                  </a:solidFill>
                </a:rPr>
                <a:t>TcpMessageHandler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609340" cy="471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probe_peer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메시지를 수신 결과를 확인하여 </a:t>
              </a:r>
              <a:r>
                <a:rPr lang="en-US" altLang="ko-KR" dirty="0" smtClean="0"/>
                <a:t>primary peer</a:t>
              </a:r>
              <a:r>
                <a:rPr lang="ko-KR" altLang="en-US" dirty="0" smtClean="0"/>
                <a:t>를 선정하고 메시지를 전송한다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cxnSp>
        <p:nvCxnSpPr>
          <p:cNvPr id="43" name="직선 화살표 연결선 42"/>
          <p:cNvCxnSpPr>
            <a:endCxn id="36" idx="0"/>
          </p:cNvCxnSpPr>
          <p:nvPr/>
        </p:nvCxnSpPr>
        <p:spPr>
          <a:xfrm>
            <a:off x="1733550" y="6098582"/>
            <a:ext cx="0" cy="433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900" y="7784401"/>
            <a:ext cx="5410200" cy="821201"/>
            <a:chOff x="850900" y="2387600"/>
            <a:chExt cx="5410200" cy="41910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send_set_primary</a:t>
              </a:r>
              <a:endParaRPr lang="en-US" altLang="ko-KR" sz="1400" dirty="0" smtClean="0"/>
            </a:p>
            <a:p>
              <a:pPr algn="ctr"/>
              <a:r>
                <a:rPr lang="en-US" altLang="ko-KR" sz="1050" dirty="0" err="1">
                  <a:solidFill>
                    <a:srgbClr val="00B0F0"/>
                  </a:solidFill>
                </a:rPr>
                <a:t>TcpMessageHandler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495040" cy="329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선정된  </a:t>
              </a:r>
              <a:r>
                <a:rPr lang="en-US" altLang="ko-KR" dirty="0" smtClean="0"/>
                <a:t>Peer </a:t>
              </a:r>
              <a:r>
                <a:rPr lang="ko-KR" altLang="en-US" dirty="0" smtClean="0"/>
                <a:t>에 </a:t>
              </a:r>
              <a:r>
                <a:rPr lang="en-US" altLang="ko-KR" dirty="0" err="1" smtClean="0"/>
                <a:t>set_primary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메시지를 전송한다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900" y="9039377"/>
            <a:ext cx="5524500" cy="923331"/>
            <a:chOff x="850900" y="2387600"/>
            <a:chExt cx="5524500" cy="47122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send_to_all_set_candidate</a:t>
              </a:r>
              <a:endParaRPr lang="en-US" altLang="ko-KR" sz="1400" dirty="0" smtClean="0"/>
            </a:p>
            <a:p>
              <a:pPr algn="ctr"/>
              <a:r>
                <a:rPr lang="en-US" altLang="ko-KR" sz="1050" dirty="0" err="1">
                  <a:solidFill>
                    <a:srgbClr val="00B0F0"/>
                  </a:solidFill>
                </a:rPr>
                <a:t>TcpMessageHandler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609340" cy="471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선전되지 않은 모든 </a:t>
              </a:r>
              <a:r>
                <a:rPr lang="en-US" altLang="ko-KR" dirty="0" smtClean="0"/>
                <a:t>Peer</a:t>
              </a:r>
              <a:r>
                <a:rPr lang="ko-KR" altLang="en-US" dirty="0" smtClean="0"/>
                <a:t>에게 </a:t>
              </a:r>
              <a:r>
                <a:rPr lang="en-US" altLang="ko-KR" dirty="0" err="1" smtClean="0"/>
                <a:t>set_candidate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메시지를 전송한다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cxnSp>
        <p:nvCxnSpPr>
          <p:cNvPr id="53" name="직선 화살표 연결선 52"/>
          <p:cNvCxnSpPr>
            <a:stCxn id="46" idx="2"/>
            <a:endCxn id="49" idx="0"/>
          </p:cNvCxnSpPr>
          <p:nvPr/>
        </p:nvCxnSpPr>
        <p:spPr>
          <a:xfrm>
            <a:off x="1733550" y="8605602"/>
            <a:ext cx="0" cy="433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1733550" y="7353557"/>
            <a:ext cx="0" cy="433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65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F96EB-12C3-4B46-AAA0-A6C4ED71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개발 및 실행 환경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E56FA-1D73-4FC8-9B5F-E2CE913FB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 </a:t>
            </a:r>
            <a:r>
              <a:rPr lang="ko-KR" altLang="en-US" dirty="0"/>
              <a:t>및 실행을 위해 </a:t>
            </a:r>
            <a:r>
              <a:rPr lang="en-US" altLang="ko-KR" dirty="0"/>
              <a:t>python 3.X </a:t>
            </a:r>
            <a:r>
              <a:rPr lang="ko-KR" altLang="en-US" dirty="0"/>
              <a:t>버전을 설치한다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hlinkClick r:id="rId2"/>
              </a:rPr>
              <a:t>https://www.python.org/downloads/</a:t>
            </a:r>
            <a:r>
              <a:rPr lang="en-US" altLang="ko-KR" dirty="0"/>
              <a:t> </a:t>
            </a:r>
            <a:r>
              <a:rPr lang="ko-KR" altLang="en-US" dirty="0"/>
              <a:t>에서 다운로드 하여 설치한다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프로젝트 필요한 </a:t>
            </a:r>
            <a:r>
              <a:rPr lang="en-US" altLang="ko-KR" dirty="0"/>
              <a:t>Python </a:t>
            </a:r>
            <a:r>
              <a:rPr lang="ko-KR" altLang="en-US" dirty="0"/>
              <a:t>패키지를 설치한다</a:t>
            </a:r>
            <a:r>
              <a:rPr lang="en-US" altLang="ko-KR" dirty="0"/>
              <a:t>.</a:t>
            </a:r>
            <a:r>
              <a:rPr lang="ko-KR" altLang="en-US" dirty="0"/>
              <a:t> 각각의 프로젝트 폴더 안에 </a:t>
            </a:r>
            <a:r>
              <a:rPr lang="en-US" altLang="ko-KR" dirty="0"/>
              <a:t>“requirements.txt” </a:t>
            </a:r>
            <a:r>
              <a:rPr lang="ko-KR" altLang="en-US" dirty="0"/>
              <a:t>이 존재한다</a:t>
            </a:r>
            <a:r>
              <a:rPr lang="en-US" altLang="ko-KR" dirty="0"/>
              <a:t>. </a:t>
            </a:r>
            <a:r>
              <a:rPr lang="ko-KR" altLang="en-US" dirty="0"/>
              <a:t>해당 파일을 통해 프로젝트에 필요한 패키지 를 설치할 수 있다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“pip install -r requirements.txt” </a:t>
            </a:r>
            <a:r>
              <a:rPr lang="ko-KR" altLang="en-US" dirty="0"/>
              <a:t>명령어를 입력한다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HP2P peer </a:t>
            </a:r>
            <a:r>
              <a:rPr lang="ko-KR" altLang="en-US" dirty="0" smtClean="0"/>
              <a:t>의 경우 </a:t>
            </a:r>
            <a:r>
              <a:rPr lang="en-US" altLang="ko-KR" dirty="0" err="1" smtClean="0"/>
              <a:t>Webrtc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사용을 위한 패키지인  </a:t>
            </a:r>
            <a:r>
              <a:rPr lang="en-US" altLang="ko-KR" dirty="0"/>
              <a:t>“</a:t>
            </a:r>
            <a:r>
              <a:rPr lang="en-US" altLang="ko-KR" dirty="0" err="1"/>
              <a:t>aiortc</a:t>
            </a:r>
            <a:r>
              <a:rPr lang="en-US" altLang="ko-KR" dirty="0"/>
              <a:t>” </a:t>
            </a:r>
            <a:r>
              <a:rPr lang="ko-KR" altLang="en-US" dirty="0" smtClean="0"/>
              <a:t>내부에서  문제가 발생하여 </a:t>
            </a:r>
            <a:r>
              <a:rPr lang="en-US" altLang="ko-KR" dirty="0" smtClean="0"/>
              <a:t>HP2P </a:t>
            </a:r>
            <a:r>
              <a:rPr lang="ko-KR" altLang="en-US" dirty="0"/>
              <a:t>용 </a:t>
            </a:r>
            <a:r>
              <a:rPr lang="ko-KR" altLang="en-US" dirty="0" smtClean="0"/>
              <a:t>으로 수정한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aiortc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패키지를 별도로 설치하여야 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  <a:p>
            <a:pPr lvl="1"/>
            <a:r>
              <a:rPr lang="ko-KR" altLang="en-US" dirty="0"/>
              <a:t>해당 폴더에서 아래 명령어 실행</a:t>
            </a:r>
          </a:p>
          <a:p>
            <a:pPr lvl="1"/>
            <a:r>
              <a:rPr lang="en-US" altLang="ko-KR" dirty="0"/>
              <a:t>Python setup.py install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00" y="1796796"/>
            <a:ext cx="5760000" cy="424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15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F1EEE-05AF-4B71-AD05-F4D851D6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동작 상세 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5217A908-5602-444E-AC73-165891109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1401"/>
            <a:ext cx="6273800" cy="2869671"/>
          </a:xfrm>
        </p:spPr>
        <p:txBody>
          <a:bodyPr/>
          <a:lstStyle/>
          <a:p>
            <a:r>
              <a:rPr lang="en-US" altLang="ko-KR" dirty="0" smtClean="0"/>
              <a:t>Peer </a:t>
            </a:r>
            <a:r>
              <a:rPr lang="ko-KR" altLang="en-US" dirty="0" smtClean="0"/>
              <a:t>연결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수신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900" y="1459720"/>
            <a:ext cx="5410200" cy="923331"/>
            <a:chOff x="850900" y="2387600"/>
            <a:chExt cx="5410200" cy="47122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received_hello_peer</a:t>
              </a:r>
              <a:endParaRPr lang="en-US" altLang="ko-KR" sz="1400" dirty="0" smtClean="0"/>
            </a:p>
            <a:p>
              <a:pPr algn="ctr"/>
              <a:r>
                <a:rPr lang="en-US" altLang="ko-KR" sz="1050" dirty="0" err="1">
                  <a:solidFill>
                    <a:srgbClr val="00B0F0"/>
                  </a:solidFill>
                </a:rPr>
                <a:t>TcpMessageHandler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495040" cy="471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특정</a:t>
              </a:r>
              <a:r>
                <a:rPr lang="en-US" altLang="ko-KR" dirty="0" smtClean="0"/>
                <a:t> Peer</a:t>
              </a:r>
              <a:r>
                <a:rPr lang="ko-KR" altLang="en-US" dirty="0" smtClean="0"/>
                <a:t>의 </a:t>
              </a:r>
              <a:r>
                <a:rPr lang="en-US" altLang="ko-KR" dirty="0" err="1" smtClean="0"/>
                <a:t>h</a:t>
              </a:r>
              <a:r>
                <a:rPr lang="en-US" altLang="ko-KR" dirty="0" err="1" smtClean="0"/>
                <a:t>ello_peer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메시지를 수신하고  그 결과를 전송한다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900" y="2714695"/>
            <a:ext cx="5524500" cy="923331"/>
            <a:chOff x="850900" y="2387600"/>
            <a:chExt cx="5524500" cy="47122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send_estab_peer</a:t>
              </a:r>
              <a:endParaRPr lang="en-US" altLang="ko-KR" sz="1400" dirty="0" smtClean="0"/>
            </a:p>
            <a:p>
              <a:pPr algn="ctr"/>
              <a:r>
                <a:rPr lang="en-US" altLang="ko-KR" sz="1050" dirty="0" err="1">
                  <a:solidFill>
                    <a:srgbClr val="00B0F0"/>
                  </a:solidFill>
                </a:rPr>
                <a:t>TcpMessageHandler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609340" cy="471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연결을 감당할 수 있는 경우 </a:t>
              </a:r>
              <a:r>
                <a:rPr lang="en-US" altLang="ko-KR" dirty="0" err="1" smtClean="0"/>
                <a:t>estab_peer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메시지를 특정</a:t>
              </a:r>
              <a:r>
                <a:rPr lang="en-US" altLang="ko-KR" dirty="0" smtClean="0"/>
                <a:t> Peer</a:t>
              </a:r>
              <a:r>
                <a:rPr lang="ko-KR" altLang="en-US" dirty="0" smtClean="0"/>
                <a:t>에게 전송한다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cxnSp>
        <p:nvCxnSpPr>
          <p:cNvPr id="32" name="직선 화살표 연결선 31"/>
          <p:cNvCxnSpPr>
            <a:stCxn id="23" idx="2"/>
            <a:endCxn id="26" idx="0"/>
          </p:cNvCxnSpPr>
          <p:nvPr/>
        </p:nvCxnSpPr>
        <p:spPr>
          <a:xfrm>
            <a:off x="1733550" y="2280920"/>
            <a:ext cx="0" cy="433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900" y="3966740"/>
            <a:ext cx="5410200" cy="923331"/>
            <a:chOff x="850900" y="2387600"/>
            <a:chExt cx="5410200" cy="47122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received_probe_peer</a:t>
              </a:r>
              <a:endParaRPr lang="en-US" altLang="ko-KR" sz="1400" dirty="0" smtClean="0"/>
            </a:p>
            <a:p>
              <a:pPr algn="ctr"/>
              <a:r>
                <a:rPr lang="en-US" altLang="ko-KR" sz="1050" dirty="0" err="1">
                  <a:solidFill>
                    <a:srgbClr val="00B0F0"/>
                  </a:solidFill>
                </a:rPr>
                <a:t>TcpMessageHandler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495040" cy="471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특정</a:t>
              </a:r>
              <a:r>
                <a:rPr lang="en-US" altLang="ko-KR" dirty="0"/>
                <a:t> Peer</a:t>
              </a:r>
              <a:r>
                <a:rPr lang="ko-KR" altLang="en-US" dirty="0"/>
                <a:t>의 </a:t>
              </a:r>
              <a:r>
                <a:rPr lang="en-US" altLang="ko-KR" dirty="0" err="1"/>
                <a:t>probe_peer</a:t>
              </a:r>
              <a:r>
                <a:rPr lang="en-US" altLang="ko-KR" dirty="0" smtClean="0"/>
                <a:t> </a:t>
              </a:r>
              <a:r>
                <a:rPr lang="ko-KR" altLang="en-US" dirty="0"/>
                <a:t>메시지를 수신하고  그 결과를 </a:t>
              </a:r>
              <a:r>
                <a:rPr lang="ko-KR" altLang="en-US" dirty="0" smtClean="0"/>
                <a:t>전송한다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900" y="5221715"/>
            <a:ext cx="5524500" cy="923331"/>
            <a:chOff x="850900" y="2387600"/>
            <a:chExt cx="5524500" cy="47122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received_set_primary</a:t>
              </a:r>
              <a:endParaRPr lang="en-US" altLang="ko-KR" sz="1400" dirty="0" smtClean="0"/>
            </a:p>
            <a:p>
              <a:pPr algn="ctr"/>
              <a:r>
                <a:rPr lang="en-US" altLang="ko-KR" sz="1050" dirty="0" err="1">
                  <a:solidFill>
                    <a:srgbClr val="00B0F0"/>
                  </a:solidFill>
                </a:rPr>
                <a:t>TcpMessageHandler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609340" cy="471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특정</a:t>
              </a:r>
              <a:r>
                <a:rPr lang="en-US" altLang="ko-KR" dirty="0"/>
                <a:t> Peer</a:t>
              </a:r>
              <a:r>
                <a:rPr lang="ko-KR" altLang="en-US" dirty="0"/>
                <a:t>의 </a:t>
              </a:r>
              <a:r>
                <a:rPr lang="en-US" altLang="ko-KR" dirty="0" err="1"/>
                <a:t>set_primary</a:t>
              </a:r>
              <a:r>
                <a:rPr lang="en-US" altLang="ko-KR" dirty="0"/>
                <a:t> </a:t>
              </a:r>
              <a:r>
                <a:rPr lang="ko-KR" altLang="en-US" dirty="0"/>
                <a:t>메시지를 수신하고  그 결과를 전송한다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cxnSp>
        <p:nvCxnSpPr>
          <p:cNvPr id="33" name="직선 화살표 연결선 32"/>
          <p:cNvCxnSpPr>
            <a:stCxn id="20" idx="2"/>
            <a:endCxn id="30" idx="0"/>
          </p:cNvCxnSpPr>
          <p:nvPr/>
        </p:nvCxnSpPr>
        <p:spPr>
          <a:xfrm>
            <a:off x="1733550" y="4787940"/>
            <a:ext cx="0" cy="433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733550" y="3535895"/>
            <a:ext cx="0" cy="433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900" y="6532357"/>
            <a:ext cx="5524500" cy="923331"/>
            <a:chOff x="850900" y="2387600"/>
            <a:chExt cx="5524500" cy="47122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received_set_candidate</a:t>
              </a:r>
              <a:endParaRPr lang="en-US" altLang="ko-KR" sz="1400" dirty="0" smtClean="0"/>
            </a:p>
            <a:p>
              <a:pPr algn="ctr"/>
              <a:r>
                <a:rPr lang="en-US" altLang="ko-KR" sz="1050" dirty="0" err="1">
                  <a:solidFill>
                    <a:srgbClr val="00B0F0"/>
                  </a:solidFill>
                </a:rPr>
                <a:t>TcpMessageHandler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609340" cy="471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특정</a:t>
              </a:r>
              <a:r>
                <a:rPr lang="en-US" altLang="ko-KR" dirty="0"/>
                <a:t> Peer</a:t>
              </a:r>
              <a:r>
                <a:rPr lang="ko-KR" altLang="en-US" dirty="0"/>
                <a:t>의 </a:t>
              </a:r>
              <a:r>
                <a:rPr lang="en-US" altLang="ko-KR" dirty="0" err="1"/>
                <a:t>set_candidate</a:t>
              </a:r>
              <a:r>
                <a:rPr lang="en-US" altLang="ko-KR" dirty="0"/>
                <a:t> </a:t>
              </a:r>
              <a:r>
                <a:rPr lang="ko-KR" altLang="en-US" dirty="0"/>
                <a:t>메시지를 수신하고  그 결과를 전송한다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cxnSp>
        <p:nvCxnSpPr>
          <p:cNvPr id="6" name="꺾인 연결선 5"/>
          <p:cNvCxnSpPr>
            <a:stCxn id="20" idx="1"/>
            <a:endCxn id="36" idx="1"/>
          </p:cNvCxnSpPr>
          <p:nvPr/>
        </p:nvCxnSpPr>
        <p:spPr>
          <a:xfrm rot="10800000" flipV="1">
            <a:off x="850900" y="4377340"/>
            <a:ext cx="12700" cy="256561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828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F1EEE-05AF-4B71-AD05-F4D851D6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동작 상세 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5217A908-5602-444E-AC73-165891109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1401"/>
            <a:ext cx="6273800" cy="2869671"/>
          </a:xfrm>
        </p:spPr>
        <p:txBody>
          <a:bodyPr/>
          <a:lstStyle/>
          <a:p>
            <a:r>
              <a:rPr lang="ko-KR" altLang="en-US" dirty="0" smtClean="0"/>
              <a:t>데이터 전송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900" y="1459719"/>
            <a:ext cx="5410200" cy="821201"/>
            <a:chOff x="850900" y="2387600"/>
            <a:chExt cx="5410200" cy="41910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send_broadcast_data</a:t>
              </a:r>
              <a:endParaRPr lang="en-US" altLang="ko-KR" sz="1400" dirty="0" smtClean="0"/>
            </a:p>
            <a:p>
              <a:pPr algn="ctr"/>
              <a:r>
                <a:rPr lang="en-US" altLang="ko-KR" sz="1050" dirty="0" err="1">
                  <a:solidFill>
                    <a:srgbClr val="00B0F0"/>
                  </a:solidFill>
                </a:rPr>
                <a:t>TcpMessageHandler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495040" cy="329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데이터를 </a:t>
              </a:r>
              <a:r>
                <a:rPr lang="en-US" altLang="ko-KR" dirty="0" err="1"/>
                <a:t>broadcast_data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메시지에 포함하여 전송한다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900" y="2714694"/>
            <a:ext cx="5524500" cy="821201"/>
            <a:chOff x="850900" y="2387600"/>
            <a:chExt cx="5524500" cy="41910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send_message</a:t>
              </a:r>
              <a:endParaRPr lang="en-US" altLang="ko-KR" sz="1400" dirty="0" smtClean="0"/>
            </a:p>
            <a:p>
              <a:pPr algn="ctr"/>
              <a:r>
                <a:rPr lang="en-US" altLang="ko-KR" sz="1050" dirty="0" err="1">
                  <a:solidFill>
                    <a:srgbClr val="00B0F0"/>
                  </a:solidFill>
                </a:rPr>
                <a:t>TcpPeerConnectionManager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609340" cy="329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Primary</a:t>
              </a:r>
              <a:r>
                <a:rPr lang="ko-KR" altLang="en-US" dirty="0" smtClean="0"/>
                <a:t>로 연결된 </a:t>
              </a:r>
              <a:r>
                <a:rPr lang="en-US" altLang="ko-KR" dirty="0" smtClean="0"/>
                <a:t>peer</a:t>
              </a:r>
              <a:r>
                <a:rPr lang="ko-KR" altLang="en-US" dirty="0" smtClean="0"/>
                <a:t>들에게 해당 메시지를 전송한다 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cxnSp>
        <p:nvCxnSpPr>
          <p:cNvPr id="32" name="직선 화살표 연결선 31"/>
          <p:cNvCxnSpPr>
            <a:stCxn id="23" idx="2"/>
            <a:endCxn id="26" idx="0"/>
          </p:cNvCxnSpPr>
          <p:nvPr/>
        </p:nvCxnSpPr>
        <p:spPr>
          <a:xfrm>
            <a:off x="1733550" y="2280920"/>
            <a:ext cx="0" cy="433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5217A908-5602-444E-AC73-165891109D04}"/>
              </a:ext>
            </a:extLst>
          </p:cNvPr>
          <p:cNvSpPr txBox="1">
            <a:spLocks/>
          </p:cNvSpPr>
          <p:nvPr/>
        </p:nvSpPr>
        <p:spPr>
          <a:xfrm>
            <a:off x="304799" y="4149529"/>
            <a:ext cx="6273800" cy="28696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143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3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데이터 수신 및 전파</a:t>
            </a:r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899" y="4567847"/>
            <a:ext cx="5410200" cy="821201"/>
            <a:chOff x="850900" y="2387600"/>
            <a:chExt cx="5410200" cy="41910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received_broadcast_data</a:t>
              </a:r>
              <a:endParaRPr lang="en-US" altLang="ko-KR" sz="1400" dirty="0" smtClean="0"/>
            </a:p>
            <a:p>
              <a:pPr algn="ctr"/>
              <a:r>
                <a:rPr lang="en-US" altLang="ko-KR" sz="1050" dirty="0" err="1">
                  <a:solidFill>
                    <a:srgbClr val="00B0F0"/>
                  </a:solidFill>
                </a:rPr>
                <a:t>TcpMessageHandler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495040" cy="329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broadcast_data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메시지를 수신한다</a:t>
              </a:r>
              <a:r>
                <a:rPr lang="en-US" altLang="ko-KR" dirty="0" smtClean="0"/>
                <a:t>.</a:t>
              </a:r>
              <a:r>
                <a:rPr lang="ko-KR" altLang="en-US" dirty="0" smtClean="0"/>
                <a:t> </a:t>
              </a:r>
              <a:endParaRPr lang="ko-KR" altLang="en-US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899" y="5822822"/>
            <a:ext cx="5524500" cy="821201"/>
            <a:chOff x="850900" y="2387600"/>
            <a:chExt cx="5524500" cy="4191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relay_broadcast_data</a:t>
              </a:r>
              <a:endParaRPr lang="en-US" altLang="ko-KR" sz="1400" dirty="0" smtClean="0"/>
            </a:p>
            <a:p>
              <a:pPr algn="ctr"/>
              <a:r>
                <a:rPr lang="en-US" altLang="ko-KR" sz="1050" dirty="0" err="1">
                  <a:solidFill>
                    <a:srgbClr val="00B0F0"/>
                  </a:solidFill>
                </a:rPr>
                <a:t>TcpMessageHandler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609340" cy="329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수신한 </a:t>
              </a:r>
              <a:r>
                <a:rPr lang="en-US" altLang="ko-KR" dirty="0" err="1" smtClean="0"/>
                <a:t>broadcast_data</a:t>
              </a:r>
              <a:r>
                <a:rPr lang="en-US" altLang="ko-KR" dirty="0" smtClean="0"/>
                <a:t> peer</a:t>
              </a:r>
              <a:r>
                <a:rPr lang="ko-KR" altLang="en-US" dirty="0" smtClean="0"/>
                <a:t>들에게 전송한다 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cxnSp>
        <p:nvCxnSpPr>
          <p:cNvPr id="45" name="직선 화살표 연결선 44"/>
          <p:cNvCxnSpPr>
            <a:stCxn id="39" idx="2"/>
            <a:endCxn id="43" idx="0"/>
          </p:cNvCxnSpPr>
          <p:nvPr/>
        </p:nvCxnSpPr>
        <p:spPr>
          <a:xfrm>
            <a:off x="1733549" y="5389048"/>
            <a:ext cx="0" cy="433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899" y="7085515"/>
            <a:ext cx="5524500" cy="923331"/>
            <a:chOff x="850900" y="2387600"/>
            <a:chExt cx="5524500" cy="471222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broadcast_message</a:t>
              </a:r>
              <a:endParaRPr lang="en-US" altLang="ko-KR" sz="1400" dirty="0" smtClean="0"/>
            </a:p>
            <a:p>
              <a:pPr algn="ctr"/>
              <a:r>
                <a:rPr lang="en-US" altLang="ko-KR" sz="1050" dirty="0" err="1">
                  <a:solidFill>
                    <a:srgbClr val="00B0F0"/>
                  </a:solidFill>
                </a:rPr>
                <a:t>TcpPeerConnectionManager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609340" cy="471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메시지를 전송한 </a:t>
              </a:r>
              <a:r>
                <a:rPr lang="en-US" altLang="ko-KR" dirty="0" smtClean="0"/>
                <a:t>Peer</a:t>
              </a:r>
              <a:r>
                <a:rPr lang="ko-KR" altLang="en-US" dirty="0" smtClean="0"/>
                <a:t>를 제외한 </a:t>
              </a:r>
              <a:r>
                <a:rPr lang="en-US" altLang="ko-KR" dirty="0" smtClean="0"/>
                <a:t>Primary</a:t>
              </a:r>
              <a:r>
                <a:rPr lang="ko-KR" altLang="en-US" dirty="0" smtClean="0"/>
                <a:t>로 연결된 </a:t>
              </a:r>
              <a:r>
                <a:rPr lang="en-US" altLang="ko-KR" dirty="0" smtClean="0"/>
                <a:t>peer</a:t>
              </a:r>
              <a:r>
                <a:rPr lang="ko-KR" altLang="en-US" dirty="0" smtClean="0"/>
                <a:t>들에게 해당 메시지를 전송한다 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cxnSp>
        <p:nvCxnSpPr>
          <p:cNvPr id="49" name="직선 화살표 연결선 48"/>
          <p:cNvCxnSpPr>
            <a:endCxn id="47" idx="0"/>
          </p:cNvCxnSpPr>
          <p:nvPr/>
        </p:nvCxnSpPr>
        <p:spPr>
          <a:xfrm>
            <a:off x="1733549" y="6651740"/>
            <a:ext cx="0" cy="433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1381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F1EEE-05AF-4B71-AD05-F4D851D6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동작 상세 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5217A908-5602-444E-AC73-165891109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1401"/>
            <a:ext cx="6273800" cy="2869671"/>
          </a:xfrm>
        </p:spPr>
        <p:txBody>
          <a:bodyPr/>
          <a:lstStyle/>
          <a:p>
            <a:r>
              <a:rPr lang="en-US" altLang="ko-KR" dirty="0"/>
              <a:t>Peer </a:t>
            </a:r>
            <a:r>
              <a:rPr lang="ko-KR" altLang="en-US" dirty="0" smtClean="0"/>
              <a:t>연결 해제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900" y="1459719"/>
            <a:ext cx="5410200" cy="821201"/>
            <a:chOff x="850900" y="2387600"/>
            <a:chExt cx="5410200" cy="41910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send_to_all_release_peer</a:t>
              </a:r>
              <a:endParaRPr lang="en-US" altLang="ko-KR" sz="1400" dirty="0" smtClean="0"/>
            </a:p>
            <a:p>
              <a:pPr algn="ctr"/>
              <a:r>
                <a:rPr lang="en-US" altLang="ko-KR" sz="1050" dirty="0" err="1">
                  <a:solidFill>
                    <a:srgbClr val="00B0F0"/>
                  </a:solidFill>
                </a:rPr>
                <a:t>TcpMessageHandler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495040" cy="329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release_peer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메시지를 </a:t>
              </a:r>
              <a:r>
                <a:rPr lang="ko-KR" altLang="en-US" dirty="0" err="1" smtClean="0"/>
                <a:t>연결중</a:t>
              </a:r>
              <a:r>
                <a:rPr lang="ko-KR" altLang="en-US" dirty="0" smtClean="0"/>
                <a:t> 인 모든 </a:t>
              </a:r>
              <a:r>
                <a:rPr lang="en-US" altLang="ko-KR" dirty="0" smtClean="0"/>
                <a:t>peer</a:t>
              </a:r>
              <a:r>
                <a:rPr lang="ko-KR" altLang="en-US" dirty="0" smtClean="0"/>
                <a:t>에게 전송한다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900" y="2714694"/>
            <a:ext cx="5524500" cy="821201"/>
            <a:chOff x="850900" y="2387600"/>
            <a:chExt cx="5524500" cy="41910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sendall_tcp_message</a:t>
              </a:r>
              <a:endParaRPr lang="en-US" altLang="ko-KR" sz="1400" dirty="0" smtClean="0"/>
            </a:p>
            <a:p>
              <a:pPr algn="ctr"/>
              <a:r>
                <a:rPr lang="en-US" altLang="ko-KR" sz="1050" dirty="0" err="1">
                  <a:solidFill>
                    <a:srgbClr val="00B0F0"/>
                  </a:solidFill>
                </a:rPr>
                <a:t>TcpMessageHandler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609340" cy="329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메시지를 특정 </a:t>
              </a:r>
              <a:r>
                <a:rPr lang="en-US" altLang="ko-KR" dirty="0" smtClean="0"/>
                <a:t>Peer</a:t>
              </a:r>
              <a:r>
                <a:rPr lang="ko-KR" altLang="en-US" dirty="0" smtClean="0"/>
                <a:t>에게 전송한다 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cxnSp>
        <p:nvCxnSpPr>
          <p:cNvPr id="32" name="직선 화살표 연결선 31"/>
          <p:cNvCxnSpPr>
            <a:stCxn id="23" idx="2"/>
            <a:endCxn id="26" idx="0"/>
          </p:cNvCxnSpPr>
          <p:nvPr/>
        </p:nvCxnSpPr>
        <p:spPr>
          <a:xfrm>
            <a:off x="1733550" y="2280920"/>
            <a:ext cx="0" cy="433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5217A908-5602-444E-AC73-165891109D04}"/>
              </a:ext>
            </a:extLst>
          </p:cNvPr>
          <p:cNvSpPr txBox="1">
            <a:spLocks/>
          </p:cNvSpPr>
          <p:nvPr/>
        </p:nvSpPr>
        <p:spPr>
          <a:xfrm>
            <a:off x="304799" y="5444929"/>
            <a:ext cx="6273800" cy="28696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143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3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Peer </a:t>
            </a:r>
            <a:r>
              <a:rPr lang="ko-KR" altLang="en-US" dirty="0"/>
              <a:t>연결 </a:t>
            </a:r>
            <a:r>
              <a:rPr lang="ko-KR" altLang="en-US" dirty="0" smtClean="0"/>
              <a:t>해제 수신</a:t>
            </a:r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899" y="5863247"/>
            <a:ext cx="5410200" cy="821201"/>
            <a:chOff x="850900" y="2387600"/>
            <a:chExt cx="5410200" cy="41910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received_release_peer</a:t>
              </a:r>
              <a:endParaRPr lang="en-US" altLang="ko-KR" sz="1400" dirty="0" smtClean="0"/>
            </a:p>
            <a:p>
              <a:pPr algn="ctr"/>
              <a:r>
                <a:rPr lang="en-US" altLang="ko-KR" sz="1050" dirty="0" err="1">
                  <a:solidFill>
                    <a:srgbClr val="00B0F0"/>
                  </a:solidFill>
                </a:rPr>
                <a:t>TcpMessageHandler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495040" cy="329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release_peer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메시지를 수신한다</a:t>
              </a:r>
              <a:r>
                <a:rPr lang="en-US" altLang="ko-KR" dirty="0" smtClean="0"/>
                <a:t>.</a:t>
              </a:r>
              <a:r>
                <a:rPr lang="ko-KR" altLang="en-US" dirty="0" smtClean="0"/>
                <a:t> </a:t>
              </a:r>
              <a:endParaRPr lang="ko-KR" altLang="en-US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899" y="7118222"/>
            <a:ext cx="5524500" cy="821201"/>
            <a:chOff x="850900" y="2387600"/>
            <a:chExt cx="5524500" cy="4191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close_tcp_connection</a:t>
              </a:r>
              <a:endParaRPr lang="en-US" altLang="ko-KR" sz="1400" dirty="0" smtClean="0"/>
            </a:p>
            <a:p>
              <a:pPr algn="ctr"/>
              <a:r>
                <a:rPr lang="en-US" altLang="ko-KR" sz="1050" dirty="0" err="1">
                  <a:solidFill>
                    <a:srgbClr val="00B0F0"/>
                  </a:solidFill>
                </a:rPr>
                <a:t>TcpMessageHandler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609340" cy="18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특정 </a:t>
              </a:r>
              <a:r>
                <a:rPr lang="en-US" altLang="ko-KR" dirty="0"/>
                <a:t>peer</a:t>
              </a:r>
              <a:r>
                <a:rPr lang="ko-KR" altLang="en-US" dirty="0"/>
                <a:t>와의 연결을 종료한다</a:t>
              </a:r>
              <a:endParaRPr lang="ko-KR" altLang="en-US" dirty="0"/>
            </a:p>
          </p:txBody>
        </p:sp>
      </p:grpSp>
      <p:cxnSp>
        <p:nvCxnSpPr>
          <p:cNvPr id="45" name="직선 화살표 연결선 44"/>
          <p:cNvCxnSpPr>
            <a:stCxn id="39" idx="2"/>
            <a:endCxn id="43" idx="0"/>
          </p:cNvCxnSpPr>
          <p:nvPr/>
        </p:nvCxnSpPr>
        <p:spPr>
          <a:xfrm>
            <a:off x="1733549" y="6684448"/>
            <a:ext cx="0" cy="433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899" y="4032651"/>
            <a:ext cx="5524500" cy="821201"/>
            <a:chOff x="850900" y="2387600"/>
            <a:chExt cx="5524500" cy="41910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close_tcp_connection</a:t>
              </a:r>
              <a:endParaRPr lang="en-US" altLang="ko-KR" sz="1400" dirty="0" smtClean="0"/>
            </a:p>
            <a:p>
              <a:pPr algn="ctr"/>
              <a:r>
                <a:rPr lang="en-US" altLang="ko-KR" sz="1050" dirty="0" err="1">
                  <a:solidFill>
                    <a:srgbClr val="00B0F0"/>
                  </a:solidFill>
                </a:rPr>
                <a:t>TcpMessageHandler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609340" cy="18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특정 </a:t>
              </a:r>
              <a:r>
                <a:rPr lang="en-US" altLang="ko-KR" dirty="0" smtClean="0"/>
                <a:t>peer</a:t>
              </a:r>
              <a:r>
                <a:rPr lang="ko-KR" altLang="en-US" dirty="0" smtClean="0"/>
                <a:t>와의 연결을 종료한다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cxnSp>
        <p:nvCxnSpPr>
          <p:cNvPr id="31" name="직선 화살표 연결선 30"/>
          <p:cNvCxnSpPr>
            <a:endCxn id="29" idx="0"/>
          </p:cNvCxnSpPr>
          <p:nvPr/>
        </p:nvCxnSpPr>
        <p:spPr>
          <a:xfrm>
            <a:off x="1733549" y="3598877"/>
            <a:ext cx="0" cy="433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428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F1EEE-05AF-4B71-AD05-F4D851D6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동작 상세 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5217A908-5602-444E-AC73-165891109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1401"/>
            <a:ext cx="6273800" cy="2869671"/>
          </a:xfrm>
        </p:spPr>
        <p:txBody>
          <a:bodyPr/>
          <a:lstStyle/>
          <a:p>
            <a:r>
              <a:rPr lang="en-US" altLang="ko-KR" dirty="0" smtClean="0"/>
              <a:t>Heartbeat </a:t>
            </a:r>
            <a:r>
              <a:rPr lang="ko-KR" altLang="en-US" dirty="0" smtClean="0"/>
              <a:t>전송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900" y="1459720"/>
            <a:ext cx="5410200" cy="1200329"/>
            <a:chOff x="850900" y="2387600"/>
            <a:chExt cx="5410200" cy="61258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run_pending</a:t>
              </a:r>
              <a:endParaRPr lang="en-US" altLang="ko-KR" sz="1400" dirty="0" smtClean="0"/>
            </a:p>
            <a:p>
              <a:pPr algn="ctr"/>
              <a:r>
                <a:rPr lang="en-US" altLang="ko-KR" sz="1050" dirty="0" err="1">
                  <a:solidFill>
                    <a:srgbClr val="00B0F0"/>
                  </a:solidFill>
                </a:rPr>
                <a:t>ClientScheduler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495040" cy="612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(</a:t>
              </a:r>
              <a:r>
                <a:rPr lang="ko-KR" altLang="en-US" dirty="0" smtClean="0"/>
                <a:t>해당 작업은 스케줄러에서 주기적으로 실행된다</a:t>
              </a:r>
              <a:r>
                <a:rPr lang="en-US" altLang="ko-KR" dirty="0" smtClean="0"/>
                <a:t>.)</a:t>
              </a:r>
            </a:p>
            <a:p>
              <a:r>
                <a:rPr lang="ko-KR" altLang="en-US" dirty="0" smtClean="0"/>
                <a:t>등록된 </a:t>
              </a:r>
              <a:r>
                <a:rPr lang="en-US" altLang="ko-KR" dirty="0" err="1" smtClean="0"/>
                <a:t>send_heartbeat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함수를 호출한다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900" y="2955995"/>
            <a:ext cx="5524500" cy="1200329"/>
            <a:chOff x="850900" y="2387600"/>
            <a:chExt cx="5524500" cy="61258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send_heartbeat</a:t>
              </a:r>
              <a:endParaRPr lang="en-US" altLang="ko-KR" sz="1400" dirty="0" smtClean="0"/>
            </a:p>
            <a:p>
              <a:pPr algn="ctr"/>
              <a:r>
                <a:rPr lang="en-US" altLang="ko-KR" sz="1050" dirty="0" err="1">
                  <a:solidFill>
                    <a:srgbClr val="00B0F0"/>
                  </a:solidFill>
                </a:rPr>
                <a:t>TcpMessageHandler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609340" cy="612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heartbeat </a:t>
              </a:r>
              <a:r>
                <a:rPr lang="ko-KR" altLang="en-US" dirty="0" smtClean="0"/>
                <a:t>메시지를 자신보다 </a:t>
              </a:r>
              <a:r>
                <a:rPr lang="en-US" altLang="ko-KR" dirty="0" err="1" smtClean="0"/>
                <a:t>ticket_id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가 작은 </a:t>
              </a:r>
              <a:r>
                <a:rPr lang="en-US" altLang="ko-KR" dirty="0" smtClean="0"/>
                <a:t>(</a:t>
              </a:r>
              <a:r>
                <a:rPr lang="ko-KR" altLang="en-US" dirty="0"/>
                <a:t>자신보다 먼저 참가한 </a:t>
              </a:r>
              <a:r>
                <a:rPr lang="en-US" altLang="ko-KR" dirty="0"/>
                <a:t>Peer)</a:t>
              </a:r>
              <a:endParaRPr lang="ko-KR" altLang="en-US" dirty="0"/>
            </a:p>
            <a:p>
              <a:r>
                <a:rPr lang="ko-KR" altLang="en-US" dirty="0" smtClean="0"/>
                <a:t> </a:t>
              </a:r>
              <a:r>
                <a:rPr lang="en-US" altLang="ko-KR" dirty="0" smtClean="0"/>
                <a:t>Peer</a:t>
              </a:r>
              <a:r>
                <a:rPr lang="ko-KR" altLang="en-US" dirty="0" smtClean="0"/>
                <a:t>에게 전송한다 </a:t>
              </a:r>
              <a:r>
                <a:rPr lang="en-US" altLang="ko-KR" dirty="0" smtClean="0"/>
                <a:t>.</a:t>
              </a:r>
            </a:p>
          </p:txBody>
        </p:sp>
      </p:grpSp>
      <p:cxnSp>
        <p:nvCxnSpPr>
          <p:cNvPr id="32" name="직선 화살표 연결선 31"/>
          <p:cNvCxnSpPr>
            <a:stCxn id="23" idx="2"/>
            <a:endCxn id="26" idx="0"/>
          </p:cNvCxnSpPr>
          <p:nvPr/>
        </p:nvCxnSpPr>
        <p:spPr>
          <a:xfrm>
            <a:off x="1733550" y="2280921"/>
            <a:ext cx="0" cy="675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5217A908-5602-444E-AC73-165891109D04}"/>
              </a:ext>
            </a:extLst>
          </p:cNvPr>
          <p:cNvSpPr txBox="1">
            <a:spLocks/>
          </p:cNvSpPr>
          <p:nvPr/>
        </p:nvSpPr>
        <p:spPr>
          <a:xfrm>
            <a:off x="304799" y="6346629"/>
            <a:ext cx="6273800" cy="28696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143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3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Heartbeat</a:t>
            </a:r>
            <a:r>
              <a:rPr lang="ko-KR" altLang="en-US" dirty="0" smtClean="0"/>
              <a:t> 수신</a:t>
            </a:r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899" y="6764947"/>
            <a:ext cx="5410200" cy="821201"/>
            <a:chOff x="850900" y="2387600"/>
            <a:chExt cx="5410200" cy="41910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received_heartbeat</a:t>
              </a:r>
              <a:endParaRPr lang="en-US" altLang="ko-KR" sz="1400" dirty="0" smtClean="0"/>
            </a:p>
            <a:p>
              <a:pPr algn="ctr"/>
              <a:r>
                <a:rPr lang="en-US" altLang="ko-KR" sz="1050" dirty="0" err="1">
                  <a:solidFill>
                    <a:srgbClr val="00B0F0"/>
                  </a:solidFill>
                </a:rPr>
                <a:t>TcpMessageHandler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495040" cy="329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heartbeat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메시지를 수신하고 그 결과를 전송</a:t>
              </a:r>
              <a:r>
                <a:rPr lang="en-US" altLang="ko-KR" dirty="0" smtClean="0"/>
                <a:t>.</a:t>
              </a:r>
              <a:r>
                <a:rPr lang="ko-KR" altLang="en-US" dirty="0" smtClean="0"/>
                <a:t> </a:t>
              </a:r>
              <a:endParaRPr lang="ko-KR" altLang="en-US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899" y="8019922"/>
            <a:ext cx="5524500" cy="821201"/>
            <a:chOff x="850900" y="2387600"/>
            <a:chExt cx="5524500" cy="4191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sendall_tcp_message</a:t>
              </a:r>
              <a:endParaRPr lang="en-US" altLang="ko-KR" sz="1400" dirty="0" smtClean="0"/>
            </a:p>
            <a:p>
              <a:pPr algn="ctr"/>
              <a:r>
                <a:rPr lang="en-US" altLang="ko-KR" sz="1050" dirty="0" err="1">
                  <a:solidFill>
                    <a:srgbClr val="00B0F0"/>
                  </a:solidFill>
                </a:rPr>
                <a:t>TcpMessageHandler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609340" cy="329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메시지를 특정 </a:t>
              </a:r>
              <a:r>
                <a:rPr lang="en-US" altLang="ko-KR" dirty="0"/>
                <a:t>Peer</a:t>
              </a:r>
              <a:r>
                <a:rPr lang="ko-KR" altLang="en-US" dirty="0"/>
                <a:t>에게 전송한다 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cxnSp>
        <p:nvCxnSpPr>
          <p:cNvPr id="45" name="직선 화살표 연결선 44"/>
          <p:cNvCxnSpPr>
            <a:stCxn id="39" idx="2"/>
            <a:endCxn id="43" idx="0"/>
          </p:cNvCxnSpPr>
          <p:nvPr/>
        </p:nvCxnSpPr>
        <p:spPr>
          <a:xfrm>
            <a:off x="1733549" y="7586148"/>
            <a:ext cx="0" cy="433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899" y="4439051"/>
            <a:ext cx="5524500" cy="821201"/>
            <a:chOff x="850900" y="2387600"/>
            <a:chExt cx="5524500" cy="41910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sendall_tcp_message</a:t>
              </a:r>
              <a:endParaRPr lang="en-US" altLang="ko-KR" sz="1400" dirty="0" smtClean="0"/>
            </a:p>
            <a:p>
              <a:pPr algn="ctr"/>
              <a:r>
                <a:rPr lang="en-US" altLang="ko-KR" sz="1050" dirty="0" err="1">
                  <a:solidFill>
                    <a:srgbClr val="00B0F0"/>
                  </a:solidFill>
                </a:rPr>
                <a:t>TcpMessageHandler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609340" cy="329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메시지를 특정 </a:t>
              </a:r>
              <a:r>
                <a:rPr lang="en-US" altLang="ko-KR" dirty="0"/>
                <a:t>Peer</a:t>
              </a:r>
              <a:r>
                <a:rPr lang="ko-KR" altLang="en-US" dirty="0"/>
                <a:t>에게 전송한다 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cxnSp>
        <p:nvCxnSpPr>
          <p:cNvPr id="31" name="직선 화살표 연결선 30"/>
          <p:cNvCxnSpPr>
            <a:stCxn id="26" idx="2"/>
            <a:endCxn id="29" idx="0"/>
          </p:cNvCxnSpPr>
          <p:nvPr/>
        </p:nvCxnSpPr>
        <p:spPr>
          <a:xfrm flipH="1">
            <a:off x="1733549" y="3777196"/>
            <a:ext cx="1" cy="661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9999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F1EEE-05AF-4B71-AD05-F4D851D6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동작 상세 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5217A908-5602-444E-AC73-165891109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1401"/>
            <a:ext cx="6273800" cy="2869671"/>
          </a:xfrm>
        </p:spPr>
        <p:txBody>
          <a:bodyPr/>
          <a:lstStyle/>
          <a:p>
            <a:r>
              <a:rPr lang="en-US" altLang="ko-KR" dirty="0" smtClean="0"/>
              <a:t>Scan tree </a:t>
            </a:r>
            <a:r>
              <a:rPr lang="ko-KR" altLang="en-US" dirty="0" smtClean="0"/>
              <a:t>전송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900" y="1459720"/>
            <a:ext cx="5410200" cy="1200329"/>
            <a:chOff x="850900" y="2387600"/>
            <a:chExt cx="5410200" cy="61258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handle</a:t>
              </a:r>
              <a:endParaRPr lang="en-US" altLang="ko-KR" sz="1400" dirty="0" smtClean="0"/>
            </a:p>
            <a:p>
              <a:pPr algn="ctr"/>
              <a:r>
                <a:rPr lang="en-US" altLang="ko-KR" sz="1050" dirty="0" err="1">
                  <a:solidFill>
                    <a:srgbClr val="00B0F0"/>
                  </a:solidFill>
                </a:rPr>
                <a:t>WebSocketHandler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495040" cy="612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(</a:t>
              </a:r>
              <a:r>
                <a:rPr lang="ko-KR" altLang="en-US" dirty="0" smtClean="0"/>
                <a:t>해당 작업의 결과를 확인 하기 위해서는  </a:t>
              </a:r>
              <a:r>
                <a:rPr lang="en-US" altLang="ko-KR" dirty="0" smtClean="0"/>
                <a:t>web UI</a:t>
              </a:r>
              <a:r>
                <a:rPr lang="ko-KR" altLang="en-US" dirty="0"/>
                <a:t> </a:t>
              </a:r>
              <a:r>
                <a:rPr lang="ko-KR" altLang="en-US" dirty="0" smtClean="0"/>
                <a:t>필요</a:t>
              </a:r>
              <a:r>
                <a:rPr lang="en-US" altLang="ko-KR" dirty="0" smtClean="0"/>
                <a:t>)</a:t>
              </a:r>
            </a:p>
            <a:p>
              <a:r>
                <a:rPr lang="ko-KR" altLang="en-US" dirty="0" smtClean="0"/>
                <a:t>사용자의 </a:t>
              </a:r>
              <a:r>
                <a:rPr lang="en-US" altLang="ko-KR" dirty="0" smtClean="0"/>
                <a:t>scan tree </a:t>
              </a:r>
              <a:r>
                <a:rPr lang="ko-KR" altLang="en-US" dirty="0" smtClean="0"/>
                <a:t>요청을 수신한다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900" y="2955995"/>
            <a:ext cx="5524500" cy="821201"/>
            <a:chOff x="850900" y="2387600"/>
            <a:chExt cx="5524500" cy="41910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send_scan_tree</a:t>
              </a:r>
              <a:endParaRPr lang="en-US" altLang="ko-KR" sz="1400" dirty="0" smtClean="0"/>
            </a:p>
            <a:p>
              <a:pPr algn="ctr"/>
              <a:r>
                <a:rPr lang="en-US" altLang="ko-KR" sz="1050" dirty="0" err="1">
                  <a:solidFill>
                    <a:srgbClr val="00B0F0"/>
                  </a:solidFill>
                </a:rPr>
                <a:t>TcpMessageHandler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609340" cy="18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scan_tree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메시지를 전송한다 </a:t>
              </a:r>
              <a:r>
                <a:rPr lang="en-US" altLang="ko-KR" dirty="0" smtClean="0"/>
                <a:t>.</a:t>
              </a:r>
            </a:p>
          </p:txBody>
        </p:sp>
      </p:grpSp>
      <p:cxnSp>
        <p:nvCxnSpPr>
          <p:cNvPr id="32" name="직선 화살표 연결선 31"/>
          <p:cNvCxnSpPr>
            <a:stCxn id="23" idx="2"/>
            <a:endCxn id="26" idx="0"/>
          </p:cNvCxnSpPr>
          <p:nvPr/>
        </p:nvCxnSpPr>
        <p:spPr>
          <a:xfrm>
            <a:off x="1733550" y="2280921"/>
            <a:ext cx="0" cy="675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5217A908-5602-444E-AC73-165891109D04}"/>
              </a:ext>
            </a:extLst>
          </p:cNvPr>
          <p:cNvSpPr txBox="1">
            <a:spLocks/>
          </p:cNvSpPr>
          <p:nvPr/>
        </p:nvSpPr>
        <p:spPr>
          <a:xfrm>
            <a:off x="304799" y="6270429"/>
            <a:ext cx="6273800" cy="28696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143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3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Scan tree </a:t>
            </a:r>
            <a:r>
              <a:rPr lang="ko-KR" altLang="en-US" dirty="0" smtClean="0"/>
              <a:t> 수신</a:t>
            </a:r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899" y="6688747"/>
            <a:ext cx="5410200" cy="821201"/>
            <a:chOff x="850900" y="2387600"/>
            <a:chExt cx="5410200" cy="41910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received_scan_tree</a:t>
              </a:r>
              <a:endParaRPr lang="en-US" altLang="ko-KR" sz="1400" dirty="0" smtClean="0"/>
            </a:p>
            <a:p>
              <a:pPr algn="ctr"/>
              <a:r>
                <a:rPr lang="en-US" altLang="ko-KR" sz="1050" dirty="0" err="1">
                  <a:solidFill>
                    <a:srgbClr val="00B0F0"/>
                  </a:solidFill>
                </a:rPr>
                <a:t>TcpMessageHandler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495040" cy="329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scan_tree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메시지를 수신하고 그 결과를 전송한다</a:t>
              </a:r>
              <a:r>
                <a:rPr lang="en-US" altLang="ko-KR" dirty="0" smtClean="0"/>
                <a:t>.</a:t>
              </a:r>
              <a:r>
                <a:rPr lang="ko-KR" altLang="en-US" dirty="0" smtClean="0"/>
                <a:t> </a:t>
              </a:r>
              <a:endParaRPr lang="ko-KR" altLang="en-US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899" y="7943722"/>
            <a:ext cx="5524500" cy="821201"/>
            <a:chOff x="850900" y="2387600"/>
            <a:chExt cx="5524500" cy="4191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send_message_to_peer</a:t>
              </a:r>
              <a:endParaRPr lang="en-US" altLang="ko-KR" sz="1400" dirty="0" smtClean="0"/>
            </a:p>
            <a:p>
              <a:pPr algn="ctr"/>
              <a:r>
                <a:rPr lang="en-US" altLang="ko-KR" sz="1050" dirty="0" err="1">
                  <a:solidFill>
                    <a:srgbClr val="00B0F0"/>
                  </a:solidFill>
                </a:rPr>
                <a:t>TcpPeerConnectionManager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609340" cy="329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메시지를 특정 </a:t>
              </a:r>
              <a:r>
                <a:rPr lang="en-US" altLang="ko-KR" dirty="0" smtClean="0"/>
                <a:t>Peer</a:t>
              </a:r>
              <a:r>
                <a:rPr lang="ko-KR" altLang="en-US" dirty="0" smtClean="0"/>
                <a:t>에게 전송한다 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cxnSp>
        <p:nvCxnSpPr>
          <p:cNvPr id="45" name="직선 화살표 연결선 44"/>
          <p:cNvCxnSpPr>
            <a:stCxn id="39" idx="2"/>
            <a:endCxn id="43" idx="0"/>
          </p:cNvCxnSpPr>
          <p:nvPr/>
        </p:nvCxnSpPr>
        <p:spPr>
          <a:xfrm>
            <a:off x="1733549" y="7509948"/>
            <a:ext cx="0" cy="433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899" y="4439051"/>
            <a:ext cx="5524500" cy="821201"/>
            <a:chOff x="850900" y="2387600"/>
            <a:chExt cx="5524500" cy="41910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send_message</a:t>
              </a:r>
              <a:endParaRPr lang="en-US" altLang="ko-KR" sz="1400" dirty="0" smtClean="0"/>
            </a:p>
            <a:p>
              <a:pPr algn="ctr"/>
              <a:r>
                <a:rPr lang="en-US" altLang="ko-KR" sz="1050" dirty="0" err="1">
                  <a:solidFill>
                    <a:srgbClr val="00B0F0"/>
                  </a:solidFill>
                </a:rPr>
                <a:t>TcpPeerConnectionManager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609340" cy="329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Primary</a:t>
              </a:r>
              <a:r>
                <a:rPr lang="ko-KR" altLang="en-US" dirty="0"/>
                <a:t>로 연결된 </a:t>
              </a:r>
              <a:r>
                <a:rPr lang="en-US" altLang="ko-KR" dirty="0"/>
                <a:t>peer</a:t>
              </a:r>
              <a:r>
                <a:rPr lang="ko-KR" altLang="en-US" dirty="0"/>
                <a:t>들에게 해당 메시지를 전송한다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cxnSp>
        <p:nvCxnSpPr>
          <p:cNvPr id="31" name="직선 화살표 연결선 30"/>
          <p:cNvCxnSpPr>
            <a:stCxn id="26" idx="2"/>
            <a:endCxn id="29" idx="0"/>
          </p:cNvCxnSpPr>
          <p:nvPr/>
        </p:nvCxnSpPr>
        <p:spPr>
          <a:xfrm flipH="1">
            <a:off x="1733549" y="3777196"/>
            <a:ext cx="1" cy="661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899" y="9294205"/>
            <a:ext cx="5524500" cy="923331"/>
            <a:chOff x="850900" y="2387600"/>
            <a:chExt cx="5524500" cy="47122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broadcast_message</a:t>
              </a:r>
              <a:endParaRPr lang="en-US" altLang="ko-KR" sz="1400" dirty="0" smtClean="0"/>
            </a:p>
            <a:p>
              <a:pPr algn="ctr"/>
              <a:r>
                <a:rPr lang="en-US" altLang="ko-KR" sz="1050" dirty="0" err="1">
                  <a:solidFill>
                    <a:srgbClr val="00B0F0"/>
                  </a:solidFill>
                </a:rPr>
                <a:t>TcpPeerConnectionManager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609340" cy="471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메시지를 전송한 </a:t>
              </a:r>
              <a:r>
                <a:rPr lang="en-US" altLang="ko-KR" dirty="0"/>
                <a:t>Peer</a:t>
              </a:r>
              <a:r>
                <a:rPr lang="ko-KR" altLang="en-US" dirty="0"/>
                <a:t>를 제외한 </a:t>
              </a:r>
              <a:r>
                <a:rPr lang="en-US" altLang="ko-KR" dirty="0"/>
                <a:t>Primary</a:t>
              </a:r>
              <a:r>
                <a:rPr lang="ko-KR" altLang="en-US" dirty="0"/>
                <a:t>로 연결된 </a:t>
              </a:r>
              <a:r>
                <a:rPr lang="en-US" altLang="ko-KR" dirty="0"/>
                <a:t>peer</a:t>
              </a:r>
              <a:r>
                <a:rPr lang="ko-KR" altLang="en-US" dirty="0"/>
                <a:t>들에게 해당 메시지를 전송한다</a:t>
              </a:r>
              <a:endParaRPr lang="ko-KR" altLang="en-US" dirty="0"/>
            </a:p>
          </p:txBody>
        </p:sp>
      </p:grpSp>
      <p:cxnSp>
        <p:nvCxnSpPr>
          <p:cNvPr id="36" name="직선 화살표 연결선 35"/>
          <p:cNvCxnSpPr>
            <a:endCxn id="34" idx="0"/>
          </p:cNvCxnSpPr>
          <p:nvPr/>
        </p:nvCxnSpPr>
        <p:spPr>
          <a:xfrm>
            <a:off x="1733549" y="8860430"/>
            <a:ext cx="0" cy="433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4440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F1EEE-05AF-4B71-AD05-F4D851D6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동작 상세 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5217A908-5602-444E-AC73-165891109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1401"/>
            <a:ext cx="6273800" cy="2869671"/>
          </a:xfrm>
        </p:spPr>
        <p:txBody>
          <a:bodyPr/>
          <a:lstStyle/>
          <a:p>
            <a:r>
              <a:rPr lang="en-US" altLang="ko-KR" dirty="0" smtClean="0"/>
              <a:t>Scan tree </a:t>
            </a:r>
            <a:r>
              <a:rPr lang="ko-KR" altLang="en-US" dirty="0" smtClean="0"/>
              <a:t>결과 수신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900" y="1459719"/>
            <a:ext cx="5410200" cy="1232679"/>
            <a:chOff x="850900" y="2387600"/>
            <a:chExt cx="5410200" cy="62909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6290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received_response_scan_tree_non_leaf</a:t>
              </a:r>
              <a:endParaRPr lang="en-US" altLang="ko-KR" sz="1400" dirty="0" smtClean="0"/>
            </a:p>
            <a:p>
              <a:pPr algn="ctr"/>
              <a:r>
                <a:rPr lang="en-US" altLang="ko-KR" sz="1050" dirty="0" err="1">
                  <a:solidFill>
                    <a:srgbClr val="00B0F0"/>
                  </a:solidFill>
                </a:rPr>
                <a:t>TcpMessageHandler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495040" cy="329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non_leaf</a:t>
              </a:r>
              <a:r>
                <a:rPr lang="en-US" altLang="ko-KR" dirty="0"/>
                <a:t> </a:t>
              </a:r>
              <a:r>
                <a:rPr lang="ko-KR" altLang="en-US" dirty="0" smtClean="0"/>
                <a:t>인 </a:t>
              </a:r>
              <a:r>
                <a:rPr lang="en-US" altLang="ko-KR" dirty="0" err="1" smtClean="0"/>
                <a:t>scan_tree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메시지를 </a:t>
              </a:r>
              <a:r>
                <a:rPr lang="ko-KR" altLang="en-US" dirty="0" err="1" smtClean="0"/>
                <a:t>수신다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900" y="3670301"/>
            <a:ext cx="5524500" cy="2861618"/>
            <a:chOff x="850900" y="2246593"/>
            <a:chExt cx="5524500" cy="146042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246593"/>
              <a:ext cx="1765300" cy="5601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received_response_scan_tree_leaf</a:t>
              </a:r>
              <a:endParaRPr lang="en-US" altLang="ko-KR" sz="1400" dirty="0" smtClean="0"/>
            </a:p>
            <a:p>
              <a:pPr algn="ctr"/>
              <a:r>
                <a:rPr lang="en-US" altLang="ko-KR" sz="1050" dirty="0" err="1">
                  <a:solidFill>
                    <a:srgbClr val="00B0F0"/>
                  </a:solidFill>
                </a:rPr>
                <a:t>TcpMessageHandler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609340" cy="1319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leaf </a:t>
              </a:r>
              <a:r>
                <a:rPr lang="ko-KR" altLang="en-US" dirty="0"/>
                <a:t>인 </a:t>
              </a:r>
              <a:r>
                <a:rPr lang="en-US" altLang="ko-KR" dirty="0" err="1"/>
                <a:t>scan_tree</a:t>
              </a:r>
              <a:r>
                <a:rPr lang="en-US" altLang="ko-KR" dirty="0"/>
                <a:t> </a:t>
              </a:r>
              <a:r>
                <a:rPr lang="ko-KR" altLang="en-US" dirty="0"/>
                <a:t>메시지를 </a:t>
              </a:r>
              <a:r>
                <a:rPr lang="ko-KR" altLang="en-US" dirty="0" err="1"/>
                <a:t>수신다</a:t>
              </a:r>
              <a:r>
                <a:rPr lang="en-US" altLang="ko-KR" dirty="0" smtClean="0"/>
                <a:t>. Via </a:t>
              </a:r>
              <a:r>
                <a:rPr lang="ko-KR" altLang="en-US" dirty="0" smtClean="0"/>
                <a:t>정보를 확인하고 그에 맞는 작업을 수행한다</a:t>
              </a:r>
              <a:r>
                <a:rPr lang="en-US" altLang="ko-KR" dirty="0" smtClean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 smtClean="0"/>
                <a:t>본인의 요청이 </a:t>
              </a:r>
              <a:r>
                <a:rPr lang="ko-KR" altLang="en-US" dirty="0" err="1" smtClean="0"/>
                <a:t>아닌경우</a:t>
              </a:r>
              <a:r>
                <a:rPr lang="en-US" altLang="ko-KR" dirty="0" smtClean="0"/>
                <a:t>:</a:t>
              </a:r>
              <a:r>
                <a:rPr lang="ko-KR" altLang="en-US" dirty="0" smtClean="0"/>
                <a:t> </a:t>
              </a:r>
              <a:r>
                <a:rPr lang="en-US" altLang="ko-KR" dirty="0" err="1" smtClean="0"/>
                <a:t>send_message_to_peer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함수를  호출한다</a:t>
              </a:r>
              <a:r>
                <a:rPr lang="en-US" altLang="ko-KR" dirty="0" smtClean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 smtClean="0"/>
                <a:t>본인이 요청한 경우</a:t>
              </a:r>
              <a:r>
                <a:rPr lang="en-US" altLang="ko-KR" dirty="0"/>
                <a:t>: </a:t>
              </a:r>
              <a:r>
                <a:rPr lang="en-US" altLang="ko-KR" dirty="0" err="1" smtClean="0"/>
                <a:t>send_scan_tree_path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함수를 호출한다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899" y="6966351"/>
            <a:ext cx="5524500" cy="821201"/>
            <a:chOff x="850900" y="2387600"/>
            <a:chExt cx="5524500" cy="41910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send_message_to_peer</a:t>
              </a:r>
              <a:endParaRPr lang="en-US" altLang="ko-KR" sz="1400" dirty="0" smtClean="0"/>
            </a:p>
            <a:p>
              <a:pPr algn="ctr"/>
              <a:r>
                <a:rPr lang="en-US" altLang="ko-KR" sz="1050" dirty="0" err="1">
                  <a:solidFill>
                    <a:srgbClr val="00B0F0"/>
                  </a:solidFill>
                </a:rPr>
                <a:t>TcpMessageHandler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609340" cy="329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메시지를 특정 </a:t>
              </a:r>
              <a:r>
                <a:rPr lang="en-US" altLang="ko-KR" dirty="0"/>
                <a:t>Peer</a:t>
              </a:r>
              <a:r>
                <a:rPr lang="ko-KR" altLang="en-US" dirty="0"/>
                <a:t>에게 전송한다 </a:t>
              </a:r>
              <a:r>
                <a:rPr lang="en-US" altLang="ko-KR" dirty="0" smtClean="0"/>
                <a:t>.(</a:t>
              </a:r>
              <a:r>
                <a:rPr lang="ko-KR" altLang="en-US" dirty="0" err="1" smtClean="0"/>
                <a:t>요청자에게</a:t>
              </a:r>
              <a:r>
                <a:rPr lang="ko-KR" altLang="en-US" dirty="0" smtClean="0"/>
                <a:t> 까지 전달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  <p:cxnSp>
        <p:nvCxnSpPr>
          <p:cNvPr id="31" name="직선 화살표 연결선 30"/>
          <p:cNvCxnSpPr>
            <a:stCxn id="26" idx="2"/>
            <a:endCxn id="29" idx="0"/>
          </p:cNvCxnSpPr>
          <p:nvPr/>
        </p:nvCxnSpPr>
        <p:spPr>
          <a:xfrm flipH="1">
            <a:off x="1733549" y="4767797"/>
            <a:ext cx="1" cy="21985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67D0DFB-033C-403D-9C23-812E4D1660BF}"/>
              </a:ext>
            </a:extLst>
          </p:cNvPr>
          <p:cNvGrpSpPr/>
          <p:nvPr/>
        </p:nvGrpSpPr>
        <p:grpSpPr>
          <a:xfrm>
            <a:off x="850899" y="8553851"/>
            <a:ext cx="5524500" cy="821201"/>
            <a:chOff x="850900" y="2387600"/>
            <a:chExt cx="5524500" cy="41910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6B551C7-A8DC-4A82-89F3-51AA23DCACF6}"/>
                </a:ext>
              </a:extLst>
            </p:cNvPr>
            <p:cNvSpPr/>
            <p:nvPr/>
          </p:nvSpPr>
          <p:spPr>
            <a:xfrm>
              <a:off x="850900" y="2387600"/>
              <a:ext cx="17653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send_scan_tree_path</a:t>
              </a:r>
              <a:endParaRPr lang="en-US" altLang="ko-KR" sz="1400" dirty="0" smtClean="0"/>
            </a:p>
            <a:p>
              <a:pPr algn="ctr"/>
              <a:r>
                <a:rPr lang="en-US" altLang="ko-KR" sz="1050" dirty="0" err="1">
                  <a:solidFill>
                    <a:srgbClr val="00B0F0"/>
                  </a:solidFill>
                </a:rPr>
                <a:t>WebSocketMessageHandler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823C7E1-D262-42BF-9D77-5F0E86136083}"/>
                </a:ext>
              </a:extLst>
            </p:cNvPr>
            <p:cNvSpPr txBox="1"/>
            <p:nvPr/>
          </p:nvSpPr>
          <p:spPr>
            <a:xfrm>
              <a:off x="2766060" y="2387600"/>
              <a:ext cx="3609340" cy="329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수신한 결과를 </a:t>
              </a:r>
              <a:r>
                <a:rPr lang="en-US" altLang="ko-KR" dirty="0" err="1" smtClean="0"/>
                <a:t>websocket</a:t>
              </a:r>
              <a:r>
                <a:rPr lang="ko-KR" altLang="en-US" dirty="0" smtClean="0"/>
                <a:t>를 통해 </a:t>
              </a:r>
              <a:r>
                <a:rPr lang="en-US" altLang="ko-KR" dirty="0" smtClean="0"/>
                <a:t>web </a:t>
              </a:r>
              <a:r>
                <a:rPr lang="en-US" altLang="ko-KR" dirty="0" err="1" smtClean="0"/>
                <a:t>ui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에 전달한다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cxnSp>
        <p:nvCxnSpPr>
          <p:cNvPr id="5" name="꺾인 연결선 4"/>
          <p:cNvCxnSpPr>
            <a:stCxn id="26" idx="1"/>
            <a:endCxn id="46" idx="1"/>
          </p:cNvCxnSpPr>
          <p:nvPr/>
        </p:nvCxnSpPr>
        <p:spPr>
          <a:xfrm rot="10800000" flipV="1">
            <a:off x="850900" y="4219048"/>
            <a:ext cx="1" cy="4745403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961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06251-19E1-4B20-A22D-ECCF05D8E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3688110"/>
            <a:ext cx="5435601" cy="2611200"/>
          </a:xfrm>
        </p:spPr>
        <p:txBody>
          <a:bodyPr/>
          <a:lstStyle/>
          <a:p>
            <a:r>
              <a:rPr lang="en-US" altLang="ko-KR" sz="3200" dirty="0"/>
              <a:t>3. HP2P HOMS </a:t>
            </a:r>
            <a:r>
              <a:rPr lang="ko-KR" altLang="en-US" sz="3200" dirty="0"/>
              <a:t>기능구현서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/>
              <a:t/>
            </a:r>
            <a:br>
              <a:rPr lang="en-US" altLang="ko-KR" sz="3200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3DE0A-1515-4C4C-891F-39BEE1AFF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0213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2CEEA-D7B1-4758-A49F-39826D0D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구현 개요</a:t>
            </a: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8AE490AB-1B35-4716-BFE2-40B9B701709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33387" y="1746250"/>
          <a:ext cx="5991226" cy="338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13">
                  <a:extLst>
                    <a:ext uri="{9D8B030D-6E8A-4147-A177-3AD203B41FA5}">
                      <a16:colId xmlns:a16="http://schemas.microsoft.com/office/drawing/2014/main" val="656058888"/>
                    </a:ext>
                  </a:extLst>
                </a:gridCol>
                <a:gridCol w="3897313">
                  <a:extLst>
                    <a:ext uri="{9D8B030D-6E8A-4147-A177-3AD203B41FA5}">
                      <a16:colId xmlns:a16="http://schemas.microsoft.com/office/drawing/2014/main" val="1660861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85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구현버전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V.1.0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97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최종수정일자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2109.12.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031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프로그래밍 언어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Python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3.7.0 (python 3.x )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33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필요한 프로그램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패키지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78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사용된 패키지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Flask</a:t>
                      </a:r>
                    </a:p>
                    <a:p>
                      <a:pPr latinLnBrk="1"/>
                      <a:r>
                        <a:rPr lang="en-US" altLang="ko-KR" dirty="0" smtClean="0"/>
                        <a:t>flask-restful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PyMySQL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schedule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websockets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simple-</a:t>
                      </a:r>
                      <a:r>
                        <a:rPr lang="en-US" altLang="ko-KR" dirty="0" err="1" smtClean="0"/>
                        <a:t>websocket</a:t>
                      </a:r>
                      <a:r>
                        <a:rPr lang="en-US" altLang="ko-KR" dirty="0" smtClean="0"/>
                        <a:t>-server</a:t>
                      </a:r>
                    </a:p>
                    <a:p>
                      <a:pPr latinLnBrk="1"/>
                      <a:r>
                        <a:rPr lang="en-US" altLang="ko-KR" dirty="0" smtClean="0"/>
                        <a:t>requests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851884"/>
                  </a:ext>
                </a:extLst>
              </a:tr>
            </a:tbl>
          </a:graphicData>
        </a:graphic>
      </p:graphicFrame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78038D6-1ACF-4096-889F-EAE3E0562632}"/>
              </a:ext>
            </a:extLst>
          </p:cNvPr>
          <p:cNvSpPr txBox="1">
            <a:spLocks/>
          </p:cNvSpPr>
          <p:nvPr/>
        </p:nvSpPr>
        <p:spPr>
          <a:xfrm>
            <a:off x="647699" y="1746250"/>
            <a:ext cx="5991979" cy="175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9" name="내용 개체 틀 7">
            <a:extLst>
              <a:ext uri="{FF2B5EF4-FFF2-40B4-BE49-F238E27FC236}">
                <a16:creationId xmlns:a16="http://schemas.microsoft.com/office/drawing/2014/main" id="{C5598442-DB78-404C-8A7F-CBAC4DFA39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3042184"/>
              </p:ext>
            </p:extLst>
          </p:nvPr>
        </p:nvGraphicFramePr>
        <p:xfrm>
          <a:off x="433387" y="5758181"/>
          <a:ext cx="5991226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13">
                  <a:extLst>
                    <a:ext uri="{9D8B030D-6E8A-4147-A177-3AD203B41FA5}">
                      <a16:colId xmlns:a16="http://schemas.microsoft.com/office/drawing/2014/main" val="656058888"/>
                    </a:ext>
                  </a:extLst>
                </a:gridCol>
                <a:gridCol w="3897313">
                  <a:extLst>
                    <a:ext uri="{9D8B030D-6E8A-4147-A177-3AD203B41FA5}">
                      <a16:colId xmlns:a16="http://schemas.microsoft.com/office/drawing/2014/main" val="1660861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85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__init__.py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메인</a:t>
                      </a:r>
                      <a:r>
                        <a:rPr lang="en-US" altLang="ko-KR" dirty="0" smtClean="0"/>
                        <a:t>, Rest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api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선언</a:t>
                      </a:r>
                      <a:r>
                        <a:rPr lang="en-US" altLang="ko-KR" baseline="0" dirty="0" smtClean="0"/>
                        <a:t>, Web </a:t>
                      </a:r>
                      <a:r>
                        <a:rPr lang="ko-KR" altLang="en-US" baseline="0" dirty="0" smtClean="0"/>
                        <a:t>서버 실행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97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config.py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HOMS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에서 사용되는 환경 설정 정보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031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expires_scheduler.py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Peer</a:t>
                      </a:r>
                      <a:r>
                        <a:rPr lang="ko-KR" altLang="en-US" dirty="0" smtClean="0"/>
                        <a:t>가 정상적으로 작동하고 있는지 주기 확인하는 스케줄러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33063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classes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784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constants.py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프로젝트에서 사용되는 </a:t>
                      </a:r>
                      <a:r>
                        <a:rPr lang="en-US" altLang="ko-KR" dirty="0" err="1" smtClean="0"/>
                        <a:t>api</a:t>
                      </a:r>
                      <a:r>
                        <a:rPr lang="en-US" altLang="ko-KR" baseline="0" dirty="0" smtClean="0"/>
                        <a:t> path</a:t>
                      </a:r>
                      <a:r>
                        <a:rPr lang="ko-KR" altLang="en-US" dirty="0" smtClean="0"/>
                        <a:t> 정리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85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overlay.py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Overlay</a:t>
                      </a:r>
                      <a:r>
                        <a:rPr lang="en-US" altLang="ko-KR" baseline="0" dirty="0" smtClean="0"/>
                        <a:t> Class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147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peer.py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Peer </a:t>
                      </a:r>
                      <a:r>
                        <a:rPr lang="en-US" altLang="ko-KR" baseline="0" dirty="0" smtClean="0"/>
                        <a:t>Class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9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singleton_instance.py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싱글톤</a:t>
                      </a:r>
                      <a:r>
                        <a:rPr lang="ko-KR" altLang="en-US" dirty="0" smtClean="0"/>
                        <a:t> 객체 생성을 위한 </a:t>
                      </a:r>
                      <a:r>
                        <a:rPr lang="en-US" altLang="ko-KR" dirty="0" smtClean="0"/>
                        <a:t>Class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99848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database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18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db_connector.py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 </a:t>
                      </a:r>
                      <a:r>
                        <a:rPr lang="ko-KR" altLang="en-US" dirty="0" smtClean="0"/>
                        <a:t>작업을 수행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175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db_manager.py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생성 작업 수행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69671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service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0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service.py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프로젝트 전반에 사용되는 데이터를 관리하는 </a:t>
                      </a:r>
                      <a:r>
                        <a:rPr lang="en-US" altLang="ko-KR" dirty="0" smtClean="0"/>
                        <a:t>class 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2391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609F96EB-12C3-4B46-AAA0-A6C4ED71C550}"/>
              </a:ext>
            </a:extLst>
          </p:cNvPr>
          <p:cNvSpPr txBox="1">
            <a:spLocks/>
          </p:cNvSpPr>
          <p:nvPr/>
        </p:nvSpPr>
        <p:spPr>
          <a:xfrm>
            <a:off x="441007" y="1120139"/>
            <a:ext cx="4527233" cy="388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342900" rtl="0" eaLnBrk="1" latinLnBrk="1" hangingPunct="1">
              <a:spcBef>
                <a:spcPct val="0"/>
              </a:spcBef>
              <a:buNone/>
              <a:defRPr sz="21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HOMs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1142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2CEEA-D7B1-4758-A49F-39826D0D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구현 개요</a:t>
            </a:r>
          </a:p>
        </p:txBody>
      </p:sp>
      <p:graphicFrame>
        <p:nvGraphicFramePr>
          <p:cNvPr id="9" name="내용 개체 틀 7">
            <a:extLst>
              <a:ext uri="{FF2B5EF4-FFF2-40B4-BE49-F238E27FC236}">
                <a16:creationId xmlns:a16="http://schemas.microsoft.com/office/drawing/2014/main" id="{C5598442-DB78-404C-8A7F-CBAC4DFA39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8934280"/>
              </p:ext>
            </p:extLst>
          </p:nvPr>
        </p:nvGraphicFramePr>
        <p:xfrm>
          <a:off x="433387" y="1737721"/>
          <a:ext cx="5991226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13">
                  <a:extLst>
                    <a:ext uri="{9D8B030D-6E8A-4147-A177-3AD203B41FA5}">
                      <a16:colId xmlns:a16="http://schemas.microsoft.com/office/drawing/2014/main" val="656058888"/>
                    </a:ext>
                  </a:extLst>
                </a:gridCol>
                <a:gridCol w="3897313">
                  <a:extLst>
                    <a:ext uri="{9D8B030D-6E8A-4147-A177-3AD203B41FA5}">
                      <a16:colId xmlns:a16="http://schemas.microsoft.com/office/drawing/2014/main" val="1660861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85549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 err="1" smtClean="0"/>
                        <a:t>web_socket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97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web_socket_handler.py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Web Socket </a:t>
                      </a:r>
                      <a:r>
                        <a:rPr lang="ko-KR" altLang="en-US" dirty="0" smtClean="0"/>
                        <a:t>서버에서 수신한 메시지를 처리하는 </a:t>
                      </a:r>
                      <a:r>
                        <a:rPr lang="en-US" altLang="ko-KR" dirty="0" smtClean="0"/>
                        <a:t>Class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031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web_socket_message_handler.py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UI</a:t>
                      </a:r>
                      <a:r>
                        <a:rPr lang="ko-KR" altLang="en-US" dirty="0" smtClean="0"/>
                        <a:t>용 </a:t>
                      </a:r>
                      <a:r>
                        <a:rPr lang="en-US" altLang="ko-KR" dirty="0" smtClean="0"/>
                        <a:t>Web Socket </a:t>
                      </a:r>
                      <a:r>
                        <a:rPr lang="ko-KR" altLang="en-US" dirty="0" smtClean="0"/>
                        <a:t>메시지를 정의한 </a:t>
                      </a:r>
                      <a:r>
                        <a:rPr lang="en-US" altLang="ko-KR" dirty="0" smtClean="0"/>
                        <a:t>Class</a:t>
                      </a:r>
                      <a:r>
                        <a:rPr lang="ko-KR" altLang="en-US" dirty="0" smtClean="0"/>
                        <a:t> 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33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web_socket_server.py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Web Socket</a:t>
                      </a:r>
                      <a:r>
                        <a:rPr lang="ko-KR" altLang="en-US" dirty="0" smtClean="0"/>
                        <a:t> 서버를 실행하는 </a:t>
                      </a:r>
                      <a:r>
                        <a:rPr lang="en-US" altLang="ko-KR" dirty="0" smtClean="0"/>
                        <a:t>Class(Web UI</a:t>
                      </a:r>
                      <a:r>
                        <a:rPr lang="ko-KR" altLang="en-US" dirty="0" smtClean="0"/>
                        <a:t>용</a:t>
                      </a:r>
                      <a:r>
                        <a:rPr lang="en-US" altLang="ko-KR" dirty="0" smtClean="0"/>
                        <a:t>, RTC</a:t>
                      </a:r>
                      <a:r>
                        <a:rPr lang="ko-KR" altLang="en-US" dirty="0" smtClean="0"/>
                        <a:t>용</a:t>
                      </a:r>
                      <a:r>
                        <a:rPr lang="en-US" altLang="ko-KR" dirty="0" smtClean="0"/>
                        <a:t>)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85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147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3949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755EB-F7A1-4DB9-B6FB-1C33F0C6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환경설정 파일 설명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00" y="866140"/>
            <a:ext cx="6120000" cy="705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6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E56FA-1D73-4FC8-9B5F-E2CE913FB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77900"/>
            <a:ext cx="6273800" cy="108254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1600" dirty="0" smtClean="0"/>
              <a:t> HOMS</a:t>
            </a:r>
            <a:r>
              <a:rPr lang="ko-KR" altLang="en-US" sz="1600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디렉토리 구조는 아래 그림과 같다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Classes: </a:t>
            </a:r>
            <a:r>
              <a:rPr lang="ko-KR" altLang="en-US" dirty="0" smtClean="0"/>
              <a:t>프로젝트에서 사용하는 </a:t>
            </a:r>
            <a:r>
              <a:rPr lang="en-US" altLang="ko-KR" dirty="0" smtClean="0"/>
              <a:t>class</a:t>
            </a:r>
            <a:r>
              <a:rPr lang="ko-KR" altLang="en-US" dirty="0"/>
              <a:t> 를</a:t>
            </a:r>
            <a:r>
              <a:rPr lang="ko-KR" altLang="en-US" dirty="0" smtClean="0"/>
              <a:t> 정리한 폴더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Database: DB 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를 정리한 폴더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Handler</a:t>
            </a:r>
            <a:r>
              <a:rPr lang="en-US" altLang="ko-KR" dirty="0"/>
              <a:t>: Hybrid Overlay Management Protocol 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정리한 폴더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Service: </a:t>
            </a:r>
            <a:r>
              <a:rPr lang="ko-KR" altLang="en-US" dirty="0" smtClean="0"/>
              <a:t>프로젝트 전반에 사용되는 데이터를 관리하는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를 정리한 폴더</a:t>
            </a:r>
            <a:endParaRPr lang="en-US" altLang="ko-KR" dirty="0" smtClean="0"/>
          </a:p>
          <a:p>
            <a:pPr lvl="1"/>
            <a:r>
              <a:rPr lang="en-US" altLang="ko-KR" dirty="0"/>
              <a:t>Static: Web UI </a:t>
            </a:r>
            <a:r>
              <a:rPr lang="ko-KR" altLang="en-US" dirty="0"/>
              <a:t>표출을 위한 파일이 존재하는 폴더</a:t>
            </a:r>
            <a:endParaRPr lang="en-US" altLang="ko-KR" dirty="0"/>
          </a:p>
          <a:p>
            <a:pPr lvl="1"/>
            <a:r>
              <a:rPr lang="en-US" altLang="ko-KR" dirty="0" err="1" smtClean="0"/>
              <a:t>Web_socket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웹소켓</a:t>
            </a:r>
            <a:r>
              <a:rPr lang="ko-KR" altLang="en-US" dirty="0" smtClean="0"/>
              <a:t> 관련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를 정리한 폴더</a:t>
            </a:r>
            <a:endParaRPr lang="en-US" altLang="ko-KR" dirty="0" smtClean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09F96EB-12C3-4B46-AAA0-A6C4ED71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208"/>
            <a:ext cx="6273799" cy="388213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프로젝트 디렉토리 구조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3833"/>
          <a:stretch/>
        </p:blipFill>
        <p:spPr>
          <a:xfrm>
            <a:off x="1676400" y="1769427"/>
            <a:ext cx="3505200" cy="671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519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F1EEE-05AF-4B71-AD05-F4D851D6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동작 상세 </a:t>
            </a: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5217A908-5602-444E-AC73-165891109D04}"/>
              </a:ext>
            </a:extLst>
          </p:cNvPr>
          <p:cNvSpPr txBox="1">
            <a:spLocks/>
          </p:cNvSpPr>
          <p:nvPr/>
        </p:nvSpPr>
        <p:spPr>
          <a:xfrm>
            <a:off x="304800" y="1042418"/>
            <a:ext cx="6273800" cy="39674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143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3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시 사용자가 설정한 값에 따라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를 초기화 또는</a:t>
            </a:r>
            <a:r>
              <a:rPr lang="en-US" altLang="ko-KR" dirty="0"/>
              <a:t> </a:t>
            </a:r>
            <a:r>
              <a:rPr lang="ko-KR" altLang="en-US" dirty="0" smtClean="0"/>
              <a:t>기존 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의 작업을 수행한다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Peer Expires </a:t>
            </a:r>
            <a:r>
              <a:rPr lang="ko-KR" altLang="en-US" dirty="0" smtClean="0"/>
              <a:t>스케줄러 사용 여부에 따라 해당 작업을 수행한다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Web Socket </a:t>
            </a:r>
            <a:r>
              <a:rPr lang="ko-KR" altLang="en-US" dirty="0" smtClean="0"/>
              <a:t>서버를 실행한다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API Web Server</a:t>
            </a:r>
            <a:r>
              <a:rPr lang="ko-KR" altLang="en-US" dirty="0" smtClean="0"/>
              <a:t>를 실행한다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99" y="2890837"/>
            <a:ext cx="5400000" cy="3173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3954" b="4332"/>
          <a:stretch/>
        </p:blipFill>
        <p:spPr>
          <a:xfrm>
            <a:off x="884236" y="6858317"/>
            <a:ext cx="5114925" cy="463867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217A908-5602-444E-AC73-165891109D04}"/>
              </a:ext>
            </a:extLst>
          </p:cNvPr>
          <p:cNvSpPr txBox="1">
            <a:spLocks/>
          </p:cNvSpPr>
          <p:nvPr/>
        </p:nvSpPr>
        <p:spPr>
          <a:xfrm>
            <a:off x="304799" y="6315458"/>
            <a:ext cx="6273800" cy="39674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143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3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 smtClean="0"/>
              <a:t>API path </a:t>
            </a:r>
            <a:r>
              <a:rPr lang="ko-KR" altLang="en-US" dirty="0" smtClean="0"/>
              <a:t>를 설정하고 </a:t>
            </a:r>
            <a:r>
              <a:rPr lang="en-US" altLang="ko-KR" dirty="0" smtClean="0"/>
              <a:t>web UI</a:t>
            </a:r>
            <a:r>
              <a:rPr lang="ko-KR" altLang="en-US" dirty="0" smtClean="0"/>
              <a:t>를 위한 설정을 추가한다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1904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F1EEE-05AF-4B71-AD05-F4D851D6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동작 상세 </a:t>
            </a: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5217A908-5602-444E-AC73-165891109D04}"/>
              </a:ext>
            </a:extLst>
          </p:cNvPr>
          <p:cNvSpPr txBox="1">
            <a:spLocks/>
          </p:cNvSpPr>
          <p:nvPr/>
        </p:nvSpPr>
        <p:spPr>
          <a:xfrm>
            <a:off x="304800" y="1042418"/>
            <a:ext cx="6273800" cy="39674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143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3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Database </a:t>
            </a:r>
            <a:r>
              <a:rPr lang="ko-KR" altLang="en-US" dirty="0" smtClean="0"/>
              <a:t>확인 및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 실행 시 </a:t>
            </a:r>
            <a:r>
              <a:rPr lang="en-US" altLang="ko-KR" dirty="0" smtClean="0"/>
              <a:t>database </a:t>
            </a:r>
            <a:r>
              <a:rPr lang="ko-KR" altLang="en-US" dirty="0" smtClean="0"/>
              <a:t>존재 유무를 판단한다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Database</a:t>
            </a:r>
            <a:r>
              <a:rPr lang="ko-KR" altLang="en-US" dirty="0" smtClean="0"/>
              <a:t>가 없을 경우 프로젝트에 필요한 </a:t>
            </a:r>
            <a:r>
              <a:rPr lang="en-US" altLang="ko-KR" dirty="0" smtClean="0"/>
              <a:t>Table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Clear_Datatbase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서버 실행 시 기존에 존재하는 데이터를 삭제할 때 사용한다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 </a:t>
            </a:r>
            <a:r>
              <a:rPr lang="en-US" altLang="ko-KR" dirty="0" err="1" smtClean="0"/>
              <a:t>create_overlay_map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서버 실행 시 기존 데이터를 활용할 경우 사용한다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00" y="2515962"/>
            <a:ext cx="5400000" cy="3085715"/>
          </a:xfrm>
          <a:prstGeom prst="rect">
            <a:avLst/>
          </a:prstGeom>
        </p:spPr>
      </p:pic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5217A908-5602-444E-AC73-165891109D04}"/>
              </a:ext>
            </a:extLst>
          </p:cNvPr>
          <p:cNvSpPr txBox="1">
            <a:spLocks/>
          </p:cNvSpPr>
          <p:nvPr/>
        </p:nvSpPr>
        <p:spPr>
          <a:xfrm>
            <a:off x="304799" y="5828504"/>
            <a:ext cx="6273800" cy="39674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143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3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Web Socket </a:t>
            </a:r>
            <a:r>
              <a:rPr lang="ko-KR" altLang="en-US" dirty="0" smtClean="0"/>
              <a:t>서버 메시지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 실행 시 </a:t>
            </a:r>
            <a:r>
              <a:rPr lang="en-US" altLang="ko-KR" dirty="0" err="1" smtClean="0"/>
              <a:t>Websocket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서버가 실행된다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Websocket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서버에서 수신 하는 메시지는 </a:t>
            </a:r>
            <a:r>
              <a:rPr lang="en-US" altLang="ko-KR" dirty="0" smtClean="0"/>
              <a:t>web_socket/web_socket_handler.py </a:t>
            </a:r>
            <a:r>
              <a:rPr lang="ko-KR" altLang="en-US" dirty="0" smtClean="0"/>
              <a:t>파일에서 처리한다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메시지는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용 메시지와 </a:t>
            </a:r>
            <a:r>
              <a:rPr lang="en-US" altLang="ko-KR" dirty="0" smtClean="0"/>
              <a:t>RTC </a:t>
            </a:r>
            <a:r>
              <a:rPr lang="ko-KR" altLang="en-US" dirty="0" smtClean="0"/>
              <a:t>용 메시지로 나눈다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UI </a:t>
            </a:r>
            <a:r>
              <a:rPr lang="ko-KR" altLang="en-US" dirty="0" smtClean="0"/>
              <a:t>용 메시지</a:t>
            </a:r>
            <a:r>
              <a:rPr lang="en-US" altLang="ko-KR" dirty="0" smtClean="0"/>
              <a:t>(‘server’)</a:t>
            </a:r>
            <a:r>
              <a:rPr lang="ko-KR" altLang="en-US" dirty="0" smtClean="0"/>
              <a:t>에서는 등록</a:t>
            </a:r>
            <a:r>
              <a:rPr lang="en-US" altLang="ko-KR" dirty="0" smtClean="0"/>
              <a:t>, Overlay Peer </a:t>
            </a:r>
            <a:r>
              <a:rPr lang="ko-KR" altLang="en-US" dirty="0" smtClean="0"/>
              <a:t>들의 </a:t>
            </a:r>
            <a:r>
              <a:rPr lang="en-US" altLang="ko-KR" dirty="0" err="1" smtClean="0"/>
              <a:t>Costmap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 요청 을 처리한다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 </a:t>
            </a:r>
            <a:r>
              <a:rPr lang="en-US" altLang="ko-KR" dirty="0" err="1" smtClean="0"/>
              <a:t>rtc</a:t>
            </a:r>
            <a:r>
              <a:rPr lang="en-US" altLang="ko-KR" dirty="0" smtClean="0"/>
              <a:t> </a:t>
            </a:r>
            <a:r>
              <a:rPr lang="ko-KR" altLang="en-US" dirty="0" smtClean="0"/>
              <a:t>용 메시지에서는 </a:t>
            </a:r>
            <a:r>
              <a:rPr lang="en-US" altLang="ko-KR" dirty="0" smtClean="0"/>
              <a:t>Peer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Peer</a:t>
            </a:r>
            <a:r>
              <a:rPr lang="ko-KR" altLang="en-US" dirty="0" smtClean="0"/>
              <a:t>에서 메시지 전달 요청을 처리한다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00" y="8029667"/>
            <a:ext cx="5400000" cy="356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583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F1EEE-05AF-4B71-AD05-F4D851D6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동작 상세 </a:t>
            </a: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5217A908-5602-444E-AC73-165891109D04}"/>
              </a:ext>
            </a:extLst>
          </p:cNvPr>
          <p:cNvSpPr txBox="1">
            <a:spLocks/>
          </p:cNvSpPr>
          <p:nvPr/>
        </p:nvSpPr>
        <p:spPr>
          <a:xfrm>
            <a:off x="304800" y="1042418"/>
            <a:ext cx="6273800" cy="39674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143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3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Overlay </a:t>
            </a:r>
            <a:r>
              <a:rPr lang="ko-KR" altLang="en-US" dirty="0" smtClean="0"/>
              <a:t>에 참가한 </a:t>
            </a:r>
            <a:r>
              <a:rPr lang="en-US" altLang="ko-KR" dirty="0" smtClean="0"/>
              <a:t>Peer </a:t>
            </a:r>
            <a:r>
              <a:rPr lang="ko-KR" altLang="en-US" dirty="0" smtClean="0"/>
              <a:t>상태 관리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Peer </a:t>
            </a:r>
            <a:r>
              <a:rPr lang="ko-KR" altLang="en-US" dirty="0" smtClean="0"/>
              <a:t>는 서버가 지정한 주기마다 자신</a:t>
            </a:r>
            <a:r>
              <a:rPr lang="en-US" altLang="ko-KR" dirty="0" smtClean="0"/>
              <a:t>(peer)</a:t>
            </a:r>
            <a:r>
              <a:rPr lang="ko-KR" altLang="en-US" dirty="0" smtClean="0"/>
              <a:t>이 정상적으로 동작하고 있음을 서버에 알려야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작업은 </a:t>
            </a:r>
            <a:r>
              <a:rPr lang="en-US" altLang="ko-KR" dirty="0" err="1" smtClean="0"/>
              <a:t>HybridOverlayRefresh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프로토콜 메시지를 통하여 이루어진다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서버는 </a:t>
            </a:r>
            <a:r>
              <a:rPr lang="en-US" altLang="ko-KR" dirty="0" smtClean="0"/>
              <a:t>peer </a:t>
            </a:r>
            <a:r>
              <a:rPr lang="ko-KR" altLang="en-US" dirty="0" smtClean="0"/>
              <a:t>관리를 위한 스케줄러를 통하여 해당 작업을 수행한다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00" y="2574260"/>
            <a:ext cx="5400000" cy="427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710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06251-19E1-4B20-A22D-ECCF05D8E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3688110"/>
            <a:ext cx="5435601" cy="2611200"/>
          </a:xfrm>
        </p:spPr>
        <p:txBody>
          <a:bodyPr/>
          <a:lstStyle/>
          <a:p>
            <a:r>
              <a:rPr lang="en-US" altLang="ko-KR" sz="3200" dirty="0"/>
              <a:t>4. HP2P PEER </a:t>
            </a:r>
            <a:r>
              <a:rPr lang="ko-KR" altLang="en-US" sz="3200" dirty="0"/>
              <a:t>기능구현서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/>
              <a:t/>
            </a:r>
            <a:br>
              <a:rPr lang="en-US" altLang="ko-KR" sz="3200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3DE0A-1515-4C4C-891F-39BEE1AFF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37174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2CEEA-D7B1-4758-A49F-39826D0D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구현 개요</a:t>
            </a: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8AE490AB-1B35-4716-BFE2-40B9B701709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33387" y="1746250"/>
          <a:ext cx="5991226" cy="310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13">
                  <a:extLst>
                    <a:ext uri="{9D8B030D-6E8A-4147-A177-3AD203B41FA5}">
                      <a16:colId xmlns:a16="http://schemas.microsoft.com/office/drawing/2014/main" val="656058888"/>
                    </a:ext>
                  </a:extLst>
                </a:gridCol>
                <a:gridCol w="3897313">
                  <a:extLst>
                    <a:ext uri="{9D8B030D-6E8A-4147-A177-3AD203B41FA5}">
                      <a16:colId xmlns:a16="http://schemas.microsoft.com/office/drawing/2014/main" val="1660861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85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구현버전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V.1.0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97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최종수정일자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2109.12.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031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프로그래밍 언어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Python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3.7.0 (python 3.x )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33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필요한 프로그램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패키지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HP2P </a:t>
                      </a:r>
                      <a:r>
                        <a:rPr lang="ko-KR" altLang="en-US" dirty="0" smtClean="0"/>
                        <a:t>용 </a:t>
                      </a:r>
                      <a:r>
                        <a:rPr lang="en-US" altLang="ko-KR" dirty="0" err="1" smtClean="0"/>
                        <a:t>aiortc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설치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해당 폴더에서 아래 명령어 실행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Python setup.py install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78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사용된 패키지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requests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websockets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Flask</a:t>
                      </a:r>
                    </a:p>
                    <a:p>
                      <a:pPr latinLnBrk="1"/>
                      <a:r>
                        <a:rPr lang="en-US" altLang="ko-KR" dirty="0" smtClean="0"/>
                        <a:t>simple-</a:t>
                      </a:r>
                      <a:r>
                        <a:rPr lang="en-US" altLang="ko-KR" dirty="0" err="1" smtClean="0"/>
                        <a:t>websocket</a:t>
                      </a:r>
                      <a:r>
                        <a:rPr lang="en-US" altLang="ko-KR" dirty="0" smtClean="0"/>
                        <a:t>-server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851884"/>
                  </a:ext>
                </a:extLst>
              </a:tr>
            </a:tbl>
          </a:graphicData>
        </a:graphic>
      </p:graphicFrame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78038D6-1ACF-4096-889F-EAE3E0562632}"/>
              </a:ext>
            </a:extLst>
          </p:cNvPr>
          <p:cNvSpPr txBox="1">
            <a:spLocks/>
          </p:cNvSpPr>
          <p:nvPr/>
        </p:nvSpPr>
        <p:spPr>
          <a:xfrm>
            <a:off x="647699" y="1746250"/>
            <a:ext cx="5991979" cy="175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9" name="내용 개체 틀 7">
            <a:extLst>
              <a:ext uri="{FF2B5EF4-FFF2-40B4-BE49-F238E27FC236}">
                <a16:creationId xmlns:a16="http://schemas.microsoft.com/office/drawing/2014/main" id="{C5598442-DB78-404C-8A7F-CBAC4DFA39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0714725"/>
              </p:ext>
            </p:extLst>
          </p:nvPr>
        </p:nvGraphicFramePr>
        <p:xfrm>
          <a:off x="433387" y="5758181"/>
          <a:ext cx="5991226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13">
                  <a:extLst>
                    <a:ext uri="{9D8B030D-6E8A-4147-A177-3AD203B41FA5}">
                      <a16:colId xmlns:a16="http://schemas.microsoft.com/office/drawing/2014/main" val="656058888"/>
                    </a:ext>
                  </a:extLst>
                </a:gridCol>
                <a:gridCol w="3897313">
                  <a:extLst>
                    <a:ext uri="{9D8B030D-6E8A-4147-A177-3AD203B41FA5}">
                      <a16:colId xmlns:a16="http://schemas.microsoft.com/office/drawing/2014/main" val="1660861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85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__init__.py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메인</a:t>
                      </a:r>
                      <a:r>
                        <a:rPr lang="en-US" altLang="ko-KR" dirty="0" smtClean="0"/>
                        <a:t>, Option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설정 확인 및 필요한 기능 실행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97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config.py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Hp2p Peer </a:t>
                      </a:r>
                      <a:r>
                        <a:rPr lang="ko-KR" altLang="en-US" baseline="0" dirty="0" smtClean="0"/>
                        <a:t>에서 사용되는 환경 설정 정보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30223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classes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3429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031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constants.py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HOMS </a:t>
                      </a:r>
                      <a:r>
                        <a:rPr lang="en-US" altLang="ko-KR" dirty="0" err="1" smtClean="0"/>
                        <a:t>api</a:t>
                      </a:r>
                      <a:r>
                        <a:rPr lang="en-US" altLang="ko-KR" baseline="0" dirty="0" smtClean="0"/>
                        <a:t> path</a:t>
                      </a:r>
                      <a:r>
                        <a:rPr lang="ko-KR" altLang="en-US" baseline="0" dirty="0" smtClean="0"/>
                        <a:t> 정리</a:t>
                      </a:r>
                      <a:r>
                        <a:rPr lang="en-US" altLang="ko-KR" baseline="0" dirty="0" smtClean="0"/>
                        <a:t>, Peer </a:t>
                      </a:r>
                      <a:r>
                        <a:rPr lang="ko-KR" altLang="en-US" baseline="0" dirty="0" smtClean="0"/>
                        <a:t>프로토콜 메시지 타입 정리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33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hopp_message.py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peer </a:t>
                      </a:r>
                      <a:r>
                        <a:rPr lang="ko-KR" altLang="en-US" dirty="0" smtClean="0"/>
                        <a:t>프로토콜 메시지 </a:t>
                      </a:r>
                      <a:r>
                        <a:rPr lang="en-US" altLang="ko-KR" dirty="0" smtClean="0"/>
                        <a:t>Class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85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peer.py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Peer</a:t>
                      </a:r>
                      <a:r>
                        <a:rPr lang="en-US" altLang="ko-KR" baseline="0" dirty="0" smtClean="0"/>
                        <a:t> Class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147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peer_connection.py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TCP </a:t>
                      </a:r>
                      <a:r>
                        <a:rPr lang="ko-KR" altLang="en-US" dirty="0" smtClean="0"/>
                        <a:t>연결 시 </a:t>
                      </a:r>
                      <a:r>
                        <a:rPr lang="en-US" altLang="ko-KR" dirty="0" smtClean="0"/>
                        <a:t>Peer Connection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Class 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9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singleton_instance.py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싱글톤</a:t>
                      </a:r>
                      <a:r>
                        <a:rPr lang="ko-KR" altLang="en-US" dirty="0" smtClean="0"/>
                        <a:t> 객체 생성을 위한 </a:t>
                      </a:r>
                      <a:r>
                        <a:rPr lang="en-US" altLang="ko-KR" dirty="0" smtClean="0"/>
                        <a:t>Class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17592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738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client_scheduler.py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Peer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가 주기적으로 수행해야하는 일을 실행하는 </a:t>
                      </a:r>
                      <a:r>
                        <a:rPr lang="en-US" altLang="ko-KR" baseline="0" dirty="0" smtClean="0"/>
                        <a:t>Class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factory.py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프로젝트 전반에 사용되는 데이터를 관리하는 </a:t>
                      </a:r>
                      <a:r>
                        <a:rPr lang="en-US" altLang="ko-KR" dirty="0" smtClean="0"/>
                        <a:t>class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261855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609F96EB-12C3-4B46-AAA0-A6C4ED71C550}"/>
              </a:ext>
            </a:extLst>
          </p:cNvPr>
          <p:cNvSpPr txBox="1">
            <a:spLocks/>
          </p:cNvSpPr>
          <p:nvPr/>
        </p:nvSpPr>
        <p:spPr>
          <a:xfrm>
            <a:off x="441007" y="1120139"/>
            <a:ext cx="4527233" cy="388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342900" rtl="0" eaLnBrk="1" latinLnBrk="1" hangingPunct="1">
              <a:spcBef>
                <a:spcPct val="0"/>
              </a:spcBef>
              <a:buNone/>
              <a:defRPr sz="21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HP2p peer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2979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2CEEA-D7B1-4758-A49F-39826D0D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구현 개요</a:t>
            </a:r>
          </a:p>
        </p:txBody>
      </p:sp>
      <p:graphicFrame>
        <p:nvGraphicFramePr>
          <p:cNvPr id="9" name="내용 개체 틀 7">
            <a:extLst>
              <a:ext uri="{FF2B5EF4-FFF2-40B4-BE49-F238E27FC236}">
                <a16:creationId xmlns:a16="http://schemas.microsoft.com/office/drawing/2014/main" id="{C5598442-DB78-404C-8A7F-CBAC4DFA39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79028"/>
              </p:ext>
            </p:extLst>
          </p:nvPr>
        </p:nvGraphicFramePr>
        <p:xfrm>
          <a:off x="433387" y="1737721"/>
          <a:ext cx="5991226" cy="336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13">
                  <a:extLst>
                    <a:ext uri="{9D8B030D-6E8A-4147-A177-3AD203B41FA5}">
                      <a16:colId xmlns:a16="http://schemas.microsoft.com/office/drawing/2014/main" val="656058888"/>
                    </a:ext>
                  </a:extLst>
                </a:gridCol>
                <a:gridCol w="3897313">
                  <a:extLst>
                    <a:ext uri="{9D8B030D-6E8A-4147-A177-3AD203B41FA5}">
                      <a16:colId xmlns:a16="http://schemas.microsoft.com/office/drawing/2014/main" val="1660861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85549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 err="1" smtClean="0"/>
                        <a:t>public_data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97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public_data_listener.py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공공 데이터 </a:t>
                      </a:r>
                      <a:r>
                        <a:rPr lang="ko-KR" altLang="en-US" dirty="0" err="1" smtClean="0"/>
                        <a:t>수집기에서</a:t>
                      </a:r>
                      <a:r>
                        <a:rPr lang="ko-KR" altLang="en-US" dirty="0" smtClean="0"/>
                        <a:t> 제공하는 데이터를 수신하여 전파하는 </a:t>
                      </a:r>
                      <a:r>
                        <a:rPr lang="en-US" altLang="ko-KR" dirty="0" smtClean="0"/>
                        <a:t>Class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0312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 err="1" smtClean="0"/>
                        <a:t>web_socket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53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web_socket_handler.py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Web Socket </a:t>
                      </a:r>
                      <a:r>
                        <a:rPr lang="ko-KR" altLang="en-US" dirty="0" smtClean="0"/>
                        <a:t>서버에서 수신한 메시지를 처리하는 </a:t>
                      </a:r>
                      <a:r>
                        <a:rPr lang="en-US" altLang="ko-KR" dirty="0" smtClean="0"/>
                        <a:t>Class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153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web_socket_message_handler.py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Web Socket </a:t>
                      </a:r>
                      <a:r>
                        <a:rPr lang="ko-KR" altLang="en-US" dirty="0" smtClean="0"/>
                        <a:t>메시지를 정의한 </a:t>
                      </a:r>
                      <a:r>
                        <a:rPr lang="en-US" altLang="ko-KR" dirty="0" smtClean="0"/>
                        <a:t>Class</a:t>
                      </a:r>
                      <a:r>
                        <a:rPr lang="ko-KR" altLang="en-US" dirty="0" smtClean="0"/>
                        <a:t> 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7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web_socket_server.py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Web Socket</a:t>
                      </a:r>
                      <a:r>
                        <a:rPr lang="ko-KR" altLang="en-US" dirty="0" smtClean="0"/>
                        <a:t> 서버를 실행하는 </a:t>
                      </a:r>
                      <a:r>
                        <a:rPr lang="en-US" altLang="ko-KR" dirty="0" smtClean="0"/>
                        <a:t>Class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53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268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1838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755EB-F7A1-4DB9-B6FB-1C33F0C6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환경설정 파일 설명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00" y="1071562"/>
            <a:ext cx="6120000" cy="772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084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755EB-F7A1-4DB9-B6FB-1C33F0C6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실행 시 입력 인자 설명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00" y="1564005"/>
            <a:ext cx="5760000" cy="545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607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F1EEE-05AF-4B71-AD05-F4D851D6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동작 상세 </a:t>
            </a: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5217A908-5602-444E-AC73-165891109D04}"/>
              </a:ext>
            </a:extLst>
          </p:cNvPr>
          <p:cNvSpPr txBox="1">
            <a:spLocks/>
          </p:cNvSpPr>
          <p:nvPr/>
        </p:nvSpPr>
        <p:spPr>
          <a:xfrm>
            <a:off x="304800" y="1042418"/>
            <a:ext cx="6273800" cy="39674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143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3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시 입력한 인자 값에 따라 작업을 수행한다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UI </a:t>
            </a:r>
            <a:r>
              <a:rPr lang="ko-KR" altLang="en-US" dirty="0" smtClean="0"/>
              <a:t>포트 값을 설정할 경우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사용을 위한 </a:t>
            </a:r>
            <a:r>
              <a:rPr lang="en-US" altLang="ko-KR" dirty="0" smtClean="0"/>
              <a:t>Web Server </a:t>
            </a:r>
            <a:r>
              <a:rPr lang="ko-KR" altLang="en-US" dirty="0" smtClean="0"/>
              <a:t>를 실행한다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uPrep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연동을 위한 주소 값을 설정한 경우 데이터 전송을 위한 </a:t>
            </a:r>
            <a:r>
              <a:rPr lang="en-US" altLang="ko-KR" dirty="0" smtClean="0"/>
              <a:t>UDP Socket</a:t>
            </a:r>
            <a:r>
              <a:rPr lang="ko-KR" altLang="en-US" dirty="0" smtClean="0"/>
              <a:t>를 생성하고 메시지를 전파 할 수 있도록 설정한다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 공공 데이터 수신용 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서버의 </a:t>
            </a:r>
            <a:r>
              <a:rPr lang="en-US" altLang="ko-KR" dirty="0" smtClean="0"/>
              <a:t>Port </a:t>
            </a:r>
            <a:r>
              <a:rPr lang="ko-KR" altLang="en-US" dirty="0" smtClean="0"/>
              <a:t>를 설정한 경우 </a:t>
            </a:r>
            <a:r>
              <a:rPr lang="en-US" altLang="ko-KR" dirty="0" err="1" smtClean="0"/>
              <a:t>Tcp</a:t>
            </a:r>
            <a:r>
              <a:rPr lang="en-US" altLang="ko-KR" dirty="0" smtClean="0"/>
              <a:t> Socket </a:t>
            </a:r>
            <a:r>
              <a:rPr lang="ko-KR" altLang="en-US" dirty="0" smtClean="0"/>
              <a:t>서버를 실행한다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Overlay </a:t>
            </a:r>
            <a:r>
              <a:rPr lang="ko-KR" altLang="en-US" dirty="0" smtClean="0"/>
              <a:t>생성을 위한 값을 설정한 경우 </a:t>
            </a:r>
            <a:r>
              <a:rPr lang="en-US" altLang="ko-KR" dirty="0" smtClean="0"/>
              <a:t>Overlay </a:t>
            </a:r>
            <a:r>
              <a:rPr lang="ko-KR" altLang="en-US" dirty="0" smtClean="0"/>
              <a:t>생성 요청 메시지를 설정하여 </a:t>
            </a:r>
            <a:r>
              <a:rPr lang="en-US" altLang="ko-KR" dirty="0" smtClean="0"/>
              <a:t>HOMS</a:t>
            </a:r>
            <a:r>
              <a:rPr lang="ko-KR" altLang="en-US" dirty="0" smtClean="0"/>
              <a:t>에 전송 할 수 있도록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Peer </a:t>
            </a:r>
            <a:r>
              <a:rPr lang="ko-KR" altLang="en-US" dirty="0" smtClean="0"/>
              <a:t>의 주기적은 작업을 수행할 스케줄러를 실행한다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Peer</a:t>
            </a:r>
            <a:r>
              <a:rPr lang="ko-KR" altLang="en-US" dirty="0" smtClean="0"/>
              <a:t>의 통신 모듈에 따라 </a:t>
            </a:r>
            <a:r>
              <a:rPr lang="en-US" altLang="ko-KR" dirty="0" smtClean="0"/>
              <a:t>TCP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RTC </a:t>
            </a:r>
            <a:r>
              <a:rPr lang="ko-KR" altLang="en-US" dirty="0" smtClean="0"/>
              <a:t>클라이언트를 실행한다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4043362"/>
            <a:ext cx="4838700" cy="709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22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F1EEE-05AF-4B71-AD05-F4D851D6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동작 상세 </a:t>
            </a: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5217A908-5602-444E-AC73-165891109D04}"/>
              </a:ext>
            </a:extLst>
          </p:cNvPr>
          <p:cNvSpPr txBox="1">
            <a:spLocks/>
          </p:cNvSpPr>
          <p:nvPr/>
        </p:nvSpPr>
        <p:spPr>
          <a:xfrm>
            <a:off x="304800" y="1042418"/>
            <a:ext cx="6273800" cy="39674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143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3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메시지 수신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TcpMessageHandler</a:t>
            </a:r>
            <a:r>
              <a:rPr lang="en-US" altLang="ko-KR" dirty="0" smtClean="0"/>
              <a:t> class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메시지를 수신하고 판단하여 요청에 맞는 작업을 수행한다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Handle </a:t>
            </a:r>
            <a:r>
              <a:rPr lang="ko-KR" altLang="en-US" dirty="0" smtClean="0"/>
              <a:t>함수에서는 </a:t>
            </a:r>
            <a:r>
              <a:rPr lang="en-US" altLang="ko-KR" dirty="0" smtClean="0"/>
              <a:t>out going </a:t>
            </a:r>
            <a:r>
              <a:rPr lang="ko-KR" altLang="en-US" dirty="0" smtClean="0"/>
              <a:t>연결에 대한 메시지를 수신한다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99" y="2137411"/>
            <a:ext cx="6120000" cy="45574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99" y="7622211"/>
            <a:ext cx="6480000" cy="278732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217A908-5602-444E-AC73-165891109D04}"/>
              </a:ext>
            </a:extLst>
          </p:cNvPr>
          <p:cNvSpPr txBox="1">
            <a:spLocks/>
          </p:cNvSpPr>
          <p:nvPr/>
        </p:nvSpPr>
        <p:spPr>
          <a:xfrm>
            <a:off x="381699" y="7260338"/>
            <a:ext cx="6273800" cy="39674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143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3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 err="1" smtClean="0"/>
              <a:t>Message_</a:t>
            </a:r>
            <a:r>
              <a:rPr lang="en-US" altLang="ko-KR" dirty="0" err="1" smtClean="0"/>
              <a:t>Handle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함수에서는 </a:t>
            </a:r>
            <a:r>
              <a:rPr lang="en-US" altLang="ko-KR" dirty="0" smtClean="0"/>
              <a:t>in coming </a:t>
            </a:r>
            <a:r>
              <a:rPr lang="ko-KR" altLang="en-US" dirty="0" smtClean="0"/>
              <a:t>연결에 대한 메시지를 수신한다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256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E56FA-1D73-4FC8-9B5F-E2CE913FB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77900"/>
            <a:ext cx="6273800" cy="1105426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1600" dirty="0" smtClean="0"/>
              <a:t>HP2P PEER</a:t>
            </a:r>
            <a:r>
              <a:rPr lang="ko-KR" altLang="en-US" sz="1600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디렉토리 구조는 아래 그림과 같다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err="1" smtClean="0"/>
              <a:t>Aiortc</a:t>
            </a:r>
            <a:r>
              <a:rPr lang="en-US" altLang="ko-KR" dirty="0" smtClean="0"/>
              <a:t>: hp2p </a:t>
            </a:r>
            <a:r>
              <a:rPr lang="ko-KR" altLang="en-US" dirty="0" smtClean="0"/>
              <a:t>용 </a:t>
            </a:r>
            <a:r>
              <a:rPr lang="en-US" altLang="ko-KR" dirty="0" err="1" smtClean="0"/>
              <a:t>aiortc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설치를 위한 폴더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Classes: </a:t>
            </a:r>
            <a:r>
              <a:rPr lang="ko-KR" altLang="en-US" dirty="0" smtClean="0"/>
              <a:t>프로젝트에서 사용하는 </a:t>
            </a:r>
            <a:r>
              <a:rPr lang="en-US" altLang="ko-KR" dirty="0" smtClean="0"/>
              <a:t>class</a:t>
            </a:r>
            <a:r>
              <a:rPr lang="ko-KR" altLang="en-US" dirty="0"/>
              <a:t> 를</a:t>
            </a:r>
            <a:r>
              <a:rPr lang="ko-KR" altLang="en-US" dirty="0" smtClean="0"/>
              <a:t> 정리한 폴더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Data: </a:t>
            </a:r>
            <a:r>
              <a:rPr lang="ko-KR" altLang="en-US" dirty="0"/>
              <a:t>프로젝트 전반에 사용되는 </a:t>
            </a:r>
            <a:r>
              <a:rPr lang="ko-KR" altLang="en-US" dirty="0" smtClean="0"/>
              <a:t>데이터 및 작업을 관리하는 </a:t>
            </a:r>
            <a:r>
              <a:rPr lang="en-US" altLang="ko-KR" dirty="0"/>
              <a:t>class </a:t>
            </a:r>
            <a:r>
              <a:rPr lang="ko-KR" altLang="en-US" dirty="0"/>
              <a:t>를 정리한 폴더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homp</a:t>
            </a:r>
            <a:r>
              <a:rPr lang="en-US" altLang="ko-KR" dirty="0" smtClean="0"/>
              <a:t>: </a:t>
            </a:r>
            <a:r>
              <a:rPr lang="en-US" altLang="ko-KR" dirty="0"/>
              <a:t>Hybrid Overlay Management Protocol 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정리한 폴더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Public_data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공공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수신 및 전송 관련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를 정리한 폴더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Rtc</a:t>
            </a:r>
            <a:r>
              <a:rPr lang="en-US" altLang="ko-KR" dirty="0" smtClean="0"/>
              <a:t>: Peer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rtc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통신 관련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를 정리한 폴더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Tcp</a:t>
            </a:r>
            <a:r>
              <a:rPr lang="en-US" altLang="ko-KR" dirty="0" smtClean="0"/>
              <a:t>:</a:t>
            </a:r>
            <a:r>
              <a:rPr lang="en-US" altLang="ko-KR" dirty="0"/>
              <a:t> Peer</a:t>
            </a:r>
            <a:r>
              <a:rPr lang="ko-KR" altLang="en-US" dirty="0"/>
              <a:t>의 </a:t>
            </a:r>
            <a:r>
              <a:rPr lang="en-US" altLang="ko-KR" dirty="0" err="1" smtClean="0"/>
              <a:t>tcp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통신 관련 </a:t>
            </a:r>
            <a:r>
              <a:rPr lang="en-US" altLang="ko-KR" dirty="0"/>
              <a:t>class </a:t>
            </a:r>
            <a:r>
              <a:rPr lang="ko-KR" altLang="en-US" dirty="0"/>
              <a:t>를 정리한 </a:t>
            </a:r>
            <a:r>
              <a:rPr lang="ko-KR" altLang="en-US" dirty="0" smtClean="0"/>
              <a:t>폴더</a:t>
            </a:r>
            <a:endParaRPr lang="en-US" altLang="ko-KR" dirty="0" smtClean="0"/>
          </a:p>
          <a:p>
            <a:pPr lvl="1"/>
            <a:r>
              <a:rPr lang="en-US" altLang="ko-KR" dirty="0"/>
              <a:t>Static: Web UI </a:t>
            </a:r>
            <a:r>
              <a:rPr lang="ko-KR" altLang="en-US" dirty="0"/>
              <a:t>표출을 위한 파일이 존재하는 폴더</a:t>
            </a:r>
            <a:endParaRPr lang="en-US" altLang="ko-KR" dirty="0"/>
          </a:p>
          <a:p>
            <a:pPr lvl="1"/>
            <a:r>
              <a:rPr lang="en-US" altLang="ko-KR" dirty="0" err="1" smtClean="0"/>
              <a:t>Web_socket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웹소켓</a:t>
            </a:r>
            <a:r>
              <a:rPr lang="ko-KR" altLang="en-US" dirty="0" smtClean="0"/>
              <a:t> 관련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를 정리한 폴더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275" y="1639887"/>
            <a:ext cx="3752850" cy="80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2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F1EEE-05AF-4B71-AD05-F4D851D6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동작 상세 </a:t>
            </a:r>
          </a:p>
        </p:txBody>
      </p:sp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5217A908-5602-444E-AC73-165891109D04}"/>
              </a:ext>
            </a:extLst>
          </p:cNvPr>
          <p:cNvSpPr txBox="1">
            <a:spLocks/>
          </p:cNvSpPr>
          <p:nvPr/>
        </p:nvSpPr>
        <p:spPr>
          <a:xfrm>
            <a:off x="304800" y="1053305"/>
            <a:ext cx="6273800" cy="39674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143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3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Peer </a:t>
            </a:r>
            <a:r>
              <a:rPr lang="ko-KR" altLang="en-US" dirty="0" smtClean="0"/>
              <a:t>스케줄러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Peer</a:t>
            </a:r>
            <a:r>
              <a:rPr lang="ko-KR" altLang="en-US" dirty="0" smtClean="0"/>
              <a:t>가 실행 중 주기적으로 수행해야하는 작업을 처리한다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현재 수행 가능한 작업은 아래와 같다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Homs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Expires </a:t>
            </a:r>
            <a:r>
              <a:rPr lang="ko-KR" altLang="en-US" dirty="0" smtClean="0"/>
              <a:t>메시지 전송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append_expires_scheduler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실행하여 작업 추가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Peer </a:t>
            </a:r>
            <a:r>
              <a:rPr lang="ko-KR" altLang="en-US" dirty="0" smtClean="0"/>
              <a:t>간 </a:t>
            </a:r>
            <a:r>
              <a:rPr lang="en-US" altLang="ko-KR" dirty="0" smtClean="0"/>
              <a:t>heartbeat </a:t>
            </a:r>
            <a:r>
              <a:rPr lang="ko-KR" altLang="en-US" dirty="0" smtClean="0"/>
              <a:t>메시지 전송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append_heartbeat_scheduler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실행하여 작업 추가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수신한 </a:t>
            </a:r>
            <a:r>
              <a:rPr lang="en-US" altLang="ko-KR" dirty="0" smtClean="0"/>
              <a:t>heartbeat </a:t>
            </a:r>
            <a:r>
              <a:rPr lang="ko-KR" altLang="en-US" dirty="0" smtClean="0"/>
              <a:t>메시지로 </a:t>
            </a:r>
            <a:r>
              <a:rPr lang="en-US" altLang="ko-KR" dirty="0" smtClean="0"/>
              <a:t>Peer </a:t>
            </a:r>
            <a:r>
              <a:rPr lang="ko-KR" altLang="en-US" dirty="0" smtClean="0"/>
              <a:t>연결 상태 확인</a:t>
            </a:r>
            <a:endParaRPr lang="en-US" altLang="ko-KR" dirty="0" smtClean="0"/>
          </a:p>
          <a:p>
            <a:pPr lvl="3"/>
            <a:r>
              <a:rPr lang="en-US" altLang="ko-KR" dirty="0" err="1"/>
              <a:t>append_heartbeat_scheduler</a:t>
            </a:r>
            <a:r>
              <a:rPr lang="en-US" altLang="ko-KR" dirty="0"/>
              <a:t> </a:t>
            </a:r>
            <a:r>
              <a:rPr lang="ko-KR" altLang="en-US" dirty="0"/>
              <a:t>실행하여 작업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Primary </a:t>
            </a:r>
            <a:r>
              <a:rPr lang="ko-KR" altLang="en-US" dirty="0" smtClean="0"/>
              <a:t>연결 상태 확인  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append_checked_primary_scheduler</a:t>
            </a:r>
            <a:r>
              <a:rPr lang="en-US" altLang="ko-KR" dirty="0" smtClean="0"/>
              <a:t> </a:t>
            </a:r>
            <a:r>
              <a:rPr lang="ko-KR" altLang="en-US" dirty="0"/>
              <a:t>실행하여 작업 </a:t>
            </a:r>
            <a:r>
              <a:rPr lang="ko-KR" altLang="en-US" dirty="0" smtClean="0"/>
              <a:t>추가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00" y="4384357"/>
            <a:ext cx="6120000" cy="4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122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F1EEE-05AF-4B71-AD05-F4D851D6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동작 상세 </a:t>
            </a: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5217A908-5602-444E-AC73-165891109D04}"/>
              </a:ext>
            </a:extLst>
          </p:cNvPr>
          <p:cNvSpPr txBox="1">
            <a:spLocks/>
          </p:cNvSpPr>
          <p:nvPr/>
        </p:nvSpPr>
        <p:spPr>
          <a:xfrm>
            <a:off x="304800" y="1042418"/>
            <a:ext cx="6273800" cy="39674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143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3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공공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공공 데이터 수신 서버는 실행 할 경우 동작한다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Run_server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수신용 </a:t>
            </a:r>
            <a:r>
              <a:rPr lang="en-US" altLang="ko-KR" dirty="0" err="1" smtClean="0"/>
              <a:t>tcp</a:t>
            </a:r>
            <a:r>
              <a:rPr lang="ko-KR" altLang="en-US" dirty="0" smtClean="0"/>
              <a:t> 서버를 실행한다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99" y="1974851"/>
            <a:ext cx="6120000" cy="28605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99" y="5877469"/>
            <a:ext cx="6120000" cy="45900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217A908-5602-444E-AC73-165891109D04}"/>
              </a:ext>
            </a:extLst>
          </p:cNvPr>
          <p:cNvSpPr txBox="1">
            <a:spLocks/>
          </p:cNvSpPr>
          <p:nvPr/>
        </p:nvSpPr>
        <p:spPr>
          <a:xfrm>
            <a:off x="304799" y="5244304"/>
            <a:ext cx="6273800" cy="39674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143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3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 smtClean="0"/>
              <a:t>수신한 데이터는 연결된 </a:t>
            </a:r>
            <a:r>
              <a:rPr lang="en-US" altLang="ko-KR" dirty="0" smtClean="0"/>
              <a:t>Peer</a:t>
            </a:r>
            <a:r>
              <a:rPr lang="ko-KR" altLang="en-US" dirty="0" smtClean="0"/>
              <a:t>에게 전송하며 </a:t>
            </a:r>
            <a:r>
              <a:rPr lang="en-US" altLang="ko-KR" dirty="0"/>
              <a:t>web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ko-KR" altLang="en-US" dirty="0" smtClean="0"/>
              <a:t>사용중인 경우 해당 내용을 사용자 화면에 출력된다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06999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F1EEE-05AF-4B71-AD05-F4D851D6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동작 상세 </a:t>
            </a:r>
          </a:p>
        </p:txBody>
      </p:sp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5217A908-5602-444E-AC73-165891109D04}"/>
              </a:ext>
            </a:extLst>
          </p:cNvPr>
          <p:cNvSpPr txBox="1">
            <a:spLocks/>
          </p:cNvSpPr>
          <p:nvPr/>
        </p:nvSpPr>
        <p:spPr>
          <a:xfrm>
            <a:off x="304800" y="1053305"/>
            <a:ext cx="6273800" cy="39674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143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3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Web Socket </a:t>
            </a:r>
            <a:r>
              <a:rPr lang="ko-KR" altLang="en-US" dirty="0" smtClean="0"/>
              <a:t>서버 메시지 처리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UI</a:t>
            </a:r>
            <a:r>
              <a:rPr lang="ko-KR" altLang="en-US" dirty="0" smtClean="0"/>
              <a:t>용 </a:t>
            </a:r>
            <a:r>
              <a:rPr lang="en-US" altLang="ko-KR" dirty="0"/>
              <a:t>Web </a:t>
            </a:r>
            <a:r>
              <a:rPr lang="ko-KR" altLang="en-US" dirty="0" smtClean="0"/>
              <a:t>서버 실행 시 </a:t>
            </a:r>
            <a:r>
              <a:rPr lang="en-US" altLang="ko-KR" dirty="0" err="1" smtClean="0"/>
              <a:t>Websocket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서버가 실행된다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Websocket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서버에서 수신 하는 메시지는 </a:t>
            </a:r>
            <a:r>
              <a:rPr lang="en-US" altLang="ko-KR" dirty="0" smtClean="0"/>
              <a:t>web_socket/web_socket_handler.py </a:t>
            </a:r>
            <a:r>
              <a:rPr lang="ko-KR" altLang="en-US" dirty="0" smtClean="0"/>
              <a:t>파일에서 처리한다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메시지는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요청 메시지를 처리한다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Peer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Send data, Scan tree </a:t>
            </a:r>
            <a:r>
              <a:rPr lang="ko-KR" altLang="en-US" dirty="0" smtClean="0"/>
              <a:t>요청 을 처리한다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 </a:t>
            </a:r>
            <a:r>
              <a:rPr lang="en-US" altLang="ko-KR" dirty="0" err="1" smtClean="0"/>
              <a:t>rtc</a:t>
            </a:r>
            <a:r>
              <a:rPr lang="en-US" altLang="ko-KR" dirty="0" smtClean="0"/>
              <a:t> </a:t>
            </a:r>
            <a:r>
              <a:rPr lang="ko-KR" altLang="en-US" dirty="0" smtClean="0"/>
              <a:t>용 메시지에서는 </a:t>
            </a:r>
            <a:r>
              <a:rPr lang="en-US" altLang="ko-KR" dirty="0" smtClean="0"/>
              <a:t>Peer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Peer</a:t>
            </a:r>
            <a:r>
              <a:rPr lang="ko-KR" altLang="en-US" dirty="0" smtClean="0"/>
              <a:t>에서 메시지 전달 요청을 처리한다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20" y="3189922"/>
            <a:ext cx="5760000" cy="458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981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06251-19E1-4B20-A22D-ECCF05D8E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3688110"/>
            <a:ext cx="5435601" cy="2611200"/>
          </a:xfrm>
        </p:spPr>
        <p:txBody>
          <a:bodyPr/>
          <a:lstStyle/>
          <a:p>
            <a:r>
              <a:rPr lang="en-US" altLang="ko-KR" sz="3200" dirty="0"/>
              <a:t>5. HP2P </a:t>
            </a:r>
            <a:r>
              <a:rPr lang="ko-KR" altLang="en-US" sz="3200" dirty="0"/>
              <a:t>미세먼지 응용 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ko-KR" altLang="en-US" sz="3200" dirty="0"/>
              <a:t>기능구현서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/>
              <a:t/>
            </a:r>
            <a:br>
              <a:rPr lang="en-US" altLang="ko-KR" sz="3200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3DE0A-1515-4C4C-891F-39BEE1AFF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88439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2CEEA-D7B1-4758-A49F-39826D0D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구현 개요</a:t>
            </a: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8AE490AB-1B35-4716-BFE2-40B9B70170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034820"/>
              </p:ext>
            </p:extLst>
          </p:nvPr>
        </p:nvGraphicFramePr>
        <p:xfrm>
          <a:off x="433387" y="1746250"/>
          <a:ext cx="5991226" cy="235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13">
                  <a:extLst>
                    <a:ext uri="{9D8B030D-6E8A-4147-A177-3AD203B41FA5}">
                      <a16:colId xmlns:a16="http://schemas.microsoft.com/office/drawing/2014/main" val="656058888"/>
                    </a:ext>
                  </a:extLst>
                </a:gridCol>
                <a:gridCol w="3897313">
                  <a:extLst>
                    <a:ext uri="{9D8B030D-6E8A-4147-A177-3AD203B41FA5}">
                      <a16:colId xmlns:a16="http://schemas.microsoft.com/office/drawing/2014/main" val="1660861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85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구현버전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V.1.0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97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최종수정일자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2109.12.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031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프로그래밍 언어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Python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3.7.0 (python 3.x )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33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필요한 프로그램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패키지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78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사용된 패키지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PyMySQL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schedule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851884"/>
                  </a:ext>
                </a:extLst>
              </a:tr>
            </a:tbl>
          </a:graphicData>
        </a:graphic>
      </p:graphicFrame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78038D6-1ACF-4096-889F-EAE3E0562632}"/>
              </a:ext>
            </a:extLst>
          </p:cNvPr>
          <p:cNvSpPr txBox="1">
            <a:spLocks/>
          </p:cNvSpPr>
          <p:nvPr/>
        </p:nvSpPr>
        <p:spPr>
          <a:xfrm>
            <a:off x="647699" y="1746250"/>
            <a:ext cx="5991979" cy="175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1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9" name="내용 개체 틀 7">
            <a:extLst>
              <a:ext uri="{FF2B5EF4-FFF2-40B4-BE49-F238E27FC236}">
                <a16:creationId xmlns:a16="http://schemas.microsoft.com/office/drawing/2014/main" id="{C5598442-DB78-404C-8A7F-CBAC4DFA39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3935472"/>
              </p:ext>
            </p:extLst>
          </p:nvPr>
        </p:nvGraphicFramePr>
        <p:xfrm>
          <a:off x="433387" y="5758181"/>
          <a:ext cx="5991226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13">
                  <a:extLst>
                    <a:ext uri="{9D8B030D-6E8A-4147-A177-3AD203B41FA5}">
                      <a16:colId xmlns:a16="http://schemas.microsoft.com/office/drawing/2014/main" val="656058888"/>
                    </a:ext>
                  </a:extLst>
                </a:gridCol>
                <a:gridCol w="3897313">
                  <a:extLst>
                    <a:ext uri="{9D8B030D-6E8A-4147-A177-3AD203B41FA5}">
                      <a16:colId xmlns:a16="http://schemas.microsoft.com/office/drawing/2014/main" val="1660861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85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public_data_collector.py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공공 데이터 수집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공공 데이터 저장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공공 데이터 전송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97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config.py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/>
                        <a:t>환경 설정 정보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0312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database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18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db_connector.py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 </a:t>
                      </a:r>
                      <a:r>
                        <a:rPr lang="ko-KR" altLang="en-US" dirty="0" smtClean="0"/>
                        <a:t>작업을 수행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175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db_manager.py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생성 작업 수행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69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2391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609F96EB-12C3-4B46-AAA0-A6C4ED71C550}"/>
              </a:ext>
            </a:extLst>
          </p:cNvPr>
          <p:cNvSpPr txBox="1">
            <a:spLocks/>
          </p:cNvSpPr>
          <p:nvPr/>
        </p:nvSpPr>
        <p:spPr>
          <a:xfrm>
            <a:off x="441007" y="1120139"/>
            <a:ext cx="4527233" cy="388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342900" rtl="0" eaLnBrk="1" latinLnBrk="1" hangingPunct="1">
              <a:spcBef>
                <a:spcPct val="0"/>
              </a:spcBef>
              <a:buNone/>
              <a:defRPr sz="21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7510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755EB-F7A1-4DB9-B6FB-1C33F0C6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환경설정 파일 설명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41304" b="37198"/>
          <a:stretch/>
        </p:blipFill>
        <p:spPr>
          <a:xfrm>
            <a:off x="369000" y="1066801"/>
            <a:ext cx="6120000" cy="1516379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0AC755EB-F7A1-4DB9-B6FB-1C33F0C6BAA8}"/>
              </a:ext>
            </a:extLst>
          </p:cNvPr>
          <p:cNvSpPr txBox="1">
            <a:spLocks/>
          </p:cNvSpPr>
          <p:nvPr/>
        </p:nvSpPr>
        <p:spPr>
          <a:xfrm>
            <a:off x="304800" y="3698958"/>
            <a:ext cx="6273799" cy="388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342900" rtl="0" eaLnBrk="1" latinLnBrk="1" hangingPunct="1">
              <a:spcBef>
                <a:spcPct val="0"/>
              </a:spcBef>
              <a:buNone/>
              <a:defRPr sz="21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mtClean="0"/>
              <a:t>실행 시 입력 인자 설명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00" y="4326649"/>
            <a:ext cx="6120000" cy="13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854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F1EEE-05AF-4B71-AD05-F4D851D6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동작 상세 </a:t>
            </a: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5217A908-5602-444E-AC73-165891109D04}"/>
              </a:ext>
            </a:extLst>
          </p:cNvPr>
          <p:cNvSpPr txBox="1">
            <a:spLocks/>
          </p:cNvSpPr>
          <p:nvPr/>
        </p:nvSpPr>
        <p:spPr>
          <a:xfrm>
            <a:off x="304800" y="1042418"/>
            <a:ext cx="6273800" cy="39674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143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3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3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82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공공 데이터 수집 및 전송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Get_job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지정한 주기마다 공공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미세먼지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 를 수집한다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Send_job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지정한 주기마다 사용자가 지정한 </a:t>
            </a:r>
            <a:r>
              <a:rPr lang="en-US" altLang="ko-KR" dirty="0" err="1" smtClean="0"/>
              <a:t>tcp</a:t>
            </a:r>
            <a:r>
              <a:rPr lang="en-US" altLang="ko-KR" dirty="0" smtClean="0"/>
              <a:t> socket server </a:t>
            </a:r>
            <a:r>
              <a:rPr lang="ko-KR" altLang="en-US" dirty="0" smtClean="0"/>
              <a:t>로 수집한 공공데이터를 전송한다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Args_parsing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프로젝트 실행 시 입력 받은 값을 읽는다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2500312"/>
            <a:ext cx="526732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8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E56FA-1D73-4FC8-9B5F-E2CE913FB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1600" dirty="0" smtClean="0"/>
              <a:t> HOMS</a:t>
            </a:r>
            <a:r>
              <a:rPr lang="ko-KR" altLang="en-US" sz="1600" dirty="0" smtClean="0"/>
              <a:t> 실행</a:t>
            </a:r>
            <a:endParaRPr lang="en-US" altLang="ko-KR" sz="1600" dirty="0" smtClean="0"/>
          </a:p>
          <a:p>
            <a:r>
              <a:rPr lang="en-US" altLang="ko-KR" dirty="0" err="1" smtClean="0"/>
              <a:t>homp_server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폴더의 </a:t>
            </a:r>
            <a:r>
              <a:rPr lang="en-US" altLang="ko-KR" dirty="0" smtClean="0"/>
              <a:t>__init__.py </a:t>
            </a:r>
            <a:r>
              <a:rPr lang="ko-KR" altLang="en-US" dirty="0" smtClean="0"/>
              <a:t>파일이 실행 파일이며 </a:t>
            </a:r>
            <a:r>
              <a:rPr lang="en-US" altLang="ko-KR" dirty="0" smtClean="0"/>
              <a:t>config.py </a:t>
            </a:r>
            <a:r>
              <a:rPr lang="ko-KR" altLang="en-US" dirty="0" smtClean="0"/>
              <a:t>파일이 서버 운영에 필요한 정보를 설정하는 파일이다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</a:t>
            </a:r>
            <a:r>
              <a:rPr lang="en-US" altLang="ko-KR" dirty="0"/>
              <a:t>__init__.</a:t>
            </a:r>
            <a:r>
              <a:rPr lang="en-US" altLang="ko-KR" dirty="0" smtClean="0"/>
              <a:t>py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“python __init__.py” </a:t>
            </a:r>
            <a:r>
              <a:rPr lang="ko-KR" altLang="en-US" dirty="0" smtClean="0"/>
              <a:t>명령어를 입력한다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정상적으로 실행되면 아래와 같이 출력되며 화면에 출력된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접속하면 </a:t>
            </a:r>
            <a:r>
              <a:rPr lang="en-US" altLang="ko-KR" dirty="0" smtClean="0"/>
              <a:t>HOMS GUI </a:t>
            </a:r>
            <a:r>
              <a:rPr lang="ko-KR" altLang="en-US" dirty="0" smtClean="0"/>
              <a:t>화면을 확인할 수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342900" lvl="1" indent="0">
              <a:buNone/>
            </a:pPr>
            <a:endParaRPr lang="en-US" altLang="ko-KR" dirty="0" smtClean="0"/>
          </a:p>
          <a:p>
            <a:pPr marL="342900" lvl="1" indent="0">
              <a:buNone/>
            </a:pPr>
            <a:endParaRPr lang="en-US" altLang="ko-KR" dirty="0" smtClean="0"/>
          </a:p>
          <a:p>
            <a:pPr marL="3429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환경 설정 </a:t>
            </a:r>
            <a:r>
              <a:rPr lang="en-US" altLang="ko-KR" dirty="0" smtClean="0"/>
              <a:t>config.py</a:t>
            </a:r>
          </a:p>
          <a:p>
            <a:pPr lvl="1"/>
            <a:r>
              <a:rPr lang="ko-KR" altLang="en-US" dirty="0" smtClean="0"/>
              <a:t>설정 정보는 아래 그림과 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00" y="5617685"/>
            <a:ext cx="5040000" cy="56404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93" y="2982632"/>
            <a:ext cx="5402815" cy="1632039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09F96EB-12C3-4B46-AAA0-A6C4ED71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208"/>
            <a:ext cx="6273799" cy="388213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1.3 </a:t>
            </a:r>
            <a:r>
              <a:rPr lang="en-US" altLang="ko-KR" dirty="0"/>
              <a:t>CLI </a:t>
            </a:r>
            <a:r>
              <a:rPr lang="ko-KR" altLang="en-US" dirty="0"/>
              <a:t>기반 설치 및 실행 방법</a:t>
            </a:r>
          </a:p>
        </p:txBody>
      </p:sp>
    </p:spTree>
    <p:extLst>
      <p:ext uri="{BB962C8B-B14F-4D97-AF65-F5344CB8AC3E}">
        <p14:creationId xmlns:p14="http://schemas.microsoft.com/office/powerpoint/2010/main" val="197307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E56FA-1D73-4FC8-9B5F-E2CE913FB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1600" dirty="0" smtClean="0"/>
              <a:t> PEER</a:t>
            </a:r>
            <a:r>
              <a:rPr lang="ko-KR" altLang="en-US" sz="1600" dirty="0" smtClean="0"/>
              <a:t> 실행</a:t>
            </a:r>
            <a:endParaRPr lang="en-US" altLang="ko-KR" sz="1600" dirty="0" smtClean="0"/>
          </a:p>
          <a:p>
            <a:r>
              <a:rPr lang="en-US" altLang="ko-KR" dirty="0" smtClean="0"/>
              <a:t>Hp2p_client </a:t>
            </a:r>
            <a:r>
              <a:rPr lang="ko-KR" altLang="en-US" dirty="0" smtClean="0"/>
              <a:t>폴더의 </a:t>
            </a:r>
            <a:r>
              <a:rPr lang="en-US" altLang="ko-KR" dirty="0" smtClean="0"/>
              <a:t>__init__.py </a:t>
            </a:r>
            <a:r>
              <a:rPr lang="ko-KR" altLang="en-US" dirty="0" smtClean="0"/>
              <a:t>파일이 실행 파일이며 </a:t>
            </a:r>
            <a:r>
              <a:rPr lang="en-US" altLang="ko-KR" dirty="0" smtClean="0"/>
              <a:t>config.py </a:t>
            </a:r>
            <a:r>
              <a:rPr lang="ko-KR" altLang="en-US" dirty="0" smtClean="0"/>
              <a:t>파일이 클라이언트 운영에 필요한 정보를 설정하는 파일이다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</a:t>
            </a:r>
            <a:r>
              <a:rPr lang="en-US" altLang="ko-KR" dirty="0"/>
              <a:t>__init__.</a:t>
            </a:r>
            <a:r>
              <a:rPr lang="en-US" altLang="ko-KR" dirty="0" smtClean="0"/>
              <a:t>py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“python __init__.py [option…]” </a:t>
            </a:r>
            <a:r>
              <a:rPr lang="ko-KR" altLang="en-US" dirty="0" smtClean="0"/>
              <a:t>명령어를 입력한다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Option </a:t>
            </a:r>
            <a:r>
              <a:rPr lang="ko-KR" altLang="en-US" dirty="0" smtClean="0"/>
              <a:t>내용은 아래 그림과 같다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채널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3"/>
            <a:r>
              <a:rPr lang="en-US" altLang="ko-KR" dirty="0"/>
              <a:t>python </a:t>
            </a:r>
            <a:r>
              <a:rPr lang="en-US" altLang="ko-KR" dirty="0" smtClean="0"/>
              <a:t>__</a:t>
            </a:r>
            <a:r>
              <a:rPr lang="en-US" altLang="ko-KR" dirty="0"/>
              <a:t>init__.py -id=Creator -connection=</a:t>
            </a:r>
            <a:r>
              <a:rPr lang="en-US" altLang="ko-KR" dirty="0" err="1"/>
              <a:t>tcp</a:t>
            </a:r>
            <a:r>
              <a:rPr lang="en-US" altLang="ko-KR" dirty="0"/>
              <a:t> </a:t>
            </a:r>
            <a:r>
              <a:rPr lang="en-US" altLang="ko-KR" dirty="0" smtClean="0"/>
              <a:t>-owner=true </a:t>
            </a:r>
          </a:p>
          <a:p>
            <a:pPr lvl="2"/>
            <a:r>
              <a:rPr lang="ko-KR" altLang="en-US" dirty="0" smtClean="0"/>
              <a:t>채널 참가자</a:t>
            </a:r>
            <a:endParaRPr lang="en-US" altLang="ko-KR" dirty="0" smtClean="0"/>
          </a:p>
          <a:p>
            <a:pPr lvl="3"/>
            <a:r>
              <a:rPr lang="en-US" altLang="ko-KR" dirty="0"/>
              <a:t>Python __init__.py -</a:t>
            </a:r>
            <a:r>
              <a:rPr lang="en-US" altLang="ko-KR" dirty="0" smtClean="0"/>
              <a:t>connection=</a:t>
            </a:r>
            <a:r>
              <a:rPr lang="en-US" altLang="ko-KR" dirty="0" err="1" smtClean="0"/>
              <a:t>tcp</a:t>
            </a:r>
            <a:r>
              <a:rPr lang="en-US" altLang="ko-KR" dirty="0" smtClean="0"/>
              <a:t> –overlay=“aasd2ad-123123-123…”</a:t>
            </a:r>
          </a:p>
          <a:p>
            <a:pPr lvl="2"/>
            <a:r>
              <a:rPr lang="en-US" altLang="ko-KR" dirty="0" smtClean="0"/>
              <a:t>Web UI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(</a:t>
            </a:r>
            <a:r>
              <a:rPr lang="ko-KR" altLang="en-US" dirty="0" smtClean="0"/>
              <a:t>채널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참가자 명령어</a:t>
            </a:r>
            <a:r>
              <a:rPr lang="en-US" altLang="ko-KR" dirty="0" smtClean="0"/>
              <a:t>) –</a:t>
            </a:r>
            <a:r>
              <a:rPr lang="en-US" altLang="ko-KR" dirty="0" err="1" smtClean="0"/>
              <a:t>gui</a:t>
            </a:r>
            <a:r>
              <a:rPr lang="en-US" altLang="ko-KR" dirty="0" smtClean="0"/>
              <a:t>-port=9000</a:t>
            </a:r>
          </a:p>
          <a:p>
            <a:pPr lvl="2"/>
            <a:r>
              <a:rPr lang="ko-KR" altLang="en-US" dirty="0" smtClean="0"/>
              <a:t>공공 데이터 수신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ko-KR" altLang="en-US" dirty="0"/>
              <a:t>채널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or </a:t>
            </a:r>
            <a:r>
              <a:rPr lang="ko-KR" altLang="en-US" dirty="0"/>
              <a:t>참가자 명령어</a:t>
            </a:r>
            <a:r>
              <a:rPr lang="en-US" altLang="ko-KR" dirty="0" smtClean="0"/>
              <a:t>) –public-port=9100</a:t>
            </a:r>
          </a:p>
          <a:p>
            <a:pPr lvl="2"/>
            <a:r>
              <a:rPr lang="en-US" altLang="ko-KR" dirty="0" err="1" smtClean="0"/>
              <a:t>uPREP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</a:t>
            </a:r>
            <a:endParaRPr lang="en-US" altLang="ko-KR" dirty="0" smtClean="0"/>
          </a:p>
          <a:p>
            <a:pPr lvl="3"/>
            <a:r>
              <a:rPr lang="en-US" altLang="ko-KR" dirty="0"/>
              <a:t>(</a:t>
            </a:r>
            <a:r>
              <a:rPr lang="ko-KR" altLang="en-US" dirty="0"/>
              <a:t>채널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or </a:t>
            </a:r>
            <a:r>
              <a:rPr lang="ko-KR" altLang="en-US" dirty="0"/>
              <a:t>참가자 명령어</a:t>
            </a:r>
            <a:r>
              <a:rPr lang="en-US" altLang="ko-KR" dirty="0" smtClean="0"/>
              <a:t>) –</a:t>
            </a:r>
            <a:r>
              <a:rPr lang="en-US" altLang="ko-KR" dirty="0" err="1" smtClean="0"/>
              <a:t>uprep-addr</a:t>
            </a:r>
            <a:r>
              <a:rPr lang="en-US" altLang="ko-KR" dirty="0" smtClean="0"/>
              <a:t>=127.0.0.1:10000</a:t>
            </a:r>
          </a:p>
          <a:p>
            <a:pPr lvl="1"/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33" y="2580005"/>
            <a:ext cx="5040000" cy="477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8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E56FA-1D73-4FC8-9B5F-E2CE913FB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정상적으로 실행되면 아래 그림과 같이 출력된다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환경 설정 </a:t>
            </a:r>
            <a:r>
              <a:rPr lang="en-US" altLang="ko-KR" dirty="0" smtClean="0"/>
              <a:t>config.py</a:t>
            </a:r>
          </a:p>
          <a:p>
            <a:pPr lvl="1"/>
            <a:r>
              <a:rPr lang="ko-KR" altLang="en-US" dirty="0" smtClean="0"/>
              <a:t>설정 정보는 아래 그림과 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00" y="4479012"/>
            <a:ext cx="5040000" cy="45239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79" y="1430996"/>
            <a:ext cx="4773642" cy="199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2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E56FA-1D73-4FC8-9B5F-E2CE913FB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1600" dirty="0" smtClean="0"/>
              <a:t>미세먼지 정보 수집 실행</a:t>
            </a:r>
            <a:endParaRPr lang="en-US" altLang="ko-KR" sz="1600" dirty="0" smtClean="0"/>
          </a:p>
          <a:p>
            <a:r>
              <a:rPr lang="en-US" altLang="ko-KR" dirty="0" err="1" smtClean="0"/>
              <a:t>Homp_server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폴더의 </a:t>
            </a:r>
            <a:r>
              <a:rPr lang="en-US" altLang="ko-KR" dirty="0"/>
              <a:t>public_data_collector.py </a:t>
            </a:r>
            <a:r>
              <a:rPr lang="ko-KR" altLang="en-US" dirty="0" smtClean="0"/>
              <a:t>파일이 실행 파일이며 </a:t>
            </a:r>
            <a:r>
              <a:rPr lang="en-US" altLang="ko-KR" dirty="0" smtClean="0"/>
              <a:t>config.py </a:t>
            </a:r>
            <a:r>
              <a:rPr lang="ko-KR" altLang="en-US" dirty="0" smtClean="0"/>
              <a:t>파일이 운영에 필요한 정보를 설정하는 파일이다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</a:t>
            </a:r>
            <a:r>
              <a:rPr lang="en-US" altLang="ko-KR" dirty="0"/>
              <a:t>__init__.</a:t>
            </a:r>
            <a:r>
              <a:rPr lang="en-US" altLang="ko-KR" dirty="0" smtClean="0"/>
              <a:t>py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</a:t>
            </a:r>
            <a:r>
              <a:rPr lang="en-US" altLang="ko-KR" dirty="0"/>
              <a:t>python public_data_collector.py </a:t>
            </a:r>
            <a:r>
              <a:rPr lang="en-US" altLang="ko-KR" dirty="0" smtClean="0"/>
              <a:t>[option…]” </a:t>
            </a:r>
            <a:r>
              <a:rPr lang="ko-KR" altLang="en-US" dirty="0" smtClean="0"/>
              <a:t>명령어를 입력한다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Option </a:t>
            </a:r>
            <a:r>
              <a:rPr lang="ko-KR" altLang="en-US" dirty="0" smtClean="0"/>
              <a:t>내용은 아래 그림과 같다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/>
              <a:t>python public_data_collector.py -</a:t>
            </a:r>
            <a:r>
              <a:rPr lang="en-US" altLang="ko-KR" dirty="0" err="1"/>
              <a:t>ip</a:t>
            </a:r>
            <a:r>
              <a:rPr lang="en-US" altLang="ko-KR" dirty="0"/>
              <a:t>=127.0.0.1 -</a:t>
            </a:r>
            <a:r>
              <a:rPr lang="en-US" altLang="ko-KR" dirty="0" smtClean="0"/>
              <a:t>port=9001</a:t>
            </a:r>
          </a:p>
          <a:p>
            <a:pPr lvl="1"/>
            <a:r>
              <a:rPr lang="ko-KR" altLang="en-US" dirty="0"/>
              <a:t>정상적으로 실행되면 아래 </a:t>
            </a:r>
            <a:r>
              <a:rPr lang="ko-KR" altLang="en-US" dirty="0" smtClean="0"/>
              <a:t>그림은 메시지가 출력된다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 smtClean="0"/>
          </a:p>
          <a:p>
            <a:pPr marL="342900" lvl="1" indent="0">
              <a:buNone/>
            </a:pPr>
            <a:endParaRPr lang="en-US" altLang="ko-KR" dirty="0" smtClean="0"/>
          </a:p>
          <a:p>
            <a:pPr marL="342900" lvl="1" indent="0">
              <a:buNone/>
            </a:pPr>
            <a:endParaRPr lang="en-US" altLang="ko-KR" dirty="0" smtClean="0"/>
          </a:p>
          <a:p>
            <a:r>
              <a:rPr lang="ko-KR" altLang="en-US" dirty="0"/>
              <a:t>환경 설정 </a:t>
            </a:r>
            <a:r>
              <a:rPr lang="en-US" altLang="ko-KR" dirty="0"/>
              <a:t>config.py</a:t>
            </a:r>
          </a:p>
          <a:p>
            <a:pPr lvl="1"/>
            <a:r>
              <a:rPr lang="ko-KR" altLang="en-US" dirty="0"/>
              <a:t>설정 정보는 아래 그림과 같다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342900" lvl="1" indent="0">
              <a:buNone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00" y="2931033"/>
            <a:ext cx="5040000" cy="1123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14423" b="13266"/>
          <a:stretch/>
        </p:blipFill>
        <p:spPr>
          <a:xfrm>
            <a:off x="1314036" y="5102352"/>
            <a:ext cx="4229928" cy="4145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t="42524" b="37590"/>
          <a:stretch/>
        </p:blipFill>
        <p:spPr>
          <a:xfrm>
            <a:off x="909000" y="6680523"/>
            <a:ext cx="5040000" cy="112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36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893</TotalTime>
  <Words>3286</Words>
  <Application>Microsoft Office PowerPoint</Application>
  <PresentationFormat>와이드스크린</PresentationFormat>
  <Paragraphs>968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3" baseType="lpstr">
      <vt:lpstr>HY헤드라인M</vt:lpstr>
      <vt:lpstr>맑은 고딕</vt:lpstr>
      <vt:lpstr>Arial</vt:lpstr>
      <vt:lpstr>Century Gothic</vt:lpstr>
      <vt:lpstr>Wingdings</vt:lpstr>
      <vt:lpstr>Wingdings 3</vt:lpstr>
      <vt:lpstr>그물</vt:lpstr>
      <vt:lpstr>HP2P 용역결과보고서</vt:lpstr>
      <vt:lpstr>1. 설치 및 개발환경 설정</vt:lpstr>
      <vt:lpstr>1.1 개발 및 실행 환경 설정</vt:lpstr>
      <vt:lpstr>1.2 프로젝트 디렉토리 구조</vt:lpstr>
      <vt:lpstr>PowerPoint 프레젠테이션</vt:lpstr>
      <vt:lpstr>1.3 CLI 기반 설치 및 실행 방법</vt:lpstr>
      <vt:lpstr>PowerPoint 프레젠테이션</vt:lpstr>
      <vt:lpstr>PowerPoint 프레젠테이션</vt:lpstr>
      <vt:lpstr>PowerPoint 프레젠테이션</vt:lpstr>
      <vt:lpstr>1.4 Docket/Kubernetes 기반 설치 및 실행 방법</vt:lpstr>
      <vt:lpstr>2. HP2P 프로토콜  기능구현서 </vt:lpstr>
      <vt:lpstr>구현 개요</vt:lpstr>
      <vt:lpstr>환경설정 파일 설명</vt:lpstr>
      <vt:lpstr>구현 구조/인터페이스</vt:lpstr>
      <vt:lpstr>동작 상세 </vt:lpstr>
      <vt:lpstr>동작 상세 </vt:lpstr>
      <vt:lpstr>동작 상세 </vt:lpstr>
      <vt:lpstr>구현 개요</vt:lpstr>
      <vt:lpstr>구현 개요</vt:lpstr>
      <vt:lpstr>환경설정 파일 설명</vt:lpstr>
      <vt:lpstr>구현 구조/인터페이스</vt:lpstr>
      <vt:lpstr>구현 구조/인터페이스</vt:lpstr>
      <vt:lpstr>동작 상세 </vt:lpstr>
      <vt:lpstr>동작 상세 </vt:lpstr>
      <vt:lpstr>동작 상세 </vt:lpstr>
      <vt:lpstr>구현 구조/인터페이스</vt:lpstr>
      <vt:lpstr>구현 구조/인터페이스</vt:lpstr>
      <vt:lpstr>구현 구조/인터페이스</vt:lpstr>
      <vt:lpstr>동작 상세 </vt:lpstr>
      <vt:lpstr>동작 상세 </vt:lpstr>
      <vt:lpstr>동작 상세 </vt:lpstr>
      <vt:lpstr>동작 상세 </vt:lpstr>
      <vt:lpstr>동작 상세 </vt:lpstr>
      <vt:lpstr>동작 상세 </vt:lpstr>
      <vt:lpstr>동작 상세 </vt:lpstr>
      <vt:lpstr>3. HP2P HOMS 기능구현서  </vt:lpstr>
      <vt:lpstr>구현 개요</vt:lpstr>
      <vt:lpstr>구현 개요</vt:lpstr>
      <vt:lpstr>환경설정 파일 설명</vt:lpstr>
      <vt:lpstr>동작 상세 </vt:lpstr>
      <vt:lpstr>동작 상세 </vt:lpstr>
      <vt:lpstr>동작 상세 </vt:lpstr>
      <vt:lpstr>4. HP2P PEER 기능구현서  </vt:lpstr>
      <vt:lpstr>구현 개요</vt:lpstr>
      <vt:lpstr>구현 개요</vt:lpstr>
      <vt:lpstr>환경설정 파일 설명</vt:lpstr>
      <vt:lpstr>실행 시 입력 인자 설명</vt:lpstr>
      <vt:lpstr>동작 상세 </vt:lpstr>
      <vt:lpstr>동작 상세 </vt:lpstr>
      <vt:lpstr>동작 상세 </vt:lpstr>
      <vt:lpstr>동작 상세 </vt:lpstr>
      <vt:lpstr>동작 상세 </vt:lpstr>
      <vt:lpstr>5. HP2P 미세먼지 응용  기능구현서  </vt:lpstr>
      <vt:lpstr>구현 개요</vt:lpstr>
      <vt:lpstr>환경설정 파일 설명</vt:lpstr>
      <vt:lpstr>동작 상세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HP2P 용역결과보고서</dc:title>
  <dc:creator>USER</dc:creator>
  <cp:lastModifiedBy>jhkim</cp:lastModifiedBy>
  <cp:revision>94</cp:revision>
  <dcterms:created xsi:type="dcterms:W3CDTF">2019-12-08T13:04:51Z</dcterms:created>
  <dcterms:modified xsi:type="dcterms:W3CDTF">2019-12-15T11:57:31Z</dcterms:modified>
</cp:coreProperties>
</file>