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65" r:id="rId6"/>
    <p:sldId id="266" r:id="rId7"/>
    <p:sldId id="275" r:id="rId8"/>
    <p:sldId id="276" r:id="rId9"/>
    <p:sldId id="267" r:id="rId10"/>
    <p:sldId id="270" r:id="rId11"/>
    <p:sldId id="268" r:id="rId12"/>
    <p:sldId id="269" r:id="rId13"/>
    <p:sldId id="271" r:id="rId14"/>
    <p:sldId id="272" r:id="rId15"/>
    <p:sldId id="263" r:id="rId16"/>
    <p:sldId id="27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1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100124482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101001244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00124482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010012448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100124482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1010012448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00124482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1010012448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100124482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1010012448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0012448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01001244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001244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0100124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0012448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01001244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88571" y="4468565"/>
            <a:ext cx="10014858" cy="238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FFFFFF"/>
              </a:buClr>
              <a:buSzPts val="4000"/>
            </a:pPr>
            <a:br>
              <a:rPr lang="en-US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Fuzzy Controlled Adaptive Follow the Gap Obstacle Avoidance Algorithm</a:t>
            </a: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Bilal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Yucel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Abdurrahman Yilmaz, Osman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Ervan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Prof. Dr.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Hakan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Temeltas</a:t>
            </a:r>
            <a:endParaRPr lang="en-US" sz="3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056421" y="6212797"/>
            <a:ext cx="2094016" cy="64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tr-TR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19.11.2021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700"/>
            </a:pPr>
            <a:r>
              <a:rPr lang="tr-TR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FUZZY CONTROLLED A-FGM OBSTACLE AVOIDANCE ALGORITHM</a:t>
            </a:r>
            <a:endParaRPr lang="tr-TR"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4;p24">
            <a:extLst>
              <a:ext uri="{FF2B5EF4-FFF2-40B4-BE49-F238E27FC236}">
                <a16:creationId xmlns:a16="http://schemas.microsoft.com/office/drawing/2014/main" id="{52E4A519-7F15-414A-8A7E-2297C2EE3EA2}"/>
              </a:ext>
            </a:extLst>
          </p:cNvPr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2514F-EF91-FD4E-B685-4A05AD935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C0381-ED25-6640-BBF6-DF3CE3E53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22" y="3210628"/>
            <a:ext cx="3974614" cy="2980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E3448-043B-6D4E-8959-AED25E7B9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022" y="1867418"/>
            <a:ext cx="2656453" cy="12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B7B7F2-2615-AE4D-9F65-008B9CB0EC83}"/>
              </a:ext>
            </a:extLst>
          </p:cNvPr>
          <p:cNvSpPr txBox="1"/>
          <p:nvPr/>
        </p:nvSpPr>
        <p:spPr>
          <a:xfrm>
            <a:off x="8327028" y="1873723"/>
            <a:ext cx="1986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NE</a:t>
            </a:r>
            <a:r>
              <a:rPr lang="en-US" i="1" dirty="0"/>
              <a:t>: Near, </a:t>
            </a:r>
            <a:r>
              <a:rPr lang="en-US" b="1" i="1" dirty="0"/>
              <a:t>MI</a:t>
            </a:r>
            <a:r>
              <a:rPr lang="en-US" i="1" dirty="0"/>
              <a:t>: Middle, </a:t>
            </a:r>
            <a:r>
              <a:rPr lang="en-US" b="1" i="1" dirty="0"/>
              <a:t>F</a:t>
            </a:r>
            <a:r>
              <a:rPr lang="en-US" i="1" dirty="0"/>
              <a:t>: Far, </a:t>
            </a:r>
            <a:r>
              <a:rPr lang="en-US" b="1" i="1" dirty="0"/>
              <a:t>NA</a:t>
            </a:r>
            <a:r>
              <a:rPr lang="en-US" i="1" dirty="0"/>
              <a:t>: Narrow, </a:t>
            </a:r>
            <a:r>
              <a:rPr lang="en-US" b="1" i="1" dirty="0"/>
              <a:t>ME</a:t>
            </a:r>
            <a:r>
              <a:rPr lang="en-US" i="1" dirty="0"/>
              <a:t>: Medium, </a:t>
            </a:r>
            <a:br>
              <a:rPr lang="en-US" i="1" dirty="0"/>
            </a:br>
            <a:r>
              <a:rPr lang="en-US" b="1" i="1" dirty="0"/>
              <a:t>W</a:t>
            </a:r>
            <a:r>
              <a:rPr lang="en-US" i="1" dirty="0"/>
              <a:t>: Wide, </a:t>
            </a:r>
            <a:r>
              <a:rPr lang="en-US" b="1" i="1" dirty="0"/>
              <a:t>S</a:t>
            </a:r>
            <a:r>
              <a:rPr lang="en-US" i="1" dirty="0"/>
              <a:t>: Short, </a:t>
            </a:r>
            <a:br>
              <a:rPr lang="en-US" i="1" dirty="0"/>
            </a:br>
            <a:r>
              <a:rPr lang="en-US" b="1" i="1" dirty="0"/>
              <a:t>M</a:t>
            </a:r>
            <a:r>
              <a:rPr lang="en-US" i="1" dirty="0"/>
              <a:t>: Mean, </a:t>
            </a:r>
            <a:r>
              <a:rPr lang="en-US" b="1" i="1" dirty="0"/>
              <a:t>L</a:t>
            </a:r>
            <a:r>
              <a:rPr lang="en-US" i="1" dirty="0"/>
              <a:t>: Long </a:t>
            </a:r>
            <a:endParaRPr lang="en-US" dirty="0"/>
          </a:p>
          <a:p>
            <a:endParaRPr lang="en-US" dirty="0"/>
          </a:p>
        </p:txBody>
      </p:sp>
      <p:sp>
        <p:nvSpPr>
          <p:cNvPr id="28" name="Google Shape;360;p33">
            <a:extLst>
              <a:ext uri="{FF2B5EF4-FFF2-40B4-BE49-F238E27FC236}">
                <a16:creationId xmlns:a16="http://schemas.microsoft.com/office/drawing/2014/main" id="{EC4AAC99-29A0-AA42-A603-1EAEC4F79AE5}"/>
              </a:ext>
            </a:extLst>
          </p:cNvPr>
          <p:cNvSpPr txBox="1"/>
          <p:nvPr/>
        </p:nvSpPr>
        <p:spPr>
          <a:xfrm>
            <a:off x="693024" y="1375006"/>
            <a:ext cx="4144489" cy="24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fails when there is an obstacle near to the goal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consideration of obstacles causes longer trajectories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360;p33">
                <a:extLst>
                  <a:ext uri="{FF2B5EF4-FFF2-40B4-BE49-F238E27FC236}">
                    <a16:creationId xmlns:a16="http://schemas.microsoft.com/office/drawing/2014/main" id="{2BDC314E-6FD5-B445-9967-5F624DED3D35}"/>
                  </a:ext>
                </a:extLst>
              </p:cNvPr>
              <p:cNvSpPr txBox="1"/>
              <p:nvPr/>
            </p:nvSpPr>
            <p:spPr>
              <a:xfrm>
                <a:off x="692617" y="3429000"/>
                <a:ext cx="4590088" cy="162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sng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</a:t>
                </a: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	</a:t>
                </a: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Char char="●"/>
                </a:pP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Tunin</a:t>
                </a: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 a </a:t>
                </a:r>
                <a: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consideration radius(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𝑐𝑜𝑛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 </a:t>
                </a:r>
                <a:b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US" sz="1800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based on </a:t>
                </a:r>
                <a: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to the goal point(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 </a:t>
                </a:r>
                <a:r>
                  <a:rPr lang="en-US" sz="1800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and</a:t>
                </a:r>
                <a: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angle to the nearest obstacle(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𝑛𝑒𝑎𝑟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 lang="en-US" sz="18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9" name="Google Shape;360;p33">
                <a:extLst>
                  <a:ext uri="{FF2B5EF4-FFF2-40B4-BE49-F238E27FC236}">
                    <a16:creationId xmlns:a16="http://schemas.microsoft.com/office/drawing/2014/main" id="{2BDC314E-6FD5-B445-9967-5F624DE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" y="3429000"/>
                <a:ext cx="4590088" cy="1627916"/>
              </a:xfrm>
              <a:prstGeom prst="rect">
                <a:avLst/>
              </a:prstGeom>
              <a:blipFill>
                <a:blip r:embed="rId6"/>
                <a:stretch>
                  <a:fillRect l="-1377" r="-1653" b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oogle Shape;360;p33">
            <a:extLst>
              <a:ext uri="{FF2B5EF4-FFF2-40B4-BE49-F238E27FC236}">
                <a16:creationId xmlns:a16="http://schemas.microsoft.com/office/drawing/2014/main" id="{B6F69700-4B9E-B042-B06F-179792FF3339}"/>
              </a:ext>
            </a:extLst>
          </p:cNvPr>
          <p:cNvSpPr txBox="1"/>
          <p:nvPr/>
        </p:nvSpPr>
        <p:spPr>
          <a:xfrm>
            <a:off x="5499469" y="1375006"/>
            <a:ext cx="547620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Fuzzy Logic Rule Table and Membership Functions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65;p33">
            <a:extLst>
              <a:ext uri="{FF2B5EF4-FFF2-40B4-BE49-F238E27FC236}">
                <a16:creationId xmlns:a16="http://schemas.microsoft.com/office/drawing/2014/main" id="{1011C276-40CB-F740-8BE4-79B8D093CEE8}"/>
              </a:ext>
            </a:extLst>
          </p:cNvPr>
          <p:cNvCxnSpPr>
            <a:cxnSpLocks/>
          </p:cNvCxnSpPr>
          <p:nvPr/>
        </p:nvCxnSpPr>
        <p:spPr>
          <a:xfrm>
            <a:off x="5422386" y="1772180"/>
            <a:ext cx="0" cy="4419407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700"/>
            </a:pPr>
            <a:r>
              <a:rPr lang="tr-TR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RESULTS</a:t>
            </a:r>
            <a:endParaRPr lang="tr-TR"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DC8A8-1054-E242-8681-863080B88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sp>
        <p:nvSpPr>
          <p:cNvPr id="26" name="Google Shape;184;p24">
            <a:extLst>
              <a:ext uri="{FF2B5EF4-FFF2-40B4-BE49-F238E27FC236}">
                <a16:creationId xmlns:a16="http://schemas.microsoft.com/office/drawing/2014/main" id="{959F9745-20CB-E646-A67B-A5CDF087616B}"/>
              </a:ext>
            </a:extLst>
          </p:cNvPr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68;p23">
            <a:extLst>
              <a:ext uri="{FF2B5EF4-FFF2-40B4-BE49-F238E27FC236}">
                <a16:creationId xmlns:a16="http://schemas.microsoft.com/office/drawing/2014/main" id="{062253B9-0371-5A41-8937-3000B05E3464}"/>
              </a:ext>
            </a:extLst>
          </p:cNvPr>
          <p:cNvSpPr txBox="1"/>
          <p:nvPr/>
        </p:nvSpPr>
        <p:spPr>
          <a:xfrm>
            <a:off x="3544672" y="1291360"/>
            <a:ext cx="4939862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of Reaching Goal</a:t>
            </a:r>
            <a:endParaRPr lang="en-US" sz="36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F1DB8-B74B-7B43-8974-86C61B076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320" y="2235754"/>
            <a:ext cx="4516438" cy="33873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C53D17-8660-7442-88B3-9F738FE97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49" y="2235755"/>
            <a:ext cx="4516438" cy="338732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FE8229A1-C314-9C4B-B6F9-332D26803657}"/>
              </a:ext>
            </a:extLst>
          </p:cNvPr>
          <p:cNvSpPr/>
          <p:nvPr/>
        </p:nvSpPr>
        <p:spPr>
          <a:xfrm>
            <a:off x="5281887" y="3573646"/>
            <a:ext cx="1465433" cy="50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A-FGM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700"/>
            </a:pPr>
            <a:r>
              <a:rPr lang="tr-TR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RESULTS</a:t>
            </a:r>
            <a:endParaRPr lang="tr-TR"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4;p24">
            <a:extLst>
              <a:ext uri="{FF2B5EF4-FFF2-40B4-BE49-F238E27FC236}">
                <a16:creationId xmlns:a16="http://schemas.microsoft.com/office/drawing/2014/main" id="{3B62F161-ACDB-5E48-A8BF-F53871A9DE66}"/>
              </a:ext>
            </a:extLst>
          </p:cNvPr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A983-B080-5046-AF69-40F3A8552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A3E84-C50F-2745-AE0F-795270C07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92" y="2514461"/>
            <a:ext cx="3648156" cy="2736118"/>
          </a:xfrm>
          <a:prstGeom prst="rect">
            <a:avLst/>
          </a:prstGeom>
        </p:spPr>
      </p:pic>
      <p:sp>
        <p:nvSpPr>
          <p:cNvPr id="23" name="Google Shape;168;p23">
            <a:extLst>
              <a:ext uri="{FF2B5EF4-FFF2-40B4-BE49-F238E27FC236}">
                <a16:creationId xmlns:a16="http://schemas.microsoft.com/office/drawing/2014/main" id="{608C764A-EE4F-D242-BF4B-39454905E52F}"/>
              </a:ext>
            </a:extLst>
          </p:cNvPr>
          <p:cNvSpPr txBox="1"/>
          <p:nvPr/>
        </p:nvSpPr>
        <p:spPr>
          <a:xfrm>
            <a:off x="3626069" y="1291360"/>
            <a:ext cx="4939862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Turn Radius</a:t>
            </a:r>
            <a:endParaRPr lang="en-US" sz="36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F1F00D-AB29-8444-900C-57DBB4198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16" y="2514462"/>
            <a:ext cx="3648155" cy="2736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FC587-D105-BA43-B0A2-3D53763B3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258" y="3790746"/>
            <a:ext cx="2349500" cy="698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B0023-41CB-C44B-BC7A-90418D16E6F9}"/>
                  </a:ext>
                </a:extLst>
              </p:cNvPr>
              <p:cNvSpPr txBox="1"/>
              <p:nvPr/>
            </p:nvSpPr>
            <p:spPr>
              <a:xfrm>
                <a:off x="8691232" y="3097738"/>
                <a:ext cx="2826545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B0023-41CB-C44B-BC7A-90418D16E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32" y="3097738"/>
                <a:ext cx="2826545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A5246597-DE50-0249-ACD7-F58478DAF964}"/>
              </a:ext>
            </a:extLst>
          </p:cNvPr>
          <p:cNvSpPr/>
          <p:nvPr/>
        </p:nvSpPr>
        <p:spPr>
          <a:xfrm>
            <a:off x="8423448" y="3530581"/>
            <a:ext cx="398067" cy="29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D9C4D59-AE9C-DD45-9473-64CDBE452C15}"/>
              </a:ext>
            </a:extLst>
          </p:cNvPr>
          <p:cNvSpPr/>
          <p:nvPr/>
        </p:nvSpPr>
        <p:spPr>
          <a:xfrm>
            <a:off x="4340436" y="3585264"/>
            <a:ext cx="398067" cy="29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ENVIRONMENT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4;p24">
            <a:extLst>
              <a:ext uri="{FF2B5EF4-FFF2-40B4-BE49-F238E27FC236}">
                <a16:creationId xmlns:a16="http://schemas.microsoft.com/office/drawing/2014/main" id="{2C78C4D3-7AF2-8140-BB4B-CC84EDF08F85}"/>
              </a:ext>
            </a:extLst>
          </p:cNvPr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B1877-ADAE-024A-AFA0-700337435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B8A0F-DE19-7E4C-ABE3-D7A88C59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17" y="2302647"/>
            <a:ext cx="5766668" cy="3169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53845-DED0-4944-8ABA-D62F97B12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219" y="2302647"/>
            <a:ext cx="4226532" cy="3169899"/>
          </a:xfrm>
          <a:prstGeom prst="rect">
            <a:avLst/>
          </a:prstGeom>
        </p:spPr>
      </p:pic>
      <p:cxnSp>
        <p:nvCxnSpPr>
          <p:cNvPr id="28" name="Google Shape;365;p33">
            <a:extLst>
              <a:ext uri="{FF2B5EF4-FFF2-40B4-BE49-F238E27FC236}">
                <a16:creationId xmlns:a16="http://schemas.microsoft.com/office/drawing/2014/main" id="{35A7E278-BAFD-1D4A-B846-2406EA8074D8}"/>
              </a:ext>
            </a:extLst>
          </p:cNvPr>
          <p:cNvCxnSpPr>
            <a:cxnSpLocks/>
          </p:cNvCxnSpPr>
          <p:nvPr/>
        </p:nvCxnSpPr>
        <p:spPr>
          <a:xfrm>
            <a:off x="6641586" y="1467380"/>
            <a:ext cx="0" cy="4419407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360;p33">
            <a:extLst>
              <a:ext uri="{FF2B5EF4-FFF2-40B4-BE49-F238E27FC236}">
                <a16:creationId xmlns:a16="http://schemas.microsoft.com/office/drawing/2014/main" id="{95108C57-3B38-DE47-BDF7-C52857374CAF}"/>
              </a:ext>
            </a:extLst>
          </p:cNvPr>
          <p:cNvSpPr txBox="1"/>
          <p:nvPr/>
        </p:nvSpPr>
        <p:spPr>
          <a:xfrm>
            <a:off x="690357" y="1595933"/>
            <a:ext cx="414448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Outdoor Environment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60;p33">
            <a:extLst>
              <a:ext uri="{FF2B5EF4-FFF2-40B4-BE49-F238E27FC236}">
                <a16:creationId xmlns:a16="http://schemas.microsoft.com/office/drawing/2014/main" id="{A22A091A-9568-3C44-911F-766E883B2896}"/>
              </a:ext>
            </a:extLst>
          </p:cNvPr>
          <p:cNvSpPr txBox="1"/>
          <p:nvPr/>
        </p:nvSpPr>
        <p:spPr>
          <a:xfrm>
            <a:off x="6823888" y="1595933"/>
            <a:ext cx="414448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Detailed Plot of Movement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ENVIRONMENT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4;p24">
            <a:extLst>
              <a:ext uri="{FF2B5EF4-FFF2-40B4-BE49-F238E27FC236}">
                <a16:creationId xmlns:a16="http://schemas.microsoft.com/office/drawing/2014/main" id="{BBA28435-85B2-CA46-BE42-AE032FC1B975}"/>
              </a:ext>
            </a:extLst>
          </p:cNvPr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96E7-4641-0D4B-BFAA-19A7DEB9F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7CA744-F61A-E04E-9582-078170E1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07" y="2041119"/>
            <a:ext cx="5094701" cy="38210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B4C297-3C4A-034E-BEB8-DEEC822DA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058" y="2041119"/>
            <a:ext cx="5094700" cy="3821026"/>
          </a:xfrm>
          <a:prstGeom prst="rect">
            <a:avLst/>
          </a:prstGeom>
        </p:spPr>
      </p:pic>
      <p:cxnSp>
        <p:nvCxnSpPr>
          <p:cNvPr id="24" name="Google Shape;365;p33">
            <a:extLst>
              <a:ext uri="{FF2B5EF4-FFF2-40B4-BE49-F238E27FC236}">
                <a16:creationId xmlns:a16="http://schemas.microsoft.com/office/drawing/2014/main" id="{A45C15CC-4691-5C4C-809A-B3081C0A0227}"/>
              </a:ext>
            </a:extLst>
          </p:cNvPr>
          <p:cNvCxnSpPr>
            <a:cxnSpLocks/>
          </p:cNvCxnSpPr>
          <p:nvPr/>
        </p:nvCxnSpPr>
        <p:spPr>
          <a:xfrm>
            <a:off x="6010966" y="1530442"/>
            <a:ext cx="0" cy="4419407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6E2156-AD4D-0940-99D7-9122711724A5}"/>
              </a:ext>
            </a:extLst>
          </p:cNvPr>
          <p:cNvSpPr txBox="1"/>
          <p:nvPr/>
        </p:nvSpPr>
        <p:spPr>
          <a:xfrm>
            <a:off x="752407" y="1513232"/>
            <a:ext cx="3262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Detailed Plot of Movement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2A8B1D-8848-9D42-9178-7013E559B22C}"/>
              </a:ext>
            </a:extLst>
          </p:cNvPr>
          <p:cNvSpPr txBox="1"/>
          <p:nvPr/>
        </p:nvSpPr>
        <p:spPr>
          <a:xfrm>
            <a:off x="6169058" y="15132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Alternation of Consideration </a:t>
            </a:r>
            <a:r>
              <a:rPr lang="en-US" sz="2000" u="sng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adius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27550" y="1356525"/>
            <a:ext cx="113547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D7F1-B88E-B64A-8FE2-DC00F97510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6AE85-8650-EA4F-B878-AA1F989750A3}"/>
              </a:ext>
            </a:extLst>
          </p:cNvPr>
          <p:cNvSpPr txBox="1"/>
          <p:nvPr/>
        </p:nvSpPr>
        <p:spPr>
          <a:xfrm>
            <a:off x="639980" y="1506944"/>
            <a:ext cx="4704727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failure problem of reaching to goal when a near obstacle exists is solved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Efficiency is increased by reducing the turning radius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Outdoor success rate is improved</a:t>
            </a:r>
          </a:p>
        </p:txBody>
      </p:sp>
      <p:cxnSp>
        <p:nvCxnSpPr>
          <p:cNvPr id="8" name="Google Shape;365;p33">
            <a:extLst>
              <a:ext uri="{FF2B5EF4-FFF2-40B4-BE49-F238E27FC236}">
                <a16:creationId xmlns:a16="http://schemas.microsoft.com/office/drawing/2014/main" id="{3BB49A9F-C1BD-5A4B-BE8A-3EA691C82423}"/>
              </a:ext>
            </a:extLst>
          </p:cNvPr>
          <p:cNvCxnSpPr>
            <a:cxnSpLocks/>
          </p:cNvCxnSpPr>
          <p:nvPr/>
        </p:nvCxnSpPr>
        <p:spPr>
          <a:xfrm>
            <a:off x="5643104" y="1513232"/>
            <a:ext cx="0" cy="4419407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D46663-21B2-A749-9515-216BB04EE4DA}"/>
              </a:ext>
            </a:extLst>
          </p:cNvPr>
          <p:cNvSpPr txBox="1"/>
          <p:nvPr/>
        </p:nvSpPr>
        <p:spPr>
          <a:xfrm>
            <a:off x="5842060" y="1506944"/>
            <a:ext cx="4618201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Verification with simulation algorithms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Obstacle tracking can improve overall efficiency </a:t>
            </a:r>
            <a:endParaRPr lang="en-US" sz="2000" b="0" i="0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/>
        </p:nvSpPr>
        <p:spPr>
          <a:xfrm>
            <a:off x="886690" y="5006033"/>
            <a:ext cx="105633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sz="4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Questions, Comments and Discussions</a:t>
            </a:r>
            <a:endParaRPr sz="4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886689" y="5999018"/>
            <a:ext cx="10563369" cy="64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tr-TR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19.11.2021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8F7F6-6D9A-C447-92A2-78C5F1B814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30458" y="277091"/>
            <a:ext cx="10833287" cy="76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30458" y="1377298"/>
            <a:ext cx="6348714" cy="694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Obstacle </a:t>
            </a:r>
            <a:r>
              <a:rPr lang="en-US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voidance is critical for robots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 a method that allows robots operate in any environment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Method shall be operatable with slow processors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B9213-864C-0242-BB4C-082D31B41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F21D8-3D47-0A41-BCDF-B64A7DC9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174" y="1377298"/>
            <a:ext cx="3662571" cy="2868087"/>
          </a:xfrm>
          <a:prstGeom prst="rect">
            <a:avLst/>
          </a:prstGeom>
        </p:spPr>
      </p:pic>
      <p:pic>
        <p:nvPicPr>
          <p:cNvPr id="1026" name="Picture 2" descr="Burn, cpu, hot, pc, proc, wet icon - Download on Iconfinder">
            <a:extLst>
              <a:ext uri="{FF2B5EF4-FFF2-40B4-BE49-F238E27FC236}">
                <a16:creationId xmlns:a16="http://schemas.microsoft.com/office/drawing/2014/main" id="{9B66E288-331D-CA4E-A4A8-C12ED9FE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383840"/>
            <a:ext cx="1834055" cy="183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27550" y="1356525"/>
            <a:ext cx="113547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Tools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 Operating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(ROS)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ROS-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Gazebo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Environment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ROS-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Rviz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Environment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Fuzzy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Controlled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Adaptive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Obstacle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Avoidance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(FGM)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(I-FGM)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Adaptive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(A-FGM)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Experimental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>
              <a:buSzPts val="2400"/>
              <a:buFont typeface="Calibri"/>
              <a:buChar char="➢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dirty="0">
                <a:latin typeface="Calibri"/>
                <a:ea typeface="Calibri"/>
                <a:cs typeface="Calibri"/>
                <a:sym typeface="Calibri"/>
              </a:rPr>
              <a:t>Rate </a:t>
            </a:r>
            <a:r>
              <a:rPr lang="tr-TR" sz="2400" dirty="0" err="1">
                <a:latin typeface="Calibri"/>
                <a:ea typeface="Calibri"/>
                <a:cs typeface="Calibri"/>
                <a:sym typeface="Calibri"/>
              </a:rPr>
              <a:t>Increment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Outdoor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tr-T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Test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❖"/>
            </a:pP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lang="tr-T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Works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6DE18-310F-B14E-B20B-466EDB8AC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BASICS of ROS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90825" y="1227575"/>
            <a:ext cx="41199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endParaRPr sz="18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Executable processors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 tasks(Capture video, Image processings)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90825" y="2631275"/>
            <a:ext cx="41199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endParaRPr sz="18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of nodes that is published and can be subscribed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 of message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90825" y="4045575"/>
            <a:ext cx="41199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8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variable values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various types such as integer, float and boolean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 message types such as geometry_msgs/Twist, sensor_msgs/PointCloud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3013" y="1721925"/>
            <a:ext cx="3295174" cy="46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7734700" y="1227575"/>
            <a:ext cx="1505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>
            <a:off x="5928525" y="1419325"/>
            <a:ext cx="0" cy="46473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7DA06-5060-F240-A9FE-67D11AD85A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TOOLS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712" y="2171575"/>
            <a:ext cx="2977926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3075" y="2171150"/>
            <a:ext cx="2977200" cy="26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832987" y="4895462"/>
            <a:ext cx="3519375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Modelling environments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robots and sensors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Physics Engine</a:t>
            </a:r>
          </a:p>
        </p:txBody>
      </p:sp>
      <p:sp>
        <p:nvSpPr>
          <p:cNvPr id="152" name="Google Shape;152;p22"/>
          <p:cNvSpPr txBox="1"/>
          <p:nvPr/>
        </p:nvSpPr>
        <p:spPr>
          <a:xfrm>
            <a:off x="2030925" y="1441125"/>
            <a:ext cx="112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-TR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Gazebo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666925" y="1441125"/>
            <a:ext cx="71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-TR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Rviz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437681" y="4895461"/>
            <a:ext cx="2977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data monitoring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ommands</a:t>
            </a: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41700" y="2171150"/>
            <a:ext cx="2977200" cy="26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9068925" y="1441125"/>
            <a:ext cx="1203406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-TR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946975" y="4887824"/>
            <a:ext cx="2816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tr-T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Pre-build libraries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 flipH="1">
            <a:off x="4350488" y="1936150"/>
            <a:ext cx="3900" cy="3552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2"/>
          <p:cNvCxnSpPr/>
          <p:nvPr/>
        </p:nvCxnSpPr>
        <p:spPr>
          <a:xfrm flipH="1">
            <a:off x="7869025" y="1936150"/>
            <a:ext cx="3900" cy="3552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D9C9B-CAF1-1242-B483-D74EA8C17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554183" y="1385455"/>
            <a:ext cx="10945090" cy="4876799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30458" y="277091"/>
            <a:ext cx="10833287" cy="76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ENVIRONMENT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15" y="2030819"/>
            <a:ext cx="6845129" cy="4148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7811819" y="2003757"/>
            <a:ext cx="0" cy="4176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3"/>
          <p:cNvSpPr txBox="1"/>
          <p:nvPr/>
        </p:nvSpPr>
        <p:spPr>
          <a:xfrm>
            <a:off x="866765" y="1260750"/>
            <a:ext cx="6845123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Gazebo</a:t>
            </a:r>
            <a:r>
              <a:rPr lang="tr-TR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tr-TR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Rviz</a:t>
            </a:r>
            <a:r>
              <a:rPr lang="tr-TR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36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254511" y="1301999"/>
            <a:ext cx="6845123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Processing</a:t>
            </a:r>
            <a:endParaRPr sz="36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9210161" y="2196504"/>
            <a:ext cx="933821" cy="542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575361" y="3157869"/>
            <a:ext cx="2203419" cy="542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Deptimage_to_laserscan package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9095039" y="4119234"/>
            <a:ext cx="1164062" cy="542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9125937" y="5080599"/>
            <a:ext cx="1164062" cy="542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Avoidance algorithm</a:t>
            </a:r>
            <a:endParaRPr/>
          </a:p>
        </p:txBody>
      </p:sp>
      <p:cxnSp>
        <p:nvCxnSpPr>
          <p:cNvPr id="174" name="Google Shape;174;p23"/>
          <p:cNvCxnSpPr>
            <a:stCxn id="170" idx="2"/>
            <a:endCxn id="171" idx="0"/>
          </p:cNvCxnSpPr>
          <p:nvPr/>
        </p:nvCxnSpPr>
        <p:spPr>
          <a:xfrm>
            <a:off x="9677071" y="2738765"/>
            <a:ext cx="0" cy="4191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5" name="Google Shape;175;p23"/>
          <p:cNvSpPr txBox="1"/>
          <p:nvPr/>
        </p:nvSpPr>
        <p:spPr>
          <a:xfrm>
            <a:off x="9677070" y="2713502"/>
            <a:ext cx="7715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 Image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9707968" y="3682832"/>
            <a:ext cx="8222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2D Laser Scan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9677070" y="3700130"/>
            <a:ext cx="0" cy="419104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Google Shape;178;p23"/>
          <p:cNvCxnSpPr/>
          <p:nvPr/>
        </p:nvCxnSpPr>
        <p:spPr>
          <a:xfrm>
            <a:off x="9677070" y="4661495"/>
            <a:ext cx="0" cy="419104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9" name="Google Shape;179;p23"/>
          <p:cNvSpPr txBox="1"/>
          <p:nvPr/>
        </p:nvSpPr>
        <p:spPr>
          <a:xfrm>
            <a:off x="9677070" y="4667458"/>
            <a:ext cx="8222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Obstacle Position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2B5F-988F-AD45-B55B-12A69627F7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430450" y="277100"/>
            <a:ext cx="110688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700"/>
            </a:pPr>
            <a:r>
              <a:rPr lang="tr-TR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FUZZY CONTROLLED A-FGM OBSTACLE AVOIDANCE ALGORITHM</a:t>
            </a:r>
            <a:endParaRPr lang="tr-TR"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257" y="1954425"/>
            <a:ext cx="4135250" cy="41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 txBox="1"/>
          <p:nvPr/>
        </p:nvSpPr>
        <p:spPr>
          <a:xfrm>
            <a:off x="8727502" y="1895391"/>
            <a:ext cx="2468400" cy="29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tune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response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local minimum problem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computational Load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679350" y="1222455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r>
              <a:rPr lang="tr-TR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tr-TR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6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36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457402" y="1954425"/>
            <a:ext cx="2270100" cy="128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Priorities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 size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</a:p>
        </p:txBody>
      </p:sp>
      <p:sp>
        <p:nvSpPr>
          <p:cNvPr id="350" name="Google Shape;350;p32"/>
          <p:cNvSpPr txBox="1"/>
          <p:nvPr/>
        </p:nvSpPr>
        <p:spPr>
          <a:xfrm>
            <a:off x="8727501" y="4338023"/>
            <a:ext cx="2468389" cy="1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trajectories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of reaching goal in some cases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2"/>
          <p:cNvCxnSpPr/>
          <p:nvPr/>
        </p:nvCxnSpPr>
        <p:spPr>
          <a:xfrm>
            <a:off x="6092438" y="1954425"/>
            <a:ext cx="0" cy="4176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6243-1C03-7444-847C-DCFD3C8D0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430450" y="277100"/>
            <a:ext cx="110688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tr-TR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FUZZY CONTROLLED A-FGM OBSTACLE AVOIDANCE ALGORITHM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610133" y="123304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tr-TR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Follow the Gap Method</a:t>
            </a:r>
            <a:endParaRPr sz="36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8778933" y="1999377"/>
            <a:ext cx="2552118" cy="165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Shorten trajectories for some cases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4851997" y="2048706"/>
            <a:ext cx="3791615" cy="2995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01" t="-4166" r="-1671" b="-291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63" name="Google Shape;36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33" y="1999377"/>
            <a:ext cx="4092638" cy="417232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3"/>
          <p:cNvSpPr txBox="1"/>
          <p:nvPr/>
        </p:nvSpPr>
        <p:spPr>
          <a:xfrm>
            <a:off x="8778933" y="3202430"/>
            <a:ext cx="2552118" cy="165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safety metric drops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3"/>
          <p:cNvCxnSpPr/>
          <p:nvPr/>
        </p:nvCxnSpPr>
        <p:spPr>
          <a:xfrm>
            <a:off x="4851997" y="1999377"/>
            <a:ext cx="0" cy="4176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8610600" y="1999377"/>
            <a:ext cx="0" cy="4176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178CE-4260-284F-B6DF-1DC974E1BE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E7103-48C5-5A4D-9387-AD8516A589E4}"/>
                  </a:ext>
                </a:extLst>
              </p:cNvPr>
              <p:cNvSpPr txBox="1"/>
              <p:nvPr/>
            </p:nvSpPr>
            <p:spPr>
              <a:xfrm>
                <a:off x="4968734" y="2500689"/>
                <a:ext cx="3226676" cy="215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the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minimum distance to obstacle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1800" dirty="0"/>
                  <a:t>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the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angle between midpoint and goal point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E7103-48C5-5A4D-9387-AD8516A5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34" y="2500689"/>
                <a:ext cx="3226676" cy="2152320"/>
              </a:xfrm>
              <a:prstGeom prst="rect">
                <a:avLst/>
              </a:prstGeom>
              <a:blipFill>
                <a:blip r:embed="rId6"/>
                <a:stretch>
                  <a:fillRect l="-156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554183" y="1385455"/>
            <a:ext cx="10945200" cy="48768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30458" y="277091"/>
            <a:ext cx="108333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700"/>
            </a:pPr>
            <a:r>
              <a:rPr lang="tr-TR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FUZZY CONTROLLED A-FGM OBSTACLE AVOIDANCE ALGORITHM</a:t>
            </a:r>
            <a:endParaRPr lang="tr-TR"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6918B-D1FE-4348-BF9E-954E4BFF5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290" y="1914273"/>
            <a:ext cx="5261334" cy="394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77587-FBCB-F443-80BE-AA3C17700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27" y="1914273"/>
            <a:ext cx="5261334" cy="3946000"/>
          </a:xfrm>
          <a:prstGeom prst="rect">
            <a:avLst/>
          </a:prstGeom>
        </p:spPr>
      </p:pic>
      <p:sp>
        <p:nvSpPr>
          <p:cNvPr id="23" name="Google Shape;168;p23">
            <a:extLst>
              <a:ext uri="{FF2B5EF4-FFF2-40B4-BE49-F238E27FC236}">
                <a16:creationId xmlns:a16="http://schemas.microsoft.com/office/drawing/2014/main" id="{26D0FC68-1480-1449-AC1C-DFE3C3520BF0}"/>
              </a:ext>
            </a:extLst>
          </p:cNvPr>
          <p:cNvSpPr txBox="1"/>
          <p:nvPr/>
        </p:nvSpPr>
        <p:spPr>
          <a:xfrm>
            <a:off x="848263" y="1153829"/>
            <a:ext cx="4939862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of Reaching Goal</a:t>
            </a:r>
            <a:endParaRPr lang="en-US" sz="36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8;p23">
            <a:extLst>
              <a:ext uri="{FF2B5EF4-FFF2-40B4-BE49-F238E27FC236}">
                <a16:creationId xmlns:a16="http://schemas.microsoft.com/office/drawing/2014/main" id="{B3316A90-7484-1F49-8CB5-098929147C70}"/>
              </a:ext>
            </a:extLst>
          </p:cNvPr>
          <p:cNvSpPr txBox="1"/>
          <p:nvPr/>
        </p:nvSpPr>
        <p:spPr>
          <a:xfrm>
            <a:off x="6273026" y="1144473"/>
            <a:ext cx="4939862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Turn Radius</a:t>
            </a:r>
            <a:endParaRPr lang="en-US" sz="36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838F71-7AFA-C244-AB39-DFAA769B8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cxnSp>
        <p:nvCxnSpPr>
          <p:cNvPr id="28" name="Google Shape;365;p33">
            <a:extLst>
              <a:ext uri="{FF2B5EF4-FFF2-40B4-BE49-F238E27FC236}">
                <a16:creationId xmlns:a16="http://schemas.microsoft.com/office/drawing/2014/main" id="{2DD79C15-240D-0446-94E2-C99B1AEEFD9C}"/>
              </a:ext>
            </a:extLst>
          </p:cNvPr>
          <p:cNvCxnSpPr/>
          <p:nvPr/>
        </p:nvCxnSpPr>
        <p:spPr>
          <a:xfrm>
            <a:off x="6031986" y="1866773"/>
            <a:ext cx="0" cy="4176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517</Words>
  <Application>Microsoft Macintosh PowerPoint</Application>
  <PresentationFormat>Widescreen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23</cp:revision>
  <dcterms:modified xsi:type="dcterms:W3CDTF">2021-11-10T07:06:29Z</dcterms:modified>
</cp:coreProperties>
</file>