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68" r:id="rId2"/>
    <p:sldId id="258" r:id="rId3"/>
    <p:sldId id="341" r:id="rId4"/>
    <p:sldId id="340" r:id="rId5"/>
    <p:sldId id="342" r:id="rId6"/>
    <p:sldId id="343" r:id="rId7"/>
    <p:sldId id="344" r:id="rId8"/>
    <p:sldId id="345" r:id="rId9"/>
    <p:sldId id="346" r:id="rId10"/>
    <p:sldId id="347" r:id="rId11"/>
    <p:sldId id="34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h Lam" initials="KL" lastIdx="2" clrIdx="0">
    <p:extLst>
      <p:ext uri="{19B8F6BF-5375-455C-9EA6-DF929625EA0E}">
        <p15:presenceInfo xmlns:p15="http://schemas.microsoft.com/office/powerpoint/2012/main" userId="353fa02615eed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1DD"/>
    <a:srgbClr val="011F52"/>
    <a:srgbClr val="FF5969"/>
    <a:srgbClr val="92D050"/>
    <a:srgbClr val="FEC630"/>
    <a:srgbClr val="52CBBE"/>
    <a:srgbClr val="83C936"/>
    <a:srgbClr val="000000"/>
    <a:srgbClr val="00A0A8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07EBC-79C6-404E-9220-A99BADE21C04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26093-CE6B-4801-9381-46B49C39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ECF77F-F45E-48A6-9CDC-6D9563F4D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4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DC00-5479-48E5-A595-2F2A4D2F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183" y="2754890"/>
            <a:ext cx="6948055" cy="13158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6B247-38B4-471E-883C-C32CF9BF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3AC94-B613-44E2-A627-18D73ECF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7AB3D-C935-41D9-8270-4BEFAF43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FD179D-3055-4243-8717-7EB85FF14A07}"/>
              </a:ext>
            </a:extLst>
          </p:cNvPr>
          <p:cNvSpPr/>
          <p:nvPr userDrawn="1"/>
        </p:nvSpPr>
        <p:spPr>
          <a:xfrm>
            <a:off x="1092198" y="681182"/>
            <a:ext cx="9770023" cy="5495639"/>
          </a:xfrm>
          <a:prstGeom prst="rect">
            <a:avLst/>
          </a:prstGeom>
          <a:blipFill dpi="0" rotWithShape="1">
            <a:blip r:embed="rId2">
              <a:alphaModFix amt="6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75651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0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195806-F3C0-4531-B875-11BF571653D3}"/>
              </a:ext>
            </a:extLst>
          </p:cNvPr>
          <p:cNvSpPr/>
          <p:nvPr userDrawn="1"/>
        </p:nvSpPr>
        <p:spPr>
          <a:xfrm rot="120000">
            <a:off x="1096297" y="616667"/>
            <a:ext cx="9999406" cy="5624666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11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927" y="2434993"/>
            <a:ext cx="9384146" cy="1988014"/>
          </a:xfrm>
        </p:spPr>
        <p:txBody>
          <a:bodyPr>
            <a:normAutofit/>
          </a:bodyPr>
          <a:lstStyle>
            <a:lvl1pPr algn="ctr">
              <a:defRPr sz="5000" cap="all" baseline="0">
                <a:solidFill>
                  <a:srgbClr val="011F5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9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195806-F3C0-4531-B875-11BF571653D3}"/>
              </a:ext>
            </a:extLst>
          </p:cNvPr>
          <p:cNvSpPr/>
          <p:nvPr userDrawn="1"/>
        </p:nvSpPr>
        <p:spPr>
          <a:xfrm>
            <a:off x="413004" y="411480"/>
            <a:ext cx="11365992" cy="6035040"/>
          </a:xfrm>
          <a:prstGeom prst="roundRect">
            <a:avLst>
              <a:gd name="adj" fmla="val 864"/>
            </a:avLst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11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89" y="136524"/>
            <a:ext cx="6526161" cy="5506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defRPr sz="3000" cap="none" baseline="0">
                <a:solidFill>
                  <a:srgbClr val="011F5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387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10E6-E1D4-42C9-BDA0-816148D3DD1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00EA-599A-498D-BED7-EB41F507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60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BDC079D-8F62-4D87-80E0-A28C89C69AF9}"/>
              </a:ext>
            </a:extLst>
          </p:cNvPr>
          <p:cNvGrpSpPr/>
          <p:nvPr/>
        </p:nvGrpSpPr>
        <p:grpSpPr>
          <a:xfrm>
            <a:off x="6096000" y="117132"/>
            <a:ext cx="6020031" cy="1222653"/>
            <a:chOff x="6085378" y="179477"/>
            <a:chExt cx="6020031" cy="12226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AD860A-387C-434D-8933-85F04BAB6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596" b="72296" l="36552" r="649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11" r="33393" b="26250"/>
            <a:stretch/>
          </p:blipFill>
          <p:spPr>
            <a:xfrm>
              <a:off x="6085378" y="179477"/>
              <a:ext cx="1202397" cy="1222653"/>
            </a:xfrm>
            <a:prstGeom prst="rect">
              <a:avLst/>
            </a:prstGeom>
            <a:noFill/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B602E9-C9A7-40B1-A4FB-386012CF77AE}"/>
                </a:ext>
              </a:extLst>
            </p:cNvPr>
            <p:cNvGrpSpPr/>
            <p:nvPr/>
          </p:nvGrpSpPr>
          <p:grpSpPr>
            <a:xfrm>
              <a:off x="7287775" y="231412"/>
              <a:ext cx="4817634" cy="1118782"/>
              <a:chOff x="7287775" y="294493"/>
              <a:chExt cx="4817634" cy="111878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89E43-C9E4-4ED2-BB91-295E9B8C9992}"/>
                  </a:ext>
                </a:extLst>
              </p:cNvPr>
              <p:cNvSpPr txBox="1"/>
              <p:nvPr/>
            </p:nvSpPr>
            <p:spPr>
              <a:xfrm>
                <a:off x="7287775" y="1043943"/>
                <a:ext cx="414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E1DD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Khoa </a:t>
                </a:r>
                <a:r>
                  <a:rPr lang="en-US" err="1">
                    <a:solidFill>
                      <a:srgbClr val="00E1DD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Công</a:t>
                </a:r>
                <a:r>
                  <a:rPr lang="en-US">
                    <a:solidFill>
                      <a:srgbClr val="00E1DD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nghệ thông tin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F223B-EB48-491A-BC28-335FD2F7492B}"/>
                  </a:ext>
                </a:extLst>
              </p:cNvPr>
              <p:cNvSpPr txBox="1"/>
              <p:nvPr/>
            </p:nvSpPr>
            <p:spPr>
              <a:xfrm>
                <a:off x="7287775" y="294493"/>
                <a:ext cx="48176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Tr</a:t>
                </a:r>
                <a:r>
                  <a:rPr lang="vi-VN" sz="200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ư</a:t>
                </a:r>
                <a:r>
                  <a:rPr lang="en-US" sz="200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ờng Đại học</a:t>
                </a:r>
              </a:p>
              <a:p>
                <a:r>
                  <a:rPr lang="en-US" sz="200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Sư phạm Kỹ thuật TP Hồ Chí Minh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6D52D0F-37AE-422E-B61B-BDE835F02790}"/>
                  </a:ext>
                </a:extLst>
              </p:cNvPr>
              <p:cNvSpPr/>
              <p:nvPr/>
            </p:nvSpPr>
            <p:spPr>
              <a:xfrm>
                <a:off x="7385627" y="1010692"/>
                <a:ext cx="3515360" cy="27432"/>
              </a:xfrm>
              <a:prstGeom prst="rect">
                <a:avLst/>
              </a:prstGeom>
              <a:noFill/>
              <a:ln>
                <a:solidFill>
                  <a:srgbClr val="00E1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9613B6-D7FD-4208-9EC4-6186E9B89059}"/>
              </a:ext>
            </a:extLst>
          </p:cNvPr>
          <p:cNvSpPr txBox="1"/>
          <p:nvPr/>
        </p:nvSpPr>
        <p:spPr>
          <a:xfrm>
            <a:off x="7546645" y="2579102"/>
            <a:ext cx="41633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n w="19050">
                  <a:solidFill>
                    <a:srgbClr val="00E1DD"/>
                  </a:solidFill>
                </a:ln>
                <a:noFill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ARTIFICIAL</a:t>
            </a:r>
          </a:p>
          <a:p>
            <a:pPr algn="ctr"/>
            <a:r>
              <a:rPr lang="en-US" sz="4400">
                <a:ln w="19050">
                  <a:solidFill>
                    <a:srgbClr val="00E1DD"/>
                  </a:solidFill>
                </a:ln>
                <a:noFill/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INTELLIGENCE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C3FF8-E21C-493C-8FF1-5487987416F8}"/>
              </a:ext>
            </a:extLst>
          </p:cNvPr>
          <p:cNvSpPr txBox="1"/>
          <p:nvPr/>
        </p:nvSpPr>
        <p:spPr>
          <a:xfrm>
            <a:off x="7396249" y="4105776"/>
            <a:ext cx="446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E1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BÁO CÁO CUỐI KỲ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5C63F-E6B2-4CC8-947D-639C553D15A7}"/>
              </a:ext>
            </a:extLst>
          </p:cNvPr>
          <p:cNvSpPr txBox="1"/>
          <p:nvPr/>
        </p:nvSpPr>
        <p:spPr>
          <a:xfrm>
            <a:off x="7189772" y="4962962"/>
            <a:ext cx="459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GIẢNG VIÊN : TRẦN NHẬT QUANG</a:t>
            </a:r>
          </a:p>
          <a:p>
            <a:pPr algn="r"/>
            <a:r>
              <a:rPr lang="en-US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NHÓM 1 – Sáng thứ 4</a:t>
            </a:r>
          </a:p>
        </p:txBody>
      </p:sp>
    </p:spTree>
    <p:extLst>
      <p:ext uri="{BB962C8B-B14F-4D97-AF65-F5344CB8AC3E}">
        <p14:creationId xmlns:p14="http://schemas.microsoft.com/office/powerpoint/2010/main" val="225464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F29FF-A899-4CD7-B497-C9CC7AFA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SQL</a:t>
            </a:r>
            <a:r>
              <a:rPr lang="en-US" dirty="0"/>
              <a:t> INJECTION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DD13D-2AD2-4E7F-8097-CFA2ABFB6177}"/>
              </a:ext>
            </a:extLst>
          </p:cNvPr>
          <p:cNvSpPr txBox="1"/>
          <p:nvPr/>
        </p:nvSpPr>
        <p:spPr>
          <a:xfrm>
            <a:off x="1071716" y="994107"/>
            <a:ext cx="953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Ví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dụ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algn="just"/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Tuy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nhiên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vì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Username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password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lệ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kẻ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tấn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3E789-ED82-410F-82DF-5437DA5EE326}"/>
              </a:ext>
            </a:extLst>
          </p:cNvPr>
          <p:cNvSpPr txBox="1"/>
          <p:nvPr/>
        </p:nvSpPr>
        <p:spPr>
          <a:xfrm>
            <a:off x="1071717" y="4213637"/>
            <a:ext cx="98779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Users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 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Pass 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245DB-F994-4137-B35B-981BB51C3032}"/>
              </a:ext>
            </a:extLst>
          </p:cNvPr>
          <p:cNvSpPr txBox="1"/>
          <p:nvPr/>
        </p:nvSpPr>
        <p:spPr>
          <a:xfrm>
            <a:off x="1071718" y="3630277"/>
            <a:ext cx="251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DB136-8365-4831-9E37-65D5236E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82" y="2835460"/>
            <a:ext cx="4283327" cy="2508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63081C-D2C4-410C-9ECD-9F4D0B8140B9}"/>
              </a:ext>
            </a:extLst>
          </p:cNvPr>
          <p:cNvSpPr txBox="1"/>
          <p:nvPr/>
        </p:nvSpPr>
        <p:spPr>
          <a:xfrm>
            <a:off x="1071716" y="5778607"/>
            <a:ext cx="98779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Users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       TRUE    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       TRUE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D1CF6-0762-4720-A615-4FAD08593B0D}"/>
              </a:ext>
            </a:extLst>
          </p:cNvPr>
          <p:cNvSpPr txBox="1"/>
          <p:nvPr/>
        </p:nvSpPr>
        <p:spPr>
          <a:xfrm>
            <a:off x="1071716" y="2502212"/>
            <a:ext cx="953729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Do OR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1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SQL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đương</a:t>
            </a:r>
            <a:r>
              <a:rPr lang="en-US" sz="2800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939227-877A-4F68-A919-DAD9BE6A7D21}"/>
              </a:ext>
            </a:extLst>
          </p:cNvPr>
          <p:cNvCxnSpPr/>
          <p:nvPr/>
        </p:nvCxnSpPr>
        <p:spPr>
          <a:xfrm>
            <a:off x="5671595" y="4745620"/>
            <a:ext cx="0" cy="833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90D2A6-808C-49F4-B6E7-F55219E730E9}"/>
              </a:ext>
            </a:extLst>
          </p:cNvPr>
          <p:cNvCxnSpPr/>
          <p:nvPr/>
        </p:nvCxnSpPr>
        <p:spPr>
          <a:xfrm>
            <a:off x="8416724" y="4745620"/>
            <a:ext cx="0" cy="833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69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F29FF-A899-4CD7-B497-C9CC7AFA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SQL</a:t>
            </a:r>
            <a:r>
              <a:rPr lang="en-US" dirty="0"/>
              <a:t> INJECTION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DD13D-2AD2-4E7F-8097-CFA2ABFB6177}"/>
              </a:ext>
            </a:extLst>
          </p:cNvPr>
          <p:cNvSpPr txBox="1"/>
          <p:nvPr/>
        </p:nvSpPr>
        <p:spPr>
          <a:xfrm>
            <a:off x="1071716" y="994107"/>
            <a:ext cx="953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Ví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dụ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algn="just"/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Tuy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nhiên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vì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Username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password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lệ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kẻ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tấn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3E789-ED82-410F-82DF-5437DA5EE326}"/>
              </a:ext>
            </a:extLst>
          </p:cNvPr>
          <p:cNvSpPr txBox="1"/>
          <p:nvPr/>
        </p:nvSpPr>
        <p:spPr>
          <a:xfrm>
            <a:off x="1071717" y="3138974"/>
            <a:ext cx="98779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Users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 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Pass 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245DB-F994-4137-B35B-981BB51C3032}"/>
              </a:ext>
            </a:extLst>
          </p:cNvPr>
          <p:cNvSpPr txBox="1"/>
          <p:nvPr/>
        </p:nvSpPr>
        <p:spPr>
          <a:xfrm>
            <a:off x="1071718" y="2555614"/>
            <a:ext cx="251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3081C-D2C4-410C-9ECD-9F4D0B8140B9}"/>
              </a:ext>
            </a:extLst>
          </p:cNvPr>
          <p:cNvSpPr txBox="1"/>
          <p:nvPr/>
        </p:nvSpPr>
        <p:spPr>
          <a:xfrm>
            <a:off x="1071716" y="4703944"/>
            <a:ext cx="98779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Users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       TRUE    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       TRUE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939227-877A-4F68-A919-DAD9BE6A7D21}"/>
              </a:ext>
            </a:extLst>
          </p:cNvPr>
          <p:cNvCxnSpPr/>
          <p:nvPr/>
        </p:nvCxnSpPr>
        <p:spPr>
          <a:xfrm>
            <a:off x="5671595" y="3670957"/>
            <a:ext cx="0" cy="833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90D2A6-808C-49F4-B6E7-F55219E730E9}"/>
              </a:ext>
            </a:extLst>
          </p:cNvPr>
          <p:cNvCxnSpPr/>
          <p:nvPr/>
        </p:nvCxnSpPr>
        <p:spPr>
          <a:xfrm>
            <a:off x="8416724" y="3670957"/>
            <a:ext cx="0" cy="833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4A8982-D470-4122-878B-66426441F3B3}"/>
              </a:ext>
            </a:extLst>
          </p:cNvPr>
          <p:cNvSpPr txBox="1"/>
          <p:nvPr/>
        </p:nvSpPr>
        <p:spPr>
          <a:xfrm>
            <a:off x="1071716" y="5309754"/>
            <a:ext cx="953729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Khi </a:t>
            </a:r>
            <a:r>
              <a:rPr lang="en-US" sz="2800" b="1" dirty="0" err="1"/>
              <a:t>đó</a:t>
            </a:r>
            <a:r>
              <a:rPr lang="en-US" sz="2800" b="1" dirty="0"/>
              <a:t>, </a:t>
            </a:r>
            <a:r>
              <a:rPr lang="en-US" sz="2800" b="1" dirty="0" err="1"/>
              <a:t>thông</a:t>
            </a:r>
            <a:r>
              <a:rPr lang="en-US" sz="2800" b="1" dirty="0"/>
              <a:t> tin </a:t>
            </a:r>
            <a:r>
              <a:rPr lang="en-US" sz="2800" b="1" dirty="0" err="1"/>
              <a:t>của</a:t>
            </a:r>
            <a:r>
              <a:rPr lang="en-US" sz="2800" b="1" dirty="0"/>
              <a:t> TẤT CẢ </a:t>
            </a:r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bảng</a:t>
            </a:r>
            <a:r>
              <a:rPr lang="en-US" sz="2800" b="1" dirty="0"/>
              <a:t> Users </a:t>
            </a:r>
            <a:r>
              <a:rPr lang="en-US" sz="2800" b="1" dirty="0" err="1"/>
              <a:t>đều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hiển</a:t>
            </a:r>
            <a:r>
              <a:rPr lang="en-US" sz="2800" b="1" dirty="0"/>
              <a:t> </a:t>
            </a:r>
            <a:r>
              <a:rPr lang="en-US" sz="2800" b="1" dirty="0" err="1"/>
              <a:t>thị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2837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359C79-8B30-4382-8025-F3F0F317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LỖ HỔNG THƯỜNG GẶP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7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F29FF-A899-4CD7-B497-C9CC7AFA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SQL</a:t>
            </a:r>
            <a:r>
              <a:rPr lang="en-US" dirty="0"/>
              <a:t> INJECTION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27BF2-5BDA-4E06-8FA8-4BF422DE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346" y="3854245"/>
            <a:ext cx="4606566" cy="2236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DDD13D-2AD2-4E7F-8097-CFA2ABFB6177}"/>
              </a:ext>
            </a:extLst>
          </p:cNvPr>
          <p:cNvSpPr txBox="1"/>
          <p:nvPr/>
        </p:nvSpPr>
        <p:spPr>
          <a:xfrm>
            <a:off x="1071716" y="1327355"/>
            <a:ext cx="9537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Tổng</a:t>
            </a:r>
            <a:r>
              <a: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quan</a:t>
            </a:r>
          </a:p>
          <a:p>
            <a:pPr algn="just"/>
            <a:r>
              <a:rPr lang="vi-VN" sz="3600" dirty="0"/>
              <a:t>SQL </a:t>
            </a:r>
            <a:r>
              <a:rPr lang="vi-VN" sz="3600" dirty="0" err="1"/>
              <a:t>injection</a:t>
            </a:r>
            <a:r>
              <a:rPr lang="vi-VN" sz="3600" dirty="0"/>
              <a:t> </a:t>
            </a:r>
            <a:r>
              <a:rPr lang="vi-VN" sz="3600" dirty="0" err="1"/>
              <a:t>là</a:t>
            </a:r>
            <a:r>
              <a:rPr lang="vi-VN" sz="3600" dirty="0"/>
              <a:t> </a:t>
            </a:r>
            <a:r>
              <a:rPr lang="vi-VN" sz="3600" dirty="0" err="1"/>
              <a:t>một</a:t>
            </a:r>
            <a:r>
              <a:rPr lang="vi-VN" sz="3600" dirty="0"/>
              <a:t> </a:t>
            </a:r>
            <a:r>
              <a:rPr lang="vi-VN" sz="3600" dirty="0" err="1"/>
              <a:t>kỹ</a:t>
            </a:r>
            <a:r>
              <a:rPr lang="vi-VN" sz="3600" dirty="0"/>
              <a:t> </a:t>
            </a:r>
            <a:r>
              <a:rPr lang="vi-VN" sz="3600" dirty="0" err="1"/>
              <a:t>thuật</a:t>
            </a:r>
            <a:r>
              <a:rPr lang="vi-VN" sz="3600" dirty="0"/>
              <a:t> cho </a:t>
            </a:r>
            <a:r>
              <a:rPr lang="vi-VN" sz="3600" dirty="0" err="1"/>
              <a:t>phép</a:t>
            </a:r>
            <a:r>
              <a:rPr lang="vi-VN" sz="3600" dirty="0"/>
              <a:t> </a:t>
            </a:r>
            <a:r>
              <a:rPr lang="vi-VN" sz="3600" dirty="0" err="1"/>
              <a:t>những</a:t>
            </a:r>
            <a:r>
              <a:rPr lang="vi-VN" sz="3600" dirty="0"/>
              <a:t> </a:t>
            </a:r>
            <a:r>
              <a:rPr lang="vi-VN" sz="3600" dirty="0" err="1"/>
              <a:t>kẻ</a:t>
            </a:r>
            <a:r>
              <a:rPr lang="vi-VN" sz="3600" dirty="0"/>
              <a:t> </a:t>
            </a:r>
            <a:r>
              <a:rPr lang="vi-VN" sz="3600" dirty="0" err="1"/>
              <a:t>tấn</a:t>
            </a:r>
            <a:r>
              <a:rPr lang="vi-VN" sz="3600" dirty="0"/>
              <a:t> công </a:t>
            </a:r>
            <a:r>
              <a:rPr lang="vi-VN" sz="3600" dirty="0" err="1"/>
              <a:t>lợi</a:t>
            </a:r>
            <a:r>
              <a:rPr lang="vi-VN" sz="3600" dirty="0"/>
              <a:t> </a:t>
            </a:r>
            <a:r>
              <a:rPr lang="vi-VN" sz="3600" dirty="0" err="1"/>
              <a:t>dụng</a:t>
            </a:r>
            <a:r>
              <a:rPr lang="vi-VN" sz="3600" dirty="0"/>
              <a:t> </a:t>
            </a:r>
            <a:r>
              <a:rPr lang="vi-VN" sz="3600" dirty="0" err="1"/>
              <a:t>lỗ</a:t>
            </a:r>
            <a:r>
              <a:rPr lang="vi-VN" sz="3600" dirty="0"/>
              <a:t> </a:t>
            </a:r>
            <a:r>
              <a:rPr lang="vi-VN" sz="3600" dirty="0" err="1"/>
              <a:t>hổng</a:t>
            </a:r>
            <a:r>
              <a:rPr lang="vi-VN" sz="3600" dirty="0"/>
              <a:t> </a:t>
            </a:r>
            <a:r>
              <a:rPr lang="vi-VN" sz="3600" dirty="0" err="1"/>
              <a:t>của</a:t>
            </a:r>
            <a:r>
              <a:rPr lang="vi-VN" sz="3600" dirty="0"/>
              <a:t> </a:t>
            </a:r>
            <a:r>
              <a:rPr lang="vi-VN" sz="3600" dirty="0" err="1"/>
              <a:t>việc</a:t>
            </a:r>
            <a:r>
              <a:rPr lang="vi-VN" sz="3600" dirty="0"/>
              <a:t> </a:t>
            </a:r>
            <a:r>
              <a:rPr lang="vi-VN" sz="3600" dirty="0" err="1"/>
              <a:t>kiểm</a:t>
            </a:r>
            <a:r>
              <a:rPr lang="vi-VN" sz="3600" dirty="0"/>
              <a:t> tra </a:t>
            </a:r>
            <a:r>
              <a:rPr lang="vi-VN" sz="3600" dirty="0" err="1"/>
              <a:t>dữ</a:t>
            </a:r>
            <a:r>
              <a:rPr lang="vi-VN" sz="3600" dirty="0"/>
              <a:t> </a:t>
            </a:r>
            <a:r>
              <a:rPr lang="vi-VN" sz="3600" dirty="0" err="1"/>
              <a:t>liệu</a:t>
            </a:r>
            <a:r>
              <a:rPr lang="vi-VN" sz="3600" dirty="0"/>
              <a:t> </a:t>
            </a:r>
            <a:r>
              <a:rPr lang="vi-VN" sz="3600" dirty="0" err="1"/>
              <a:t>đầu</a:t>
            </a:r>
            <a:r>
              <a:rPr lang="vi-VN" sz="3600" dirty="0"/>
              <a:t> </a:t>
            </a:r>
            <a:r>
              <a:rPr lang="vi-VN" sz="3600" dirty="0" err="1"/>
              <a:t>vào</a:t>
            </a:r>
            <a:r>
              <a:rPr lang="en-US" sz="3600" dirty="0"/>
              <a:t>…</a:t>
            </a:r>
            <a:r>
              <a:rPr lang="vi-VN" sz="3600" dirty="0"/>
              <a:t> </a:t>
            </a:r>
            <a:r>
              <a:rPr lang="vi-VN" sz="3600" dirty="0" err="1"/>
              <a:t>để</a:t>
            </a:r>
            <a:r>
              <a:rPr lang="vi-VN" sz="3600" dirty="0"/>
              <a:t> </a:t>
            </a:r>
            <a:r>
              <a:rPr lang="vi-VN" sz="3600" dirty="0" err="1"/>
              <a:t>inject</a:t>
            </a:r>
            <a:r>
              <a:rPr lang="vi-VN" sz="3600" dirty="0"/>
              <a:t> </a:t>
            </a:r>
            <a:r>
              <a:rPr lang="vi-VN" sz="3600" dirty="0" err="1"/>
              <a:t>và</a:t>
            </a:r>
            <a:r>
              <a:rPr lang="vi-VN" sz="3600" dirty="0"/>
              <a:t> thi </a:t>
            </a:r>
            <a:r>
              <a:rPr lang="vi-VN" sz="3600" dirty="0" err="1"/>
              <a:t>hành</a:t>
            </a:r>
            <a:r>
              <a:rPr lang="vi-VN" sz="3600" dirty="0"/>
              <a:t> </a:t>
            </a:r>
            <a:r>
              <a:rPr lang="vi-VN" sz="3600" dirty="0" err="1"/>
              <a:t>các</a:t>
            </a:r>
            <a:r>
              <a:rPr lang="vi-VN" sz="3600" dirty="0"/>
              <a:t> câu </a:t>
            </a:r>
            <a:r>
              <a:rPr lang="vi-VN" sz="3600" dirty="0" err="1"/>
              <a:t>lệnh</a:t>
            </a:r>
            <a:r>
              <a:rPr lang="vi-VN" sz="3600" dirty="0"/>
              <a:t> SQL </a:t>
            </a:r>
            <a:r>
              <a:rPr lang="vi-VN" sz="3600" dirty="0" err="1"/>
              <a:t>bất</a:t>
            </a:r>
            <a:r>
              <a:rPr lang="vi-VN" sz="3600" dirty="0"/>
              <a:t> </a:t>
            </a:r>
            <a:r>
              <a:rPr lang="vi-VN" sz="3600" dirty="0" err="1"/>
              <a:t>hợp</a:t>
            </a:r>
            <a:r>
              <a:rPr lang="vi-VN" sz="3600" dirty="0"/>
              <a:t> </a:t>
            </a:r>
            <a:r>
              <a:rPr lang="vi-VN" sz="3600" dirty="0" err="1"/>
              <a:t>pháp</a:t>
            </a:r>
            <a:r>
              <a:rPr lang="vi-VN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4594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F29FF-A899-4CD7-B497-C9CC7AFA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SQL</a:t>
            </a:r>
            <a:r>
              <a:rPr lang="en-US" dirty="0"/>
              <a:t> INJECTION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27BF2-5BDA-4E06-8FA8-4BF422DE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9" y="767404"/>
            <a:ext cx="10965023" cy="53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4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F29FF-A899-4CD7-B497-C9CC7AFA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SQL</a:t>
            </a:r>
            <a:r>
              <a:rPr lang="en-US" dirty="0"/>
              <a:t> INJECTION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DD13D-2AD2-4E7F-8097-CFA2ABFB6177}"/>
              </a:ext>
            </a:extLst>
          </p:cNvPr>
          <p:cNvSpPr txBox="1"/>
          <p:nvPr/>
        </p:nvSpPr>
        <p:spPr>
          <a:xfrm>
            <a:off x="1071716" y="1327355"/>
            <a:ext cx="6430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Hoạt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động</a:t>
            </a:r>
            <a:endParaRPr lang="en-US" sz="3600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algn="just"/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SQL </a:t>
            </a:r>
            <a:r>
              <a:rPr lang="vi-VN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injection</a:t>
            </a:r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vi-VN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thường</a:t>
            </a:r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vi-VN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xảy</a:t>
            </a:r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ra khi </a:t>
            </a:r>
            <a:r>
              <a:rPr lang="vi-VN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bạn</a:t>
            </a:r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yêu </a:t>
            </a:r>
            <a:r>
              <a:rPr lang="vi-VN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cầu</a:t>
            </a:r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vi-VN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người</a:t>
            </a:r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vi-VN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dùng</a:t>
            </a:r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vi-VN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nhập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dữ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liệu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Tuy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nhiên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thay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vì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nhập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dữ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liệu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hợp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lệ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thì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lại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nhâp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vi-VN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một</a:t>
            </a:r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câu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lệnh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vi-VN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SQ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L,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khiến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câu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lệnh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đó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được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thực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thi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>
                <a:ea typeface="Segoe UI Black" panose="020B0A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sz="3600" dirty="0">
                <a:ea typeface="Segoe UI Black" panose="020B0A02040204020203" pitchFamily="34" charset="0"/>
                <a:cs typeface="Segoe UI Semibold" panose="020B0702040204020203" pitchFamily="34" charset="0"/>
              </a:rPr>
              <a:t> CSDL.</a:t>
            </a:r>
            <a:endParaRPr lang="vi-VN" sz="3600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AF26E-30B7-4BBA-9F88-4FDC9B5C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89" y="1959136"/>
            <a:ext cx="3514795" cy="31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16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F29FF-A899-4CD7-B497-C9CC7AFA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SQL</a:t>
            </a:r>
            <a:r>
              <a:rPr lang="en-US" dirty="0"/>
              <a:t> INJECTION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DD13D-2AD2-4E7F-8097-CFA2ABFB6177}"/>
              </a:ext>
            </a:extLst>
          </p:cNvPr>
          <p:cNvSpPr txBox="1"/>
          <p:nvPr/>
        </p:nvSpPr>
        <p:spPr>
          <a:xfrm>
            <a:off x="1071716" y="1327355"/>
            <a:ext cx="953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Ví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dụ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dựa</a:t>
            </a: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trên</a:t>
            </a: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1=1 </a:t>
            </a:r>
            <a:r>
              <a:rPr lang="en-US" sz="32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luôn</a:t>
            </a: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đúng</a:t>
            </a:r>
            <a:r>
              <a:rPr lang="en-US" sz="32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)</a:t>
            </a:r>
            <a:endParaRPr lang="en-US" sz="3600" dirty="0"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Giả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lấy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tất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cả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UserID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2BB07-15DF-4C54-9296-17CFD4B7EF56}"/>
              </a:ext>
            </a:extLst>
          </p:cNvPr>
          <p:cNvSpPr txBox="1"/>
          <p:nvPr/>
        </p:nvSpPr>
        <p:spPr>
          <a:xfrm>
            <a:off x="1071716" y="3360165"/>
            <a:ext cx="9537290" cy="845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63754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txtUserId</a:t>
            </a:r>
            <a:r>
              <a:rPr lang="vi-V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getRequestString</a:t>
            </a:r>
            <a:r>
              <a:rPr lang="vi-V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vi-V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754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vi-V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txtSQL</a:t>
            </a:r>
            <a:r>
              <a:rPr lang="vi-V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"SELECT * FROM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vi-V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vi-V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" + </a:t>
            </a:r>
            <a:r>
              <a:rPr lang="vi-V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txtUserId</a:t>
            </a:r>
            <a:r>
              <a:rPr lang="vi-V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F7636-5516-4D9A-88BD-245853C2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4420181"/>
            <a:ext cx="9537290" cy="14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44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F29FF-A899-4CD7-B497-C9CC7AFA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SQL</a:t>
            </a:r>
            <a:r>
              <a:rPr lang="en-US" dirty="0"/>
              <a:t> INJECTION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DD13D-2AD2-4E7F-8097-CFA2ABFB6177}"/>
              </a:ext>
            </a:extLst>
          </p:cNvPr>
          <p:cNvSpPr txBox="1"/>
          <p:nvPr/>
        </p:nvSpPr>
        <p:spPr>
          <a:xfrm>
            <a:off x="1071716" y="1327355"/>
            <a:ext cx="953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Ví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dụ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36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(</a:t>
            </a:r>
            <a:r>
              <a:rPr lang="en-US" sz="36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dựa</a:t>
            </a:r>
            <a:r>
              <a:rPr lang="en-US" sz="36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trên</a:t>
            </a:r>
            <a:r>
              <a:rPr lang="en-US" sz="36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điều</a:t>
            </a:r>
            <a:r>
              <a:rPr lang="en-US" sz="36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kiện</a:t>
            </a:r>
            <a:r>
              <a:rPr lang="en-US" sz="36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1=1 </a:t>
            </a:r>
            <a:r>
              <a:rPr lang="en-US" sz="36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luôn</a:t>
            </a:r>
            <a:r>
              <a:rPr lang="en-US" sz="36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đúng</a:t>
            </a:r>
            <a:r>
              <a:rPr lang="en-US" sz="36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)</a:t>
            </a:r>
            <a:endParaRPr lang="en-US" sz="3600" b="1" dirty="0"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algn="just"/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Tuy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nhiên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nếu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textbox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dung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2BB07-15DF-4C54-9296-17CFD4B7EF56}"/>
              </a:ext>
            </a:extLst>
          </p:cNvPr>
          <p:cNvSpPr txBox="1"/>
          <p:nvPr/>
        </p:nvSpPr>
        <p:spPr>
          <a:xfrm>
            <a:off x="1071716" y="4605547"/>
            <a:ext cx="9537290" cy="410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63754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Users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105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1=1;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71CD4-930F-4EC9-8381-11407E3F4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94" b="14697"/>
          <a:stretch/>
        </p:blipFill>
        <p:spPr>
          <a:xfrm>
            <a:off x="1071716" y="2939723"/>
            <a:ext cx="9537290" cy="978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C0C6D-2B3A-417F-9C32-AE4F1B3CD4E7}"/>
              </a:ext>
            </a:extLst>
          </p:cNvPr>
          <p:cNvSpPr txBox="1"/>
          <p:nvPr/>
        </p:nvSpPr>
        <p:spPr>
          <a:xfrm>
            <a:off x="1071716" y="3918276"/>
            <a:ext cx="953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query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E35D1-F687-4F87-A7B2-52AEB3B5C90F}"/>
              </a:ext>
            </a:extLst>
          </p:cNvPr>
          <p:cNvSpPr txBox="1"/>
          <p:nvPr/>
        </p:nvSpPr>
        <p:spPr>
          <a:xfrm>
            <a:off x="1071716" y="5309754"/>
            <a:ext cx="953729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Khi </a:t>
            </a:r>
            <a:r>
              <a:rPr lang="en-US" sz="2800" b="1" dirty="0" err="1"/>
              <a:t>đó</a:t>
            </a:r>
            <a:r>
              <a:rPr lang="en-US" sz="2800" b="1" dirty="0"/>
              <a:t>, </a:t>
            </a:r>
            <a:r>
              <a:rPr lang="en-US" sz="2800" b="1" dirty="0" err="1"/>
              <a:t>thông</a:t>
            </a:r>
            <a:r>
              <a:rPr lang="en-US" sz="2800" b="1" dirty="0"/>
              <a:t> tin </a:t>
            </a:r>
            <a:r>
              <a:rPr lang="en-US" sz="2800" b="1" dirty="0" err="1"/>
              <a:t>của</a:t>
            </a:r>
            <a:r>
              <a:rPr lang="en-US" sz="2800" b="1" dirty="0"/>
              <a:t> TẤT CẢ </a:t>
            </a:r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bảng</a:t>
            </a:r>
            <a:r>
              <a:rPr lang="en-US" sz="2800" b="1" dirty="0"/>
              <a:t> Users </a:t>
            </a:r>
            <a:r>
              <a:rPr lang="en-US" sz="2800" b="1" dirty="0" err="1"/>
              <a:t>đều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hiển</a:t>
            </a:r>
            <a:r>
              <a:rPr lang="en-US" sz="2800" b="1" dirty="0"/>
              <a:t> </a:t>
            </a:r>
            <a:r>
              <a:rPr lang="en-US" sz="2800" b="1" dirty="0" err="1"/>
              <a:t>thị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630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F29FF-A899-4CD7-B497-C9CC7AFA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SQL</a:t>
            </a:r>
            <a:r>
              <a:rPr lang="en-US" dirty="0"/>
              <a:t> INJECTION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DD13D-2AD2-4E7F-8097-CFA2ABFB6177}"/>
              </a:ext>
            </a:extLst>
          </p:cNvPr>
          <p:cNvSpPr txBox="1"/>
          <p:nvPr/>
        </p:nvSpPr>
        <p:spPr>
          <a:xfrm>
            <a:off x="1071716" y="1327355"/>
            <a:ext cx="9537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Ví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dụ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algn="just"/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Câu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đăng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trang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2BB07-15DF-4C54-9296-17CFD4B7EF56}"/>
              </a:ext>
            </a:extLst>
          </p:cNvPr>
          <p:cNvSpPr txBox="1"/>
          <p:nvPr/>
        </p:nvSpPr>
        <p:spPr>
          <a:xfrm>
            <a:off x="1071716" y="2558538"/>
            <a:ext cx="953729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("username");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userpassword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DD43A-0450-4F0A-8330-69EF7718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6" y="3310159"/>
            <a:ext cx="4572501" cy="2901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3E789-ED82-410F-82DF-5437DA5EE326}"/>
              </a:ext>
            </a:extLst>
          </p:cNvPr>
          <p:cNvSpPr txBox="1"/>
          <p:nvPr/>
        </p:nvSpPr>
        <p:spPr>
          <a:xfrm>
            <a:off x="1071716" y="4431525"/>
            <a:ext cx="525981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'SELECT *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FROM Users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WHERE Name ="'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‘”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AND Pass ="'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'"'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245DB-F994-4137-B35B-981BB51C3032}"/>
              </a:ext>
            </a:extLst>
          </p:cNvPr>
          <p:cNvSpPr txBox="1"/>
          <p:nvPr/>
        </p:nvSpPr>
        <p:spPr>
          <a:xfrm>
            <a:off x="1071716" y="3653132"/>
            <a:ext cx="251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75306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F29FF-A899-4CD7-B497-C9CC7AFA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SQL</a:t>
            </a:r>
            <a:r>
              <a:rPr lang="en-US" dirty="0"/>
              <a:t> INJECTION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DD13D-2AD2-4E7F-8097-CFA2ABFB6177}"/>
              </a:ext>
            </a:extLst>
          </p:cNvPr>
          <p:cNvSpPr txBox="1"/>
          <p:nvPr/>
        </p:nvSpPr>
        <p:spPr>
          <a:xfrm>
            <a:off x="1071716" y="1327355"/>
            <a:ext cx="95372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Ví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dụ</a:t>
            </a:r>
            <a:r>
              <a:rPr lang="en-US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algn="just"/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Tuy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nhiên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vì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Username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password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lệ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kẻ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tấn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lại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3E789-ED82-410F-82DF-5437DA5EE326}"/>
              </a:ext>
            </a:extLst>
          </p:cNvPr>
          <p:cNvSpPr txBox="1"/>
          <p:nvPr/>
        </p:nvSpPr>
        <p:spPr>
          <a:xfrm>
            <a:off x="1071716" y="5738989"/>
            <a:ext cx="98779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Users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 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Pass 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245DB-F994-4137-B35B-981BB51C3032}"/>
              </a:ext>
            </a:extLst>
          </p:cNvPr>
          <p:cNvSpPr txBox="1"/>
          <p:nvPr/>
        </p:nvSpPr>
        <p:spPr>
          <a:xfrm>
            <a:off x="1071716" y="5255622"/>
            <a:ext cx="251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DB136-8365-4831-9E37-65D5236E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05" y="3022303"/>
            <a:ext cx="4283327" cy="25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515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Segoe UI Black</vt:lpstr>
      <vt:lpstr>Segoe UI Semibold</vt:lpstr>
      <vt:lpstr>Office Theme</vt:lpstr>
      <vt:lpstr>PowerPoint Presentation</vt:lpstr>
      <vt:lpstr>CÁC LỖ HỔNG THƯỜNG GẶP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Lam</dc:creator>
  <cp:lastModifiedBy>Minh Tien</cp:lastModifiedBy>
  <cp:revision>264</cp:revision>
  <dcterms:created xsi:type="dcterms:W3CDTF">2020-06-20T11:53:00Z</dcterms:created>
  <dcterms:modified xsi:type="dcterms:W3CDTF">2020-12-24T05:06:27Z</dcterms:modified>
</cp:coreProperties>
</file>