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95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March 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March 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March 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March 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March 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March 1,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March 1,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March 1,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March 1,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March 1,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March 1,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March 1, 2016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1676400"/>
            <a:ext cx="7861300" cy="1524000"/>
          </a:xfrm>
        </p:spPr>
        <p:txBody>
          <a:bodyPr>
            <a:noAutofit/>
          </a:bodyPr>
          <a:lstStyle/>
          <a:p>
            <a:pPr algn="r"/>
            <a:r>
              <a:rPr lang="en-US" sz="4400" b="1" dirty="0" smtClean="0">
                <a:latin typeface="Arial"/>
                <a:cs typeface="Arial"/>
              </a:rPr>
              <a:t>THIẾT KẾ GIAO DIỆN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0800" y="3429000"/>
            <a:ext cx="4508500" cy="1625599"/>
          </a:xfrm>
        </p:spPr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Giảng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viên</a:t>
            </a:r>
            <a:r>
              <a:rPr lang="en-US" dirty="0" smtClean="0">
                <a:latin typeface="Arial"/>
                <a:cs typeface="Arial"/>
              </a:rPr>
              <a:t>: </a:t>
            </a:r>
            <a:r>
              <a:rPr lang="en-US" dirty="0" err="1" smtClean="0">
                <a:latin typeface="Arial"/>
                <a:cs typeface="Arial"/>
              </a:rPr>
              <a:t>Trương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Thị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Ngọc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Phượng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73004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NỘI DUNG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Cấu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trúc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giao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diện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Tạo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mới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giao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diện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Layouts</a:t>
            </a:r>
          </a:p>
          <a:p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đối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tượng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nhập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liệu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đối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tượng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nhận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sự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kiện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Bài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tập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thực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hành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196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>
                <a:latin typeface="Arial"/>
                <a:cs typeface="Arial"/>
              </a:rPr>
              <a:t>LAYOUTS - </a:t>
            </a:r>
            <a:r>
              <a:rPr lang="en-US" sz="4800" dirty="0" err="1" smtClean="0">
                <a:latin typeface="Arial"/>
                <a:cs typeface="Arial"/>
              </a:rPr>
              <a:t>linearlayout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Arial"/>
                <a:cs typeface="Arial"/>
              </a:rPr>
              <a:t>Là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loại</a:t>
            </a:r>
            <a:r>
              <a:rPr lang="en-US" dirty="0" smtClean="0">
                <a:latin typeface="Arial"/>
                <a:cs typeface="Arial"/>
              </a:rPr>
              <a:t> layout </a:t>
            </a:r>
            <a:r>
              <a:rPr lang="en-US" dirty="0" err="1" smtClean="0">
                <a:latin typeface="Arial"/>
                <a:cs typeface="Arial"/>
              </a:rPr>
              <a:t>tổ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chức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đối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tượng</a:t>
            </a:r>
            <a:r>
              <a:rPr lang="en-US" dirty="0" smtClean="0">
                <a:latin typeface="Arial"/>
                <a:cs typeface="Arial"/>
              </a:rPr>
              <a:t> View </a:t>
            </a:r>
            <a:r>
              <a:rPr lang="en-US" dirty="0" err="1" smtClean="0">
                <a:latin typeface="Arial"/>
                <a:cs typeface="Arial"/>
              </a:rPr>
              <a:t>theo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một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hướng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xác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định</a:t>
            </a:r>
            <a:r>
              <a:rPr lang="en-US" dirty="0" smtClean="0">
                <a:latin typeface="Arial"/>
                <a:cs typeface="Arial"/>
              </a:rPr>
              <a:t> ban </a:t>
            </a:r>
            <a:r>
              <a:rPr lang="en-US" dirty="0" err="1" smtClean="0">
                <a:latin typeface="Arial"/>
                <a:cs typeface="Arial"/>
              </a:rPr>
              <a:t>đầu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thông</a:t>
            </a:r>
            <a:r>
              <a:rPr lang="en-US" dirty="0" smtClean="0">
                <a:latin typeface="Arial"/>
                <a:cs typeface="Arial"/>
              </a:rPr>
              <a:t> qua </a:t>
            </a:r>
            <a:r>
              <a:rPr lang="en-US" dirty="0" err="1" smtClean="0">
                <a:latin typeface="Arial"/>
                <a:cs typeface="Arial"/>
              </a:rPr>
              <a:t>thuộc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tính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orientation</a:t>
            </a:r>
          </a:p>
          <a:p>
            <a:r>
              <a:rPr lang="en-US" dirty="0" err="1" smtClean="0">
                <a:latin typeface="Arial"/>
                <a:cs typeface="Arial"/>
              </a:rPr>
              <a:t>Một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số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thuộc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tính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bắt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buộc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phải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có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khi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sử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LinearLayout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err="1" smtClean="0">
                <a:latin typeface="Arial"/>
                <a:cs typeface="Arial"/>
              </a:rPr>
              <a:t>layout_width</a:t>
            </a:r>
            <a:r>
              <a:rPr lang="en-US" dirty="0" smtClean="0">
                <a:latin typeface="Arial"/>
                <a:cs typeface="Arial"/>
              </a:rPr>
              <a:t>: </a:t>
            </a:r>
            <a:r>
              <a:rPr lang="en-US" dirty="0" err="1" smtClean="0">
                <a:latin typeface="Arial"/>
                <a:cs typeface="Arial"/>
              </a:rPr>
              <a:t>chiều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rộng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của</a:t>
            </a:r>
            <a:r>
              <a:rPr lang="en-US" dirty="0" smtClean="0">
                <a:latin typeface="Arial"/>
                <a:cs typeface="Arial"/>
              </a:rPr>
              <a:t> Layout. </a:t>
            </a:r>
            <a:r>
              <a:rPr lang="en-US" dirty="0" err="1" smtClean="0">
                <a:latin typeface="Arial"/>
                <a:cs typeface="Arial"/>
              </a:rPr>
              <a:t>Có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giá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trị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như</a:t>
            </a:r>
            <a:r>
              <a:rPr lang="en-US" dirty="0" smtClean="0">
                <a:latin typeface="Arial"/>
                <a:cs typeface="Arial"/>
              </a:rPr>
              <a:t>: </a:t>
            </a:r>
            <a:r>
              <a:rPr lang="en-US" dirty="0" err="1" smtClean="0">
                <a:latin typeface="Arial"/>
                <a:cs typeface="Arial"/>
              </a:rPr>
              <a:t>fill_parent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match_parent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wrap_content</a:t>
            </a:r>
            <a:r>
              <a:rPr lang="en-US" dirty="0" smtClean="0">
                <a:latin typeface="Arial"/>
                <a:cs typeface="Arial"/>
              </a:rPr>
              <a:t>.</a:t>
            </a:r>
          </a:p>
          <a:p>
            <a:pPr lvl="1"/>
            <a:r>
              <a:rPr lang="en-US" dirty="0" err="1" smtClean="0">
                <a:latin typeface="Arial"/>
                <a:cs typeface="Arial"/>
              </a:rPr>
              <a:t>Layout_height</a:t>
            </a:r>
            <a:r>
              <a:rPr lang="en-US" dirty="0" smtClean="0">
                <a:latin typeface="Arial"/>
                <a:cs typeface="Arial"/>
              </a:rPr>
              <a:t>: </a:t>
            </a:r>
            <a:r>
              <a:rPr lang="en-US" dirty="0" err="1" smtClean="0">
                <a:latin typeface="Arial"/>
                <a:cs typeface="Arial"/>
              </a:rPr>
              <a:t>chiều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cao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của</a:t>
            </a:r>
            <a:r>
              <a:rPr lang="en-US" dirty="0" smtClean="0">
                <a:latin typeface="Arial"/>
                <a:cs typeface="Arial"/>
              </a:rPr>
              <a:t> Layout. </a:t>
            </a:r>
            <a:r>
              <a:rPr lang="en-US" dirty="0" err="1" smtClean="0">
                <a:latin typeface="Arial"/>
                <a:cs typeface="Arial"/>
              </a:rPr>
              <a:t>Có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giá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trị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như</a:t>
            </a:r>
            <a:r>
              <a:rPr lang="en-US" dirty="0" smtClean="0">
                <a:latin typeface="Arial"/>
                <a:cs typeface="Arial"/>
              </a:rPr>
              <a:t>: </a:t>
            </a:r>
            <a:r>
              <a:rPr lang="en-US" dirty="0" err="1" smtClean="0">
                <a:latin typeface="Arial"/>
                <a:cs typeface="Arial"/>
              </a:rPr>
              <a:t>fill_parent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match_parent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wrap_content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Id: </a:t>
            </a:r>
            <a:r>
              <a:rPr lang="en-US" dirty="0" err="1" smtClean="0">
                <a:latin typeface="Arial"/>
                <a:cs typeface="Arial"/>
              </a:rPr>
              <a:t>định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danh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của</a:t>
            </a:r>
            <a:r>
              <a:rPr lang="en-US" dirty="0" smtClean="0">
                <a:latin typeface="Arial"/>
                <a:cs typeface="Arial"/>
              </a:rPr>
              <a:t> layout</a:t>
            </a:r>
          </a:p>
          <a:p>
            <a:r>
              <a:rPr lang="en-US" dirty="0" err="1" smtClean="0">
                <a:latin typeface="Arial"/>
                <a:cs typeface="Arial"/>
              </a:rPr>
              <a:t>Ngoài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ra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còn</a:t>
            </a:r>
            <a:r>
              <a:rPr lang="en-US" dirty="0" smtClean="0">
                <a:latin typeface="Arial"/>
                <a:cs typeface="Arial"/>
              </a:rPr>
              <a:t> 1 </a:t>
            </a:r>
            <a:r>
              <a:rPr lang="en-US" dirty="0" err="1" smtClean="0">
                <a:latin typeface="Arial"/>
                <a:cs typeface="Arial"/>
              </a:rPr>
              <a:t>số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thuộc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tính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khác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như</a:t>
            </a:r>
            <a:r>
              <a:rPr lang="en-US" dirty="0" smtClean="0">
                <a:latin typeface="Arial"/>
                <a:cs typeface="Arial"/>
              </a:rPr>
              <a:t>: </a:t>
            </a:r>
          </a:p>
          <a:p>
            <a:pPr lvl="1"/>
            <a:r>
              <a:rPr lang="en-US" dirty="0" err="1" smtClean="0">
                <a:latin typeface="Arial"/>
                <a:cs typeface="Arial"/>
              </a:rPr>
              <a:t>Layout_weight</a:t>
            </a:r>
            <a:r>
              <a:rPr lang="en-US" dirty="0" smtClean="0">
                <a:latin typeface="Arial"/>
                <a:cs typeface="Arial"/>
              </a:rPr>
              <a:t>: </a:t>
            </a:r>
            <a:r>
              <a:rPr lang="en-US" dirty="0" err="1" smtClean="0">
                <a:latin typeface="Arial"/>
                <a:cs typeface="Arial"/>
              </a:rPr>
              <a:t>tỉ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lệ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phân</a:t>
            </a:r>
            <a:r>
              <a:rPr lang="en-US" dirty="0" smtClean="0">
                <a:latin typeface="Arial"/>
                <a:cs typeface="Arial"/>
              </a:rPr>
              <a:t> chia </a:t>
            </a:r>
            <a:r>
              <a:rPr lang="en-US" dirty="0" err="1" smtClean="0">
                <a:latin typeface="Arial"/>
                <a:cs typeface="Arial"/>
              </a:rPr>
              <a:t>vùng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View</a:t>
            </a:r>
          </a:p>
          <a:p>
            <a:pPr lvl="1"/>
            <a:r>
              <a:rPr lang="en-US" dirty="0" err="1" smtClean="0">
                <a:latin typeface="Arial"/>
                <a:cs typeface="Arial"/>
              </a:rPr>
              <a:t>Layout_margin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Id</a:t>
            </a:r>
          </a:p>
          <a:p>
            <a:pPr lvl="1"/>
            <a:endParaRPr lang="en-US" dirty="0">
              <a:latin typeface="Arial"/>
              <a:cs typeface="Arial"/>
            </a:endParaRPr>
          </a:p>
          <a:p>
            <a:pPr lvl="1"/>
            <a:endParaRPr lang="en-US" dirty="0" smtClean="0">
              <a:latin typeface="Arial"/>
              <a:cs typeface="Arial"/>
            </a:endParaRPr>
          </a:p>
          <a:p>
            <a:pPr lvl="1"/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58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>
                <a:latin typeface="Arial"/>
                <a:cs typeface="Arial"/>
              </a:rPr>
              <a:t>LAYOUTS - </a:t>
            </a:r>
            <a:r>
              <a:rPr lang="en-US" sz="4800" dirty="0" err="1" smtClean="0">
                <a:latin typeface="Arial"/>
                <a:cs typeface="Arial"/>
              </a:rPr>
              <a:t>linearlayout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latin typeface="Arial"/>
                <a:cs typeface="Arial"/>
              </a:rPr>
              <a:t>Demo</a:t>
            </a:r>
          </a:p>
          <a:p>
            <a:pPr lvl="2"/>
            <a:r>
              <a:rPr lang="en-US" dirty="0" smtClean="0">
                <a:latin typeface="Arial"/>
                <a:cs typeface="Arial"/>
              </a:rPr>
              <a:t>Horizontal</a:t>
            </a:r>
          </a:p>
          <a:p>
            <a:pPr lvl="2"/>
            <a:r>
              <a:rPr lang="en-US" dirty="0" smtClean="0">
                <a:latin typeface="Arial"/>
                <a:cs typeface="Arial"/>
              </a:rPr>
              <a:t>Vertical</a:t>
            </a:r>
          </a:p>
          <a:p>
            <a:pPr lvl="2"/>
            <a:r>
              <a:rPr lang="en-US" dirty="0" err="1" smtClean="0">
                <a:latin typeface="Arial"/>
                <a:cs typeface="Arial"/>
              </a:rPr>
              <a:t>Layout_weight</a:t>
            </a:r>
            <a:endParaRPr lang="en-US" dirty="0" smtClean="0">
              <a:latin typeface="Arial"/>
              <a:cs typeface="Arial"/>
            </a:endParaRPr>
          </a:p>
          <a:p>
            <a:pPr lvl="2"/>
            <a:r>
              <a:rPr lang="en-US" dirty="0" smtClean="0">
                <a:latin typeface="Arial"/>
                <a:cs typeface="Arial"/>
              </a:rPr>
              <a:t>Marin</a:t>
            </a:r>
            <a:endParaRPr lang="en-US" dirty="0">
              <a:latin typeface="Arial"/>
              <a:cs typeface="Arial"/>
            </a:endParaRPr>
          </a:p>
          <a:p>
            <a:pPr lvl="1"/>
            <a:endParaRPr lang="en-US" dirty="0" smtClean="0">
              <a:latin typeface="Arial"/>
              <a:cs typeface="Arial"/>
            </a:endParaRPr>
          </a:p>
          <a:p>
            <a:pPr lvl="1"/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10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>
                <a:latin typeface="Arial"/>
                <a:cs typeface="Arial"/>
              </a:rPr>
              <a:t>LAYOUTS - RELATIVELAYOUT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Là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loại</a:t>
            </a:r>
            <a:r>
              <a:rPr lang="en-US" dirty="0" smtClean="0">
                <a:latin typeface="Arial"/>
                <a:cs typeface="Arial"/>
              </a:rPr>
              <a:t> layout </a:t>
            </a:r>
            <a:r>
              <a:rPr lang="en-US" dirty="0" err="1" smtClean="0">
                <a:latin typeface="Arial"/>
                <a:cs typeface="Arial"/>
              </a:rPr>
              <a:t>tổ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chức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đối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tượng</a:t>
            </a:r>
            <a:r>
              <a:rPr lang="en-US" dirty="0" smtClean="0">
                <a:latin typeface="Arial"/>
                <a:cs typeface="Arial"/>
              </a:rPr>
              <a:t> View </a:t>
            </a:r>
            <a:r>
              <a:rPr lang="en-US" dirty="0" err="1" smtClean="0">
                <a:latin typeface="Arial"/>
                <a:cs typeface="Arial"/>
              </a:rPr>
              <a:t>theo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vị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trí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tương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đối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giữa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View </a:t>
            </a:r>
            <a:r>
              <a:rPr lang="en-US" dirty="0" err="1" smtClean="0">
                <a:latin typeface="Arial"/>
                <a:cs typeface="Arial"/>
              </a:rPr>
              <a:t>với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nhau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Một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số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thuộc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tính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bắt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buộc</a:t>
            </a:r>
            <a:r>
              <a:rPr lang="en-US" dirty="0" smtClean="0"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Id</a:t>
            </a:r>
          </a:p>
          <a:p>
            <a:pPr lvl="1"/>
            <a:r>
              <a:rPr lang="en-US" dirty="0" err="1" smtClean="0">
                <a:latin typeface="Arial"/>
                <a:cs typeface="Arial"/>
              </a:rPr>
              <a:t>Layout_width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err="1" smtClean="0">
                <a:latin typeface="Arial"/>
                <a:cs typeface="Arial"/>
              </a:rPr>
              <a:t>Layout_height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Một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số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thuộc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tính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khác</a:t>
            </a:r>
            <a:r>
              <a:rPr lang="en-US" dirty="0" smtClean="0">
                <a:latin typeface="Arial"/>
                <a:cs typeface="Arial"/>
              </a:rPr>
              <a:t>:</a:t>
            </a:r>
          </a:p>
          <a:p>
            <a:pPr lvl="1"/>
            <a:r>
              <a:rPr lang="en-US" dirty="0" err="1" smtClean="0">
                <a:latin typeface="Arial"/>
                <a:cs typeface="Arial"/>
              </a:rPr>
              <a:t>Android:layout_below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android:layout_above</a:t>
            </a:r>
            <a:r>
              <a:rPr lang="en-US" dirty="0" smtClean="0">
                <a:latin typeface="Arial"/>
                <a:cs typeface="Arial"/>
              </a:rPr>
              <a:t>, </a:t>
            </a:r>
          </a:p>
          <a:p>
            <a:pPr lvl="1"/>
            <a:r>
              <a:rPr lang="en-US" dirty="0" err="1" smtClean="0">
                <a:latin typeface="Arial"/>
                <a:cs typeface="Arial"/>
              </a:rPr>
              <a:t>Android:layout_alignParent</a:t>
            </a:r>
            <a:endParaRPr lang="en-US" dirty="0">
              <a:latin typeface="Arial"/>
              <a:cs typeface="Arial"/>
            </a:endParaRPr>
          </a:p>
          <a:p>
            <a:pPr lvl="1"/>
            <a:endParaRPr lang="en-US" dirty="0" smtClean="0">
              <a:latin typeface="Arial"/>
              <a:cs typeface="Arial"/>
            </a:endParaRPr>
          </a:p>
          <a:p>
            <a:pPr lvl="1"/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808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>
                <a:latin typeface="Arial"/>
                <a:cs typeface="Arial"/>
              </a:rPr>
              <a:t>LAYOUTS - RELATIVELAYOUT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Demo</a:t>
            </a:r>
          </a:p>
          <a:p>
            <a:pPr lvl="1"/>
            <a:r>
              <a:rPr lang="en-US" dirty="0" err="1" smtClean="0">
                <a:latin typeface="Arial"/>
                <a:cs typeface="Arial"/>
              </a:rPr>
              <a:t>Layout_below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layout_above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err="1" smtClean="0">
                <a:latin typeface="Arial"/>
                <a:cs typeface="Arial"/>
              </a:rPr>
              <a:t>Layout_alignParent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v.v</a:t>
            </a:r>
            <a:r>
              <a:rPr lang="en-US" dirty="0" smtClean="0">
                <a:latin typeface="Arial"/>
                <a:cs typeface="Arial"/>
              </a:rPr>
              <a:t>…</a:t>
            </a:r>
          </a:p>
          <a:p>
            <a:pPr lvl="1"/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913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NỘI DUNG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Cấu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trúc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giao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diện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Tạo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mới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giao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diện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Layouts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Các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đối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tượng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nhập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liệu</a:t>
            </a:r>
            <a:endParaRPr lang="en-US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đối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tượng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nhận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sự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kiện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Bài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tập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thực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hành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317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>
                <a:latin typeface="Arial"/>
                <a:cs typeface="Arial"/>
              </a:rPr>
              <a:t>CÁC ĐỐI TƯỢNG NHẬP LIỆU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Một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vài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đối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tượng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bạn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có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thể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sử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nhập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liệu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trên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giao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diện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Button</a:t>
            </a:r>
          </a:p>
          <a:p>
            <a:pPr lvl="1"/>
            <a:r>
              <a:rPr lang="en-US" dirty="0" err="1" smtClean="0">
                <a:latin typeface="Arial"/>
                <a:cs typeface="Arial"/>
              </a:rPr>
              <a:t>TextView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err="1" smtClean="0">
                <a:latin typeface="Arial"/>
                <a:cs typeface="Arial"/>
              </a:rPr>
              <a:t>CheckBox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err="1" smtClean="0">
                <a:latin typeface="Arial"/>
                <a:cs typeface="Arial"/>
              </a:rPr>
              <a:t>RadioButton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err="1" smtClean="0">
                <a:latin typeface="Arial"/>
                <a:cs typeface="Arial"/>
              </a:rPr>
              <a:t>ToggleButton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Spinner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Picker</a:t>
            </a:r>
          </a:p>
          <a:p>
            <a:pPr lvl="1"/>
            <a:endParaRPr lang="en-US" dirty="0">
              <a:latin typeface="Arial"/>
              <a:cs typeface="Arial"/>
            </a:endParaRPr>
          </a:p>
          <a:p>
            <a:pPr marL="468630" lvl="1" indent="0">
              <a:buNone/>
            </a:pPr>
            <a:r>
              <a:rPr lang="en-US" dirty="0" smtClean="0">
                <a:latin typeface="Arial"/>
                <a:cs typeface="Arial"/>
                <a:sym typeface="Wingdings"/>
              </a:rPr>
              <a:t> Demo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với</a:t>
            </a:r>
            <a:r>
              <a:rPr lang="en-US" dirty="0" smtClean="0">
                <a:latin typeface="Arial"/>
                <a:cs typeface="Arial"/>
                <a:sym typeface="Wingdings"/>
              </a:rPr>
              <a:t>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một</a:t>
            </a:r>
            <a:r>
              <a:rPr lang="en-US" dirty="0" smtClean="0">
                <a:latin typeface="Arial"/>
                <a:cs typeface="Arial"/>
                <a:sym typeface="Wingdings"/>
              </a:rPr>
              <a:t>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số</a:t>
            </a:r>
            <a:r>
              <a:rPr lang="en-US" dirty="0" smtClean="0">
                <a:latin typeface="Arial"/>
                <a:cs typeface="Arial"/>
                <a:sym typeface="Wingdings"/>
              </a:rPr>
              <a:t>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thuộc</a:t>
            </a:r>
            <a:r>
              <a:rPr lang="en-US" dirty="0" smtClean="0">
                <a:latin typeface="Arial"/>
                <a:cs typeface="Arial"/>
                <a:sym typeface="Wingdings"/>
              </a:rPr>
              <a:t>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tính</a:t>
            </a:r>
            <a:r>
              <a:rPr lang="en-US" dirty="0" smtClean="0">
                <a:latin typeface="Arial"/>
                <a:cs typeface="Arial"/>
                <a:sym typeface="Wingdings"/>
              </a:rPr>
              <a:t>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của</a:t>
            </a:r>
            <a:r>
              <a:rPr lang="en-US" dirty="0" smtClean="0">
                <a:latin typeface="Arial"/>
                <a:cs typeface="Arial"/>
                <a:sym typeface="Wingdings"/>
              </a:rPr>
              <a:t> Control</a:t>
            </a: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74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NỘI DUNG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Cấu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trúc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giao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diện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Tạo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mới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giao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diện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Layouts</a:t>
            </a:r>
          </a:p>
          <a:p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đối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tượng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nhập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liệu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Các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đối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tượng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nhận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sự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kiện</a:t>
            </a:r>
            <a:endParaRPr lang="en-US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Bài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tập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thực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hành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953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THIẾT LẬP SỰ KIỆN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4974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BÀI TẬP THỰC HÀNH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Tạo</a:t>
            </a:r>
            <a:r>
              <a:rPr lang="en-US" dirty="0" smtClean="0">
                <a:latin typeface="Arial"/>
                <a:cs typeface="Arial"/>
              </a:rPr>
              <a:t> 1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Android </a:t>
            </a:r>
            <a:r>
              <a:rPr lang="en-US" dirty="0" err="1" smtClean="0">
                <a:latin typeface="Arial"/>
                <a:cs typeface="Arial"/>
              </a:rPr>
              <a:t>có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giao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diện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như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sau</a:t>
            </a:r>
            <a:r>
              <a:rPr lang="en-US" dirty="0" smtClean="0">
                <a:latin typeface="Arial"/>
                <a:cs typeface="Arial"/>
              </a:rPr>
              <a:t>: (</a:t>
            </a:r>
            <a:r>
              <a:rPr lang="en-US" dirty="0" smtClean="0">
                <a:latin typeface="Arial"/>
                <a:cs typeface="Arial"/>
              </a:rPr>
              <a:t>60 </a:t>
            </a:r>
            <a:r>
              <a:rPr lang="en-US" dirty="0" err="1" smtClean="0">
                <a:latin typeface="Arial"/>
                <a:cs typeface="Arial"/>
              </a:rPr>
              <a:t>phút</a:t>
            </a:r>
            <a:r>
              <a:rPr lang="en-US" smtClean="0">
                <a:latin typeface="Arial"/>
                <a:cs typeface="Arial"/>
              </a:rPr>
              <a:t>)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err="1" smtClean="0">
                <a:latin typeface="Arial"/>
                <a:cs typeface="Arial"/>
              </a:rPr>
              <a:t>Sử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LinearLayout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err="1" smtClean="0">
                <a:latin typeface="Arial"/>
                <a:cs typeface="Arial"/>
              </a:rPr>
              <a:t>Sử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RelativeLayout</a:t>
            </a:r>
            <a:endParaRPr lang="en-US" dirty="0" smtClean="0">
              <a:latin typeface="Arial"/>
              <a:cs typeface="Arial"/>
            </a:endParaRPr>
          </a:p>
          <a:p>
            <a:pPr lvl="1"/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</p:txBody>
      </p:sp>
      <p:pic>
        <p:nvPicPr>
          <p:cNvPr id="4" name="Picture 3" descr="gmail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2540000"/>
            <a:ext cx="42672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4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NỘI DUNG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Cấu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trúc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giao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diện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Tạo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mới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giao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diện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Layouts</a:t>
            </a:r>
          </a:p>
          <a:p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đối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tượng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nhập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liệu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đối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tượng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nhận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sự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kiện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Bài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tập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thực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hành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38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NỘI DUNG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Cấu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trúc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giao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diện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Tạo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mới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giao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diện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Layouts</a:t>
            </a:r>
          </a:p>
          <a:p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đối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tượng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nhập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liệu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đối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tượng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nhận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sự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kiện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Bài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tập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thực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hành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245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CẤU TRÚC GIAO DIỆN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Giao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diện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được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lưu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trữ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dưới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dạng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tập</a:t>
            </a:r>
            <a:r>
              <a:rPr lang="en-US" dirty="0" smtClean="0">
                <a:latin typeface="Arial"/>
                <a:cs typeface="Arial"/>
              </a:rPr>
              <a:t> tin XML </a:t>
            </a:r>
            <a:r>
              <a:rPr lang="en-US" dirty="0" err="1" smtClean="0">
                <a:latin typeface="Arial"/>
                <a:cs typeface="Arial"/>
              </a:rPr>
              <a:t>trong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thư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mục</a:t>
            </a:r>
            <a:r>
              <a:rPr lang="en-US" dirty="0" smtClean="0">
                <a:latin typeface="Arial"/>
                <a:cs typeface="Arial"/>
              </a:rPr>
              <a:t> res/layout</a:t>
            </a:r>
          </a:p>
          <a:p>
            <a:r>
              <a:rPr lang="en-US" dirty="0" err="1" smtClean="0">
                <a:latin typeface="Arial"/>
                <a:cs typeface="Arial"/>
              </a:rPr>
              <a:t>Sử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hai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lớp</a:t>
            </a:r>
            <a:r>
              <a:rPr lang="en-US" dirty="0" smtClean="0">
                <a:latin typeface="Arial"/>
                <a:cs typeface="Arial"/>
              </a:rPr>
              <a:t> Java: View </a:t>
            </a:r>
            <a:r>
              <a:rPr lang="en-US" dirty="0" err="1" smtClean="0">
                <a:latin typeface="Arial"/>
                <a:cs typeface="Arial"/>
              </a:rPr>
              <a:t>và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ViewGroup</a:t>
            </a:r>
            <a:r>
              <a:rPr lang="en-US" dirty="0" smtClean="0">
                <a:latin typeface="Arial"/>
                <a:cs typeface="Arial"/>
              </a:rPr>
              <a:t>. </a:t>
            </a:r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lớp</a:t>
            </a:r>
            <a:r>
              <a:rPr lang="en-US" dirty="0" smtClean="0">
                <a:latin typeface="Arial"/>
                <a:cs typeface="Arial"/>
              </a:rPr>
              <a:t> con </a:t>
            </a:r>
            <a:r>
              <a:rPr lang="en-US" dirty="0" err="1" smtClean="0">
                <a:latin typeface="Arial"/>
                <a:cs typeface="Arial"/>
              </a:rPr>
              <a:t>kế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thừa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từ</a:t>
            </a:r>
            <a:r>
              <a:rPr lang="en-US" dirty="0" smtClean="0">
                <a:latin typeface="Arial"/>
                <a:cs typeface="Arial"/>
              </a:rPr>
              <a:t> View </a:t>
            </a:r>
            <a:r>
              <a:rPr lang="en-US" dirty="0" err="1" smtClean="0">
                <a:latin typeface="Arial"/>
                <a:cs typeface="Arial"/>
              </a:rPr>
              <a:t>gọi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là</a:t>
            </a:r>
            <a:r>
              <a:rPr lang="en-US" dirty="0" smtClean="0">
                <a:latin typeface="Arial"/>
                <a:cs typeface="Arial"/>
              </a:rPr>
              <a:t> Widget, </a:t>
            </a:r>
            <a:r>
              <a:rPr lang="en-US" dirty="0" err="1" smtClean="0">
                <a:latin typeface="Arial"/>
                <a:cs typeface="Arial"/>
              </a:rPr>
              <a:t>ví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</a:t>
            </a:r>
            <a:r>
              <a:rPr lang="en-US" dirty="0" smtClean="0">
                <a:latin typeface="Arial"/>
                <a:cs typeface="Arial"/>
              </a:rPr>
              <a:t>: Button, </a:t>
            </a:r>
            <a:r>
              <a:rPr lang="en-US" dirty="0" err="1" smtClean="0">
                <a:latin typeface="Arial"/>
                <a:cs typeface="Arial"/>
              </a:rPr>
              <a:t>TextView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v.v</a:t>
            </a:r>
            <a:r>
              <a:rPr lang="en-US" dirty="0" smtClean="0">
                <a:latin typeface="Arial"/>
                <a:cs typeface="Arial"/>
              </a:rPr>
              <a:t>… </a:t>
            </a:r>
            <a:r>
              <a:rPr lang="en-US" dirty="0" err="1" smtClean="0">
                <a:latin typeface="Arial"/>
                <a:cs typeface="Arial"/>
              </a:rPr>
              <a:t>Còn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lớp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kế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thừa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từ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ViewGroup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gọi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là</a:t>
            </a:r>
            <a:r>
              <a:rPr lang="en-US" dirty="0" smtClean="0">
                <a:latin typeface="Arial"/>
                <a:cs typeface="Arial"/>
              </a:rPr>
              <a:t> Layout, </a:t>
            </a:r>
            <a:r>
              <a:rPr lang="en-US" dirty="0" err="1" smtClean="0">
                <a:latin typeface="Arial"/>
                <a:cs typeface="Arial"/>
              </a:rPr>
              <a:t>ví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</a:t>
            </a:r>
            <a:r>
              <a:rPr lang="en-US" dirty="0" smtClean="0">
                <a:latin typeface="Arial"/>
                <a:cs typeface="Arial"/>
              </a:rPr>
              <a:t>: </a:t>
            </a:r>
            <a:r>
              <a:rPr lang="en-US" dirty="0" err="1" smtClean="0">
                <a:latin typeface="Arial"/>
                <a:cs typeface="Arial"/>
              </a:rPr>
              <a:t>LinearLayout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RelativeLayout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v.v</a:t>
            </a:r>
            <a:r>
              <a:rPr lang="en-US" dirty="0" smtClean="0">
                <a:latin typeface="Arial"/>
                <a:cs typeface="Arial"/>
              </a:rPr>
              <a:t>…</a:t>
            </a:r>
          </a:p>
          <a:p>
            <a:endParaRPr lang="en-US" dirty="0">
              <a:latin typeface="Arial"/>
              <a:cs typeface="Arial"/>
            </a:endParaRPr>
          </a:p>
        </p:txBody>
      </p:sp>
      <p:pic>
        <p:nvPicPr>
          <p:cNvPr id="4" name="Picture 3" descr="vie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3784536"/>
            <a:ext cx="8572941" cy="251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6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CẤU TRÚC GIAO DIỆN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Xét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một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giao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diện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như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sau</a:t>
            </a:r>
            <a:r>
              <a:rPr lang="en-US" dirty="0" smtClean="0">
                <a:latin typeface="Arial"/>
                <a:cs typeface="Arial"/>
              </a:rPr>
              <a:t>:</a:t>
            </a:r>
          </a:p>
        </p:txBody>
      </p:sp>
      <p:pic>
        <p:nvPicPr>
          <p:cNvPr id="5" name="Picture 4" descr="samp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2260600"/>
            <a:ext cx="6305874" cy="40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6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CẤU TRÚC GIAO DIỆN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Cấu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trúc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giao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diện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như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sau</a:t>
            </a:r>
            <a:r>
              <a:rPr lang="en-US" dirty="0" smtClean="0">
                <a:latin typeface="Arial"/>
                <a:cs typeface="Arial"/>
              </a:rPr>
              <a:t>:</a:t>
            </a:r>
          </a:p>
        </p:txBody>
      </p:sp>
      <p:pic>
        <p:nvPicPr>
          <p:cNvPr id="4" name="Picture 3" descr="viewstructur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2622412"/>
            <a:ext cx="8458635" cy="271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5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CẤU TRÚC GIAO DIỆN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507999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Arial"/>
                <a:cs typeface="Arial"/>
              </a:rPr>
              <a:t>Biểu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diễn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cấu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trúc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bằng</a:t>
            </a:r>
            <a:r>
              <a:rPr lang="en-US" dirty="0" smtClean="0">
                <a:latin typeface="Arial"/>
                <a:cs typeface="Arial"/>
              </a:rPr>
              <a:t> XML </a:t>
            </a:r>
            <a:r>
              <a:rPr lang="en-US" dirty="0" err="1" smtClean="0">
                <a:latin typeface="Arial"/>
                <a:cs typeface="Arial"/>
              </a:rPr>
              <a:t>như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sau</a:t>
            </a:r>
            <a:r>
              <a:rPr lang="en-US" dirty="0" smtClean="0">
                <a:latin typeface="Arial"/>
                <a:cs typeface="Arial"/>
              </a:rPr>
              <a:t>:</a:t>
            </a:r>
          </a:p>
          <a:p>
            <a:pPr marL="68580" indent="0">
              <a:buNone/>
            </a:pPr>
            <a:r>
              <a:rPr lang="en-US" sz="1100" dirty="0" smtClean="0">
                <a:latin typeface="Courier New"/>
                <a:cs typeface="Courier New"/>
              </a:rPr>
              <a:t>&lt;</a:t>
            </a:r>
            <a:r>
              <a:rPr lang="en-US" sz="1100" dirty="0" err="1" smtClean="0">
                <a:latin typeface="Courier New"/>
                <a:cs typeface="Courier New"/>
              </a:rPr>
              <a:t>TableLayout</a:t>
            </a:r>
            <a:r>
              <a:rPr lang="en-US" sz="1100" dirty="0" smtClean="0">
                <a:latin typeface="Courier New"/>
                <a:cs typeface="Courier New"/>
              </a:rPr>
              <a:t>&gt;</a:t>
            </a:r>
          </a:p>
          <a:p>
            <a:pPr marL="68580" indent="0">
              <a:buNone/>
            </a:pPr>
            <a:r>
              <a:rPr lang="en-US" sz="1100" dirty="0">
                <a:latin typeface="Courier New"/>
                <a:cs typeface="Courier New"/>
              </a:rPr>
              <a:t>	</a:t>
            </a:r>
            <a:r>
              <a:rPr lang="en-US" sz="1100" dirty="0" smtClean="0">
                <a:latin typeface="Courier New"/>
                <a:cs typeface="Courier New"/>
              </a:rPr>
              <a:t>&lt;</a:t>
            </a:r>
            <a:r>
              <a:rPr lang="en-US" sz="1100" dirty="0" err="1" smtClean="0">
                <a:latin typeface="Courier New"/>
                <a:cs typeface="Courier New"/>
              </a:rPr>
              <a:t>TableRow</a:t>
            </a:r>
            <a:r>
              <a:rPr lang="en-US" sz="1100" dirty="0" smtClean="0">
                <a:latin typeface="Courier New"/>
                <a:cs typeface="Courier New"/>
              </a:rPr>
              <a:t>&gt;</a:t>
            </a:r>
          </a:p>
          <a:p>
            <a:pPr marL="68580" indent="0">
              <a:buNone/>
            </a:pPr>
            <a:r>
              <a:rPr lang="en-US" sz="1100" dirty="0">
                <a:latin typeface="Courier New"/>
                <a:cs typeface="Courier New"/>
              </a:rPr>
              <a:t>	</a:t>
            </a:r>
            <a:r>
              <a:rPr lang="en-US" sz="1100" dirty="0" smtClean="0">
                <a:latin typeface="Courier New"/>
                <a:cs typeface="Courier New"/>
              </a:rPr>
              <a:t>	&lt;</a:t>
            </a:r>
            <a:r>
              <a:rPr lang="en-US" sz="1100" dirty="0" err="1" smtClean="0">
                <a:latin typeface="Courier New"/>
                <a:cs typeface="Courier New"/>
              </a:rPr>
              <a:t>TextView</a:t>
            </a:r>
            <a:r>
              <a:rPr lang="en-US" sz="1100" dirty="0" smtClean="0">
                <a:latin typeface="Courier New"/>
                <a:cs typeface="Courier New"/>
              </a:rPr>
              <a:t>/&gt;</a:t>
            </a:r>
          </a:p>
          <a:p>
            <a:pPr marL="68580" indent="0">
              <a:buNone/>
            </a:pPr>
            <a:r>
              <a:rPr lang="en-US" sz="1100" dirty="0">
                <a:latin typeface="Courier New"/>
                <a:cs typeface="Courier New"/>
              </a:rPr>
              <a:t>	</a:t>
            </a:r>
            <a:r>
              <a:rPr lang="en-US" sz="1100" dirty="0" smtClean="0">
                <a:latin typeface="Courier New"/>
                <a:cs typeface="Courier New"/>
              </a:rPr>
              <a:t>	&lt;</a:t>
            </a:r>
            <a:r>
              <a:rPr lang="en-US" sz="1100" dirty="0" err="1" smtClean="0">
                <a:latin typeface="Courier New"/>
                <a:cs typeface="Courier New"/>
              </a:rPr>
              <a:t>EditText</a:t>
            </a:r>
            <a:r>
              <a:rPr lang="en-US" sz="1100" dirty="0" smtClean="0">
                <a:latin typeface="Courier New"/>
                <a:cs typeface="Courier New"/>
              </a:rPr>
              <a:t>/&gt;</a:t>
            </a:r>
          </a:p>
          <a:p>
            <a:pPr marL="68580" indent="0">
              <a:buNone/>
            </a:pPr>
            <a:r>
              <a:rPr lang="en-US" sz="1100" dirty="0">
                <a:latin typeface="Courier New"/>
                <a:cs typeface="Courier New"/>
              </a:rPr>
              <a:t>	</a:t>
            </a:r>
            <a:r>
              <a:rPr lang="en-US" sz="1100" dirty="0" smtClean="0">
                <a:latin typeface="Courier New"/>
                <a:cs typeface="Courier New"/>
              </a:rPr>
              <a:t>&lt;/</a:t>
            </a:r>
            <a:r>
              <a:rPr lang="en-US" sz="1100" dirty="0" err="1" smtClean="0">
                <a:latin typeface="Courier New"/>
                <a:cs typeface="Courier New"/>
              </a:rPr>
              <a:t>TableRow</a:t>
            </a:r>
            <a:r>
              <a:rPr lang="en-US" sz="1100" dirty="0" smtClean="0">
                <a:latin typeface="Courier New"/>
                <a:cs typeface="Courier New"/>
              </a:rPr>
              <a:t>&gt;</a:t>
            </a:r>
          </a:p>
          <a:p>
            <a:pPr marL="68580" indent="0">
              <a:buNone/>
            </a:pPr>
            <a:endParaRPr lang="en-US" sz="1100" dirty="0">
              <a:latin typeface="Courier New"/>
              <a:cs typeface="Courier New"/>
            </a:endParaRPr>
          </a:p>
          <a:p>
            <a:pPr marL="68580" indent="0">
              <a:buNone/>
            </a:pPr>
            <a:r>
              <a:rPr lang="en-US" sz="1100" dirty="0" smtClean="0">
                <a:latin typeface="Courier New"/>
                <a:cs typeface="Courier New"/>
              </a:rPr>
              <a:t>	&lt;</a:t>
            </a:r>
            <a:r>
              <a:rPr lang="en-US" sz="1100" dirty="0" err="1" smtClean="0">
                <a:latin typeface="Courier New"/>
                <a:cs typeface="Courier New"/>
              </a:rPr>
              <a:t>TableRow</a:t>
            </a:r>
            <a:r>
              <a:rPr lang="en-US" sz="1100" dirty="0" smtClean="0">
                <a:latin typeface="Courier New"/>
                <a:cs typeface="Courier New"/>
              </a:rPr>
              <a:t>&gt;</a:t>
            </a:r>
          </a:p>
          <a:p>
            <a:pPr marL="68580" indent="0">
              <a:buNone/>
            </a:pPr>
            <a:r>
              <a:rPr lang="en-US" sz="1100" dirty="0">
                <a:latin typeface="Courier New"/>
                <a:cs typeface="Courier New"/>
              </a:rPr>
              <a:t>	</a:t>
            </a:r>
            <a:r>
              <a:rPr lang="en-US" sz="1100" dirty="0" smtClean="0">
                <a:latin typeface="Courier New"/>
                <a:cs typeface="Courier New"/>
              </a:rPr>
              <a:t>	…</a:t>
            </a:r>
          </a:p>
          <a:p>
            <a:pPr marL="68580" indent="0">
              <a:buNone/>
            </a:pPr>
            <a:r>
              <a:rPr lang="en-US" sz="1100" dirty="0" smtClean="0">
                <a:latin typeface="Courier New"/>
                <a:cs typeface="Courier New"/>
              </a:rPr>
              <a:t>	&lt;/</a:t>
            </a:r>
            <a:r>
              <a:rPr lang="en-US" sz="1100" dirty="0" err="1" smtClean="0">
                <a:latin typeface="Courier New"/>
                <a:cs typeface="Courier New"/>
              </a:rPr>
              <a:t>TableRow</a:t>
            </a:r>
            <a:r>
              <a:rPr lang="en-US" sz="1100" dirty="0" smtClean="0">
                <a:latin typeface="Courier New"/>
                <a:cs typeface="Courier New"/>
              </a:rPr>
              <a:t>&gt;</a:t>
            </a:r>
          </a:p>
          <a:p>
            <a:pPr marL="68580" indent="0">
              <a:buNone/>
            </a:pPr>
            <a:endParaRPr lang="en-US" sz="1100" dirty="0">
              <a:latin typeface="Courier New"/>
              <a:cs typeface="Courier New"/>
            </a:endParaRPr>
          </a:p>
          <a:p>
            <a:pPr marL="68580" indent="0">
              <a:buNone/>
            </a:pPr>
            <a:r>
              <a:rPr lang="en-US" sz="1100" dirty="0" smtClean="0">
                <a:latin typeface="Courier New"/>
                <a:cs typeface="Courier New"/>
              </a:rPr>
              <a:t>	&lt;</a:t>
            </a:r>
            <a:r>
              <a:rPr lang="en-US" sz="1100" dirty="0" err="1" smtClean="0">
                <a:latin typeface="Courier New"/>
                <a:cs typeface="Courier New"/>
              </a:rPr>
              <a:t>TableRow</a:t>
            </a:r>
            <a:r>
              <a:rPr lang="en-US" sz="1100" dirty="0" smtClean="0">
                <a:latin typeface="Courier New"/>
                <a:cs typeface="Courier New"/>
              </a:rPr>
              <a:t>&gt;</a:t>
            </a:r>
          </a:p>
          <a:p>
            <a:pPr marL="68580" indent="0">
              <a:buNone/>
            </a:pPr>
            <a:r>
              <a:rPr lang="en-US" sz="1100" dirty="0">
                <a:latin typeface="Courier New"/>
                <a:cs typeface="Courier New"/>
              </a:rPr>
              <a:t>	</a:t>
            </a:r>
            <a:r>
              <a:rPr lang="en-US" sz="1100" dirty="0" smtClean="0">
                <a:latin typeface="Courier New"/>
                <a:cs typeface="Courier New"/>
              </a:rPr>
              <a:t>	…</a:t>
            </a:r>
          </a:p>
          <a:p>
            <a:pPr marL="68580" indent="0">
              <a:buNone/>
            </a:pPr>
            <a:r>
              <a:rPr lang="en-US" sz="1100" dirty="0">
                <a:latin typeface="Courier New"/>
                <a:cs typeface="Courier New"/>
              </a:rPr>
              <a:t>	</a:t>
            </a:r>
            <a:r>
              <a:rPr lang="en-US" sz="1100" dirty="0" smtClean="0">
                <a:latin typeface="Courier New"/>
                <a:cs typeface="Courier New"/>
              </a:rPr>
              <a:t>&lt;/</a:t>
            </a:r>
            <a:r>
              <a:rPr lang="en-US" sz="1100" dirty="0" err="1" smtClean="0">
                <a:latin typeface="Courier New"/>
                <a:cs typeface="Courier New"/>
              </a:rPr>
              <a:t>TableRow</a:t>
            </a:r>
            <a:r>
              <a:rPr lang="en-US" sz="1100" dirty="0" smtClean="0">
                <a:latin typeface="Courier New"/>
                <a:cs typeface="Courier New"/>
              </a:rPr>
              <a:t>&gt;</a:t>
            </a:r>
          </a:p>
          <a:p>
            <a:pPr marL="68580" indent="0">
              <a:buNone/>
            </a:pPr>
            <a:endParaRPr lang="en-US" sz="1100" dirty="0">
              <a:latin typeface="Courier New"/>
              <a:cs typeface="Courier New"/>
            </a:endParaRPr>
          </a:p>
          <a:p>
            <a:pPr marL="68580" indent="0">
              <a:buNone/>
            </a:pPr>
            <a:r>
              <a:rPr lang="en-US" sz="1100" dirty="0" smtClean="0">
                <a:latin typeface="Courier New"/>
                <a:cs typeface="Courier New"/>
              </a:rPr>
              <a:t>	&lt;</a:t>
            </a:r>
            <a:r>
              <a:rPr lang="en-US" sz="1100" dirty="0" err="1" smtClean="0">
                <a:latin typeface="Courier New"/>
                <a:cs typeface="Courier New"/>
              </a:rPr>
              <a:t>TableRow</a:t>
            </a:r>
            <a:r>
              <a:rPr lang="en-US" sz="1100" dirty="0" smtClean="0">
                <a:latin typeface="Courier New"/>
                <a:cs typeface="Courier New"/>
              </a:rPr>
              <a:t>&gt;</a:t>
            </a:r>
          </a:p>
          <a:p>
            <a:pPr marL="68580" indent="0">
              <a:buNone/>
            </a:pPr>
            <a:r>
              <a:rPr lang="en-US" sz="1100" dirty="0">
                <a:latin typeface="Courier New"/>
                <a:cs typeface="Courier New"/>
              </a:rPr>
              <a:t>	</a:t>
            </a:r>
            <a:r>
              <a:rPr lang="en-US" sz="1100" dirty="0" smtClean="0">
                <a:latin typeface="Courier New"/>
                <a:cs typeface="Courier New"/>
              </a:rPr>
              <a:t>	…</a:t>
            </a:r>
          </a:p>
          <a:p>
            <a:pPr marL="68580" indent="0">
              <a:buNone/>
            </a:pPr>
            <a:r>
              <a:rPr lang="en-US" sz="1100" dirty="0">
                <a:latin typeface="Courier New"/>
                <a:cs typeface="Courier New"/>
              </a:rPr>
              <a:t>	</a:t>
            </a:r>
            <a:r>
              <a:rPr lang="en-US" sz="1100" dirty="0" smtClean="0">
                <a:latin typeface="Courier New"/>
                <a:cs typeface="Courier New"/>
              </a:rPr>
              <a:t>&lt;/</a:t>
            </a:r>
            <a:r>
              <a:rPr lang="en-US" sz="1100" dirty="0" err="1" smtClean="0">
                <a:latin typeface="Courier New"/>
                <a:cs typeface="Courier New"/>
              </a:rPr>
              <a:t>TableRow</a:t>
            </a:r>
            <a:r>
              <a:rPr lang="en-US" sz="1100" dirty="0" smtClean="0">
                <a:latin typeface="Courier New"/>
                <a:cs typeface="Courier New"/>
              </a:rPr>
              <a:t>&gt;</a:t>
            </a:r>
          </a:p>
          <a:p>
            <a:pPr marL="68580" indent="0">
              <a:buNone/>
            </a:pPr>
            <a:endParaRPr lang="en-US" sz="1100" dirty="0">
              <a:latin typeface="Courier New"/>
              <a:cs typeface="Courier New"/>
            </a:endParaRPr>
          </a:p>
          <a:p>
            <a:pPr marL="68580" indent="0">
              <a:buNone/>
            </a:pPr>
            <a:r>
              <a:rPr lang="en-US" sz="1100" dirty="0" smtClean="0">
                <a:latin typeface="Courier New"/>
                <a:cs typeface="Courier New"/>
              </a:rPr>
              <a:t>	&lt;</a:t>
            </a:r>
            <a:r>
              <a:rPr lang="en-US" sz="1100" dirty="0" err="1" smtClean="0">
                <a:latin typeface="Courier New"/>
                <a:cs typeface="Courier New"/>
              </a:rPr>
              <a:t>TableRow</a:t>
            </a:r>
            <a:r>
              <a:rPr lang="en-US" sz="1100" dirty="0" smtClean="0">
                <a:latin typeface="Courier New"/>
                <a:cs typeface="Courier New"/>
              </a:rPr>
              <a:t>&gt;</a:t>
            </a:r>
          </a:p>
          <a:p>
            <a:pPr marL="68580" indent="0">
              <a:buNone/>
            </a:pPr>
            <a:r>
              <a:rPr lang="en-US" sz="1100" dirty="0">
                <a:latin typeface="Courier New"/>
                <a:cs typeface="Courier New"/>
              </a:rPr>
              <a:t>	</a:t>
            </a:r>
            <a:r>
              <a:rPr lang="en-US" sz="1100" dirty="0" smtClean="0">
                <a:latin typeface="Courier New"/>
                <a:cs typeface="Courier New"/>
              </a:rPr>
              <a:t>	…</a:t>
            </a:r>
          </a:p>
          <a:p>
            <a:pPr marL="68580" indent="0">
              <a:buNone/>
            </a:pPr>
            <a:r>
              <a:rPr lang="en-US" sz="1100" dirty="0">
                <a:latin typeface="Courier New"/>
                <a:cs typeface="Courier New"/>
              </a:rPr>
              <a:t>	</a:t>
            </a:r>
            <a:r>
              <a:rPr lang="en-US" sz="1100" dirty="0" smtClean="0">
                <a:latin typeface="Courier New"/>
                <a:cs typeface="Courier New"/>
              </a:rPr>
              <a:t>&lt;/</a:t>
            </a:r>
            <a:r>
              <a:rPr lang="en-US" sz="1100" dirty="0" err="1" smtClean="0">
                <a:latin typeface="Courier New"/>
                <a:cs typeface="Courier New"/>
              </a:rPr>
              <a:t>TableRow</a:t>
            </a:r>
            <a:r>
              <a:rPr lang="en-US" sz="1100" dirty="0">
                <a:latin typeface="Courier New"/>
                <a:cs typeface="Courier New"/>
              </a:rPr>
              <a:t>&gt;</a:t>
            </a:r>
            <a:endParaRPr lang="en-US" sz="1100" dirty="0" smtClean="0">
              <a:latin typeface="Courier New"/>
              <a:cs typeface="Courier New"/>
            </a:endParaRPr>
          </a:p>
          <a:p>
            <a:pPr marL="68580" indent="0">
              <a:buNone/>
            </a:pPr>
            <a:r>
              <a:rPr lang="en-US" sz="1100" dirty="0" smtClean="0">
                <a:latin typeface="Courier New"/>
                <a:cs typeface="Courier New"/>
              </a:rPr>
              <a:t>&lt;/</a:t>
            </a:r>
            <a:r>
              <a:rPr lang="en-US" sz="1100" dirty="0" err="1" smtClean="0">
                <a:latin typeface="Courier New"/>
                <a:cs typeface="Courier New"/>
              </a:rPr>
              <a:t>TableLayout</a:t>
            </a:r>
            <a:r>
              <a:rPr lang="en-US" sz="1100" dirty="0" smtClean="0">
                <a:latin typeface="Courier New"/>
                <a:cs typeface="Courier New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272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NỘI DUNG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Cấu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trúc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giao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diện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Tạo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mới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giao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diện</a:t>
            </a:r>
            <a:endParaRPr lang="en-US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Layouts</a:t>
            </a:r>
          </a:p>
          <a:p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đối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tượng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nhập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liệu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đối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tượng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nhận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sự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kiện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Bài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tập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thực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hành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968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TẠO MỚI GIAO DIỆN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Demo </a:t>
            </a:r>
            <a:r>
              <a:rPr lang="en-US" dirty="0" err="1" smtClean="0">
                <a:latin typeface="Arial"/>
                <a:cs typeface="Arial"/>
              </a:rPr>
              <a:t>trực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tiếp</a:t>
            </a: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377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2984</TotalTime>
  <Words>516</Words>
  <Application>Microsoft Macintosh PowerPoint</Application>
  <PresentationFormat>On-screen Show (4:3)</PresentationFormat>
  <Paragraphs>124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Urban Pop</vt:lpstr>
      <vt:lpstr>THIẾT KẾ GIAO DIỆN</vt:lpstr>
      <vt:lpstr>NỘI DUNG</vt:lpstr>
      <vt:lpstr>NỘI DUNG</vt:lpstr>
      <vt:lpstr>CẤU TRÚC GIAO DIỆN</vt:lpstr>
      <vt:lpstr>CẤU TRÚC GIAO DIỆN</vt:lpstr>
      <vt:lpstr>CẤU TRÚC GIAO DIỆN</vt:lpstr>
      <vt:lpstr>CẤU TRÚC GIAO DIỆN</vt:lpstr>
      <vt:lpstr>NỘI DUNG</vt:lpstr>
      <vt:lpstr>TẠO MỚI GIAO DIỆN</vt:lpstr>
      <vt:lpstr>NỘI DUNG</vt:lpstr>
      <vt:lpstr>LAYOUTS - linearlayout</vt:lpstr>
      <vt:lpstr>LAYOUTS - linearlayout</vt:lpstr>
      <vt:lpstr>LAYOUTS - RELATIVELAYOUT</vt:lpstr>
      <vt:lpstr>LAYOUTS - RELATIVELAYOUT</vt:lpstr>
      <vt:lpstr>NỘI DUNG</vt:lpstr>
      <vt:lpstr>CÁC ĐỐI TƯỢNG NHẬP LIỆU</vt:lpstr>
      <vt:lpstr>NỘI DUNG</vt:lpstr>
      <vt:lpstr>THIẾT LẬP SỰ KIỆN</vt:lpstr>
      <vt:lpstr>BÀI TẬP THỰC HÀNH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TỔNG QUAN VỀ ANDROID</dc:title>
  <dc:creator>Mac OS</dc:creator>
  <cp:lastModifiedBy>Mac OS</cp:lastModifiedBy>
  <cp:revision>74</cp:revision>
  <dcterms:created xsi:type="dcterms:W3CDTF">2016-02-22T14:08:42Z</dcterms:created>
  <dcterms:modified xsi:type="dcterms:W3CDTF">2016-02-29T17:48:17Z</dcterms:modified>
</cp:coreProperties>
</file>