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5" r:id="rId7"/>
    <p:sldId id="271" r:id="rId8"/>
    <p:sldId id="288" r:id="rId9"/>
    <p:sldId id="258" r:id="rId10"/>
    <p:sldId id="266" r:id="rId11"/>
    <p:sldId id="267" r:id="rId12"/>
    <p:sldId id="273" r:id="rId13"/>
    <p:sldId id="274" r:id="rId14"/>
    <p:sldId id="275" r:id="rId15"/>
    <p:sldId id="277" r:id="rId16"/>
    <p:sldId id="290" r:id="rId17"/>
    <p:sldId id="289" r:id="rId18"/>
    <p:sldId id="276" r:id="rId19"/>
    <p:sldId id="259" r:id="rId20"/>
    <p:sldId id="260" r:id="rId21"/>
    <p:sldId id="262" r:id="rId22"/>
    <p:sldId id="268" r:id="rId23"/>
    <p:sldId id="269" r:id="rId24"/>
    <p:sldId id="270"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660"/>
  </p:normalViewPr>
  <p:slideViewPr>
    <p:cSldViewPr>
      <p:cViewPr>
        <p:scale>
          <a:sx n="72" d="100"/>
          <a:sy n="72" d="100"/>
        </p:scale>
        <p:origin x="-1152"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National_Information_Assurance_Glossa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ergysourcing.com/cybersecur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 y="422430"/>
            <a:ext cx="9144000" cy="1755775"/>
          </a:xfrm>
        </p:spPr>
        <p:txBody>
          <a:bodyPr>
            <a:normAutofit/>
          </a:bodyPr>
          <a:lstStyle/>
          <a:p>
            <a:r>
              <a:rPr lang="en-US" sz="4000" dirty="0" smtClean="0">
                <a:solidFill>
                  <a:srgbClr val="7030A0"/>
                </a:solidFill>
              </a:rPr>
              <a:t>Chapter 1. </a:t>
            </a:r>
            <a:r>
              <a:rPr lang="en-US" sz="4000" smtClean="0">
                <a:solidFill>
                  <a:srgbClr val="7030A0"/>
                </a:solidFill>
              </a:rPr>
              <a:t/>
            </a:r>
            <a:br>
              <a:rPr lang="en-US" sz="4000" smtClean="0">
                <a:solidFill>
                  <a:srgbClr val="7030A0"/>
                </a:solidFill>
              </a:rPr>
            </a:br>
            <a:r>
              <a:rPr lang="en-US" b="1" smtClean="0"/>
              <a:t>Introduction to Computer Security</a:t>
            </a:r>
            <a:endParaRPr lang="en-US" b="1"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248400" cy="416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46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What can we do?</a:t>
            </a:r>
            <a:endParaRPr lang="en-US" b="1">
              <a:solidFill>
                <a:srgbClr val="7030A0"/>
              </a:solidFill>
            </a:endParaRPr>
          </a:p>
        </p:txBody>
      </p:sp>
      <p:sp>
        <p:nvSpPr>
          <p:cNvPr id="4" name="Rectangle 3"/>
          <p:cNvSpPr txBox="1">
            <a:spLocks noChangeArrowheads="1"/>
          </p:cNvSpPr>
          <p:nvPr/>
        </p:nvSpPr>
        <p:spPr>
          <a:xfrm>
            <a:off x="304800" y="1524000"/>
            <a:ext cx="83820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35000"/>
              </a:spcBef>
            </a:pPr>
            <a:r>
              <a:rPr lang="en-US" sz="2800" b="1" dirty="0" smtClean="0">
                <a:ea typeface="Arial Unicode MS" pitchFamily="34" charset="-128"/>
                <a:cs typeface="Arial Unicode MS" pitchFamily="34" charset="-128"/>
              </a:rPr>
              <a:t>Security Assessment</a:t>
            </a:r>
          </a:p>
          <a:p>
            <a:pPr lvl="1">
              <a:lnSpc>
                <a:spcPct val="90000"/>
              </a:lnSpc>
              <a:spcBef>
                <a:spcPct val="35000"/>
              </a:spcBef>
            </a:pPr>
            <a:r>
              <a:rPr lang="en-US" sz="2400" dirty="0" smtClean="0">
                <a:ea typeface="Arial Unicode MS" pitchFamily="34" charset="-128"/>
                <a:cs typeface="Arial Unicode MS" pitchFamily="34" charset="-128"/>
              </a:rPr>
              <a:t>Identify areas of risk</a:t>
            </a:r>
          </a:p>
          <a:p>
            <a:pPr lvl="1">
              <a:lnSpc>
                <a:spcPct val="90000"/>
              </a:lnSpc>
              <a:spcBef>
                <a:spcPct val="35000"/>
              </a:spcBef>
            </a:pPr>
            <a:r>
              <a:rPr lang="en-US" sz="2400" dirty="0" smtClean="0">
                <a:ea typeface="Arial Unicode MS" pitchFamily="34" charset="-128"/>
                <a:cs typeface="Arial Unicode MS" pitchFamily="34" charset="-128"/>
              </a:rPr>
              <a:t>Identify potential for security breaches, collapses</a:t>
            </a:r>
          </a:p>
          <a:p>
            <a:pPr lvl="1">
              <a:lnSpc>
                <a:spcPct val="90000"/>
              </a:lnSpc>
              <a:spcBef>
                <a:spcPct val="35000"/>
              </a:spcBef>
            </a:pPr>
            <a:r>
              <a:rPr lang="en-US" sz="2400" dirty="0" smtClean="0">
                <a:ea typeface="Arial Unicode MS" pitchFamily="34" charset="-128"/>
                <a:cs typeface="Arial Unicode MS" pitchFamily="34" charset="-128"/>
              </a:rPr>
              <a:t>Identify steps to mitigate</a:t>
            </a:r>
          </a:p>
          <a:p>
            <a:pPr>
              <a:lnSpc>
                <a:spcPct val="90000"/>
              </a:lnSpc>
              <a:spcBef>
                <a:spcPct val="50000"/>
              </a:spcBef>
            </a:pPr>
            <a:r>
              <a:rPr lang="en-US" sz="2800" b="1" dirty="0" smtClean="0">
                <a:ea typeface="Arial Unicode MS" pitchFamily="34" charset="-128"/>
                <a:cs typeface="Arial Unicode MS" pitchFamily="34" charset="-128"/>
              </a:rPr>
              <a:t>Security Application</a:t>
            </a:r>
          </a:p>
          <a:p>
            <a:pPr lvl="1">
              <a:lnSpc>
                <a:spcPct val="90000"/>
              </a:lnSpc>
              <a:spcBef>
                <a:spcPct val="35000"/>
              </a:spcBef>
            </a:pPr>
            <a:r>
              <a:rPr lang="en-US" sz="2400" dirty="0" smtClean="0">
                <a:ea typeface="Arial Unicode MS" pitchFamily="34" charset="-128"/>
                <a:cs typeface="Arial Unicode MS" pitchFamily="34" charset="-128"/>
              </a:rPr>
              <a:t>Expert knowledge (train, hire, other)</a:t>
            </a:r>
          </a:p>
          <a:p>
            <a:pPr lvl="1">
              <a:lnSpc>
                <a:spcPct val="90000"/>
              </a:lnSpc>
              <a:spcBef>
                <a:spcPct val="35000"/>
              </a:spcBef>
            </a:pPr>
            <a:r>
              <a:rPr lang="en-US" sz="2400" dirty="0" smtClean="0">
                <a:ea typeface="Arial Unicode MS" pitchFamily="34" charset="-128"/>
                <a:cs typeface="Arial Unicode MS" pitchFamily="34" charset="-128"/>
              </a:rPr>
              <a:t>Multi-layered Approach (there is no single solution)</a:t>
            </a:r>
          </a:p>
          <a:p>
            <a:pPr lvl="1">
              <a:lnSpc>
                <a:spcPct val="90000"/>
              </a:lnSpc>
              <a:spcBef>
                <a:spcPct val="35000"/>
              </a:spcBef>
            </a:pPr>
            <a:r>
              <a:rPr lang="en-US" sz="2400" dirty="0" smtClean="0">
                <a:ea typeface="Arial Unicode MS" pitchFamily="34" charset="-128"/>
                <a:cs typeface="Arial Unicode MS" pitchFamily="34" charset="-128"/>
              </a:rPr>
              <a:t>Policies and Procedures</a:t>
            </a:r>
          </a:p>
          <a:p>
            <a:pPr>
              <a:lnSpc>
                <a:spcPct val="90000"/>
              </a:lnSpc>
              <a:spcBef>
                <a:spcPct val="35000"/>
              </a:spcBef>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3681574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a:solidFill>
                  <a:srgbClr val="7030A0"/>
                </a:solidFill>
              </a:rPr>
              <a:t>What can we do?</a:t>
            </a:r>
          </a:p>
        </p:txBody>
      </p:sp>
      <p:sp>
        <p:nvSpPr>
          <p:cNvPr id="4" name="Rectangle 3"/>
          <p:cNvSpPr txBox="1">
            <a:spLocks noChangeArrowheads="1"/>
          </p:cNvSpPr>
          <p:nvPr/>
        </p:nvSpPr>
        <p:spPr>
          <a:xfrm>
            <a:off x="304800" y="1066800"/>
            <a:ext cx="85344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800" b="1" dirty="0" smtClean="0">
                <a:ea typeface="Arial Unicode MS" pitchFamily="34" charset="-128"/>
                <a:cs typeface="Arial Unicode MS" pitchFamily="34" charset="-128"/>
              </a:rPr>
              <a:t>Security Awareness</a:t>
            </a:r>
          </a:p>
          <a:p>
            <a:pPr lvl="1">
              <a:spcBef>
                <a:spcPct val="35000"/>
              </a:spcBef>
            </a:pPr>
            <a:r>
              <a:rPr lang="en-US" sz="2400" dirty="0" smtClean="0">
                <a:ea typeface="Arial Unicode MS" pitchFamily="34" charset="-128"/>
                <a:cs typeface="Arial Unicode MS" pitchFamily="34" charset="-128"/>
              </a:rPr>
              <a:t>Not just for the geeks!</a:t>
            </a:r>
          </a:p>
          <a:p>
            <a:pPr lvl="1">
              <a:spcBef>
                <a:spcPct val="35000"/>
              </a:spcBef>
            </a:pPr>
            <a:r>
              <a:rPr lang="en-US" sz="2400" dirty="0" smtClean="0">
                <a:ea typeface="Arial Unicode MS" pitchFamily="34" charset="-128"/>
                <a:cs typeface="Arial Unicode MS" pitchFamily="34" charset="-128"/>
              </a:rPr>
              <a:t>Security Training at all levels (external and/or internal)</a:t>
            </a:r>
          </a:p>
          <a:p>
            <a:pPr lvl="1">
              <a:spcBef>
                <a:spcPct val="35000"/>
              </a:spcBef>
            </a:pPr>
            <a:r>
              <a:rPr lang="en-US" sz="2400" dirty="0" smtClean="0">
                <a:ea typeface="Arial Unicode MS" pitchFamily="34" charset="-128"/>
                <a:cs typeface="Arial Unicode MS" pitchFamily="34" charset="-128"/>
              </a:rPr>
              <a:t>Continuing education and awareness – not a one-time shot!</a:t>
            </a:r>
          </a:p>
          <a:p>
            <a:pPr lvl="1">
              <a:spcBef>
                <a:spcPct val="35000"/>
              </a:spcBef>
            </a:pPr>
            <a:r>
              <a:rPr lang="en-US" sz="2400" dirty="0" smtClean="0">
                <a:ea typeface="Arial Unicode MS" pitchFamily="34" charset="-128"/>
                <a:cs typeface="Arial Unicode MS" pitchFamily="34" charset="-128"/>
              </a:rPr>
              <a:t>Make it part of the culture</a:t>
            </a:r>
          </a:p>
          <a:p>
            <a:pPr>
              <a:spcBef>
                <a:spcPct val="35000"/>
              </a:spcBef>
              <a:buFontTx/>
              <a:buNone/>
            </a:pPr>
            <a:endParaRPr lang="en-US" sz="2800" dirty="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6" y="3544529"/>
            <a:ext cx="60050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442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725982"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418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5344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20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386348"/>
            <a:ext cx="5105400" cy="264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59227"/>
            <a:ext cx="42195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333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839200" cy="373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663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 of Least Privilege</a:t>
            </a:r>
            <a:endParaRPr lang="en-US"/>
          </a:p>
        </p:txBody>
      </p:sp>
      <p:sp>
        <p:nvSpPr>
          <p:cNvPr id="3" name="Content Placeholder 2"/>
          <p:cNvSpPr>
            <a:spLocks noGrp="1"/>
          </p:cNvSpPr>
          <p:nvPr>
            <p:ph idx="1"/>
          </p:nvPr>
        </p:nvSpPr>
        <p:spPr/>
        <p:txBody>
          <a:bodyPr/>
          <a:lstStyle/>
          <a:p>
            <a:r>
              <a:rPr lang="en-US" smtClean="0"/>
              <a:t>Every program and every privileged user of the system should operate using the least amount of privilegs necessary to complete the job</a:t>
            </a:r>
            <a:endParaRPr lang="en-US"/>
          </a:p>
        </p:txBody>
      </p:sp>
    </p:spTree>
    <p:extLst>
      <p:ext uri="{BB962C8B-B14F-4D97-AF65-F5344CB8AC3E}">
        <p14:creationId xmlns:p14="http://schemas.microsoft.com/office/powerpoint/2010/main" val="321614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sp>
        <p:nvSpPr>
          <p:cNvPr id="3" name="Content Placeholder 2"/>
          <p:cNvSpPr>
            <a:spLocks noGrp="1"/>
          </p:cNvSpPr>
          <p:nvPr>
            <p:ph idx="1"/>
          </p:nvPr>
        </p:nvSpPr>
        <p:spPr/>
        <p:txBody>
          <a:bodyPr/>
          <a:lstStyle/>
          <a:p>
            <a:r>
              <a:rPr lang="en-US" dirty="0" smtClean="0"/>
              <a:t>Defense in depth</a:t>
            </a:r>
            <a:endParaRPr lang="en-US" dirty="0"/>
          </a:p>
        </p:txBody>
      </p:sp>
      <p:pic>
        <p:nvPicPr>
          <p:cNvPr id="4" name="Picture 3"/>
          <p:cNvPicPr>
            <a:picLocks noChangeAspect="1"/>
          </p:cNvPicPr>
          <p:nvPr/>
        </p:nvPicPr>
        <p:blipFill>
          <a:blip r:embed="rId2"/>
          <a:stretch>
            <a:fillRect/>
          </a:stretch>
        </p:blipFill>
        <p:spPr>
          <a:xfrm>
            <a:off x="5486400" y="1219200"/>
            <a:ext cx="3356113" cy="2490020"/>
          </a:xfrm>
          <a:prstGeom prst="rect">
            <a:avLst/>
          </a:prstGeom>
        </p:spPr>
      </p:pic>
      <p:pic>
        <p:nvPicPr>
          <p:cNvPr id="5" name="Picture 4"/>
          <p:cNvPicPr>
            <a:picLocks noChangeAspect="1"/>
          </p:cNvPicPr>
          <p:nvPr/>
        </p:nvPicPr>
        <p:blipFill rotWithShape="1">
          <a:blip r:embed="rId3"/>
          <a:srcRect t="21444"/>
          <a:stretch/>
        </p:blipFill>
        <p:spPr>
          <a:xfrm>
            <a:off x="412595" y="3429000"/>
            <a:ext cx="6096000" cy="3195014"/>
          </a:xfrm>
          <a:prstGeom prst="rect">
            <a:avLst/>
          </a:prstGeom>
        </p:spPr>
      </p:pic>
    </p:spTree>
    <p:extLst>
      <p:ext uri="{BB962C8B-B14F-4D97-AF65-F5344CB8AC3E}">
        <p14:creationId xmlns:p14="http://schemas.microsoft.com/office/powerpoint/2010/main" val="3001868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93" y="64524"/>
            <a:ext cx="4276725" cy="1143000"/>
          </a:xfrm>
        </p:spPr>
        <p:txBody>
          <a:bodyPr/>
          <a:lstStyle/>
          <a:p>
            <a:r>
              <a:rPr lang="en-US" b="1">
                <a:solidFill>
                  <a:srgbClr val="7030A0"/>
                </a:solidFill>
              </a:rPr>
              <a:t>What can we do?</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5" y="3331131"/>
            <a:ext cx="8587286"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69" y="724580"/>
            <a:ext cx="4755431" cy="257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03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Security Concepts</a:t>
            </a:r>
            <a:endParaRPr lang="en-US" b="1">
              <a:solidFill>
                <a:srgbClr val="7030A0"/>
              </a:solidFill>
            </a:endParaRPr>
          </a:p>
        </p:txBody>
      </p:sp>
      <p:sp>
        <p:nvSpPr>
          <p:cNvPr id="3" name="Content Placeholder 2"/>
          <p:cNvSpPr>
            <a:spLocks noGrp="1"/>
          </p:cNvSpPr>
          <p:nvPr>
            <p:ph idx="1"/>
          </p:nvPr>
        </p:nvSpPr>
        <p:spPr>
          <a:xfrm>
            <a:off x="228600" y="1600200"/>
            <a:ext cx="8763000" cy="4525963"/>
          </a:xfrm>
        </p:spPr>
        <p:txBody>
          <a:bodyPr>
            <a:normAutofit/>
          </a:bodyPr>
          <a:lstStyle/>
          <a:p>
            <a:r>
              <a:rPr lang="en-US" b="1" smtClean="0">
                <a:solidFill>
                  <a:srgbClr val="FF0000"/>
                </a:solidFill>
              </a:rPr>
              <a:t>Computer security</a:t>
            </a:r>
          </a:p>
          <a:p>
            <a:pPr marL="377190" lvl="1" indent="0">
              <a:lnSpc>
                <a:spcPct val="120000"/>
              </a:lnSpc>
              <a:spcBef>
                <a:spcPts val="600"/>
              </a:spcBef>
              <a:spcAft>
                <a:spcPts val="600"/>
              </a:spcAft>
              <a:buNone/>
            </a:pPr>
            <a:r>
              <a:rPr lang="en-US" sz="2200" smtClean="0">
                <a:solidFill>
                  <a:srgbClr val="002060"/>
                </a:solidFill>
                <a:latin typeface="Arial" pitchFamily="34" charset="0"/>
                <a:ea typeface="Tahoma" pitchFamily="34" charset="0"/>
                <a:cs typeface="Arial" pitchFamily="34" charset="0"/>
              </a:rPr>
              <a:t>involves implementing measures to secure a single computer </a:t>
            </a:r>
            <a:r>
              <a:rPr lang="en-US" sz="2200" i="1" smtClean="0">
                <a:solidFill>
                  <a:srgbClr val="00B050"/>
                </a:solidFill>
                <a:latin typeface="Arial" pitchFamily="34" charset="0"/>
                <a:ea typeface="Tahoma" pitchFamily="34" charset="0"/>
                <a:cs typeface="Arial" pitchFamily="34" charset="0"/>
              </a:rPr>
              <a:t>(protecting the resources stored on that computer and protecting that computer from threats)</a:t>
            </a:r>
            <a:endParaRPr lang="en-US" sz="2200" i="1">
              <a:solidFill>
                <a:srgbClr val="00B050"/>
              </a:solidFill>
              <a:latin typeface="Arial" pitchFamily="34" charset="0"/>
              <a:ea typeface="Tahoma" pitchFamily="34" charset="0"/>
              <a:cs typeface="Arial" pitchFamily="34" charset="0"/>
            </a:endParaRPr>
          </a:p>
          <a:p>
            <a:r>
              <a:rPr lang="en-US" b="1" smtClean="0">
                <a:solidFill>
                  <a:srgbClr val="FF0000"/>
                </a:solidFill>
              </a:rPr>
              <a:t>Network security</a:t>
            </a:r>
          </a:p>
          <a:p>
            <a:pPr marL="457200" lvl="1" indent="0">
              <a:lnSpc>
                <a:spcPct val="130000"/>
              </a:lnSpc>
              <a:buNone/>
            </a:pPr>
            <a:r>
              <a:rPr lang="en-US" sz="2200" smtClean="0">
                <a:solidFill>
                  <a:srgbClr val="002060"/>
                </a:solidFill>
                <a:latin typeface="Arial" pitchFamily="34" charset="0"/>
                <a:ea typeface="Tahoma" pitchFamily="34" charset="0"/>
                <a:cs typeface="Arial" pitchFamily="34" charset="0"/>
              </a:rPr>
              <a:t>involves </a:t>
            </a:r>
            <a:r>
              <a:rPr lang="en-US" sz="2200">
                <a:solidFill>
                  <a:srgbClr val="002060"/>
                </a:solidFill>
                <a:latin typeface="Arial" pitchFamily="34" charset="0"/>
                <a:ea typeface="Tahoma" pitchFamily="34" charset="0"/>
                <a:cs typeface="Arial" pitchFamily="34" charset="0"/>
              </a:rPr>
              <a:t>protecting all the resources on a network from threats </a:t>
            </a:r>
            <a:r>
              <a:rPr lang="en-US" sz="2200" i="1">
                <a:solidFill>
                  <a:srgbClr val="00B050"/>
                </a:solidFill>
                <a:latin typeface="Arial" pitchFamily="34" charset="0"/>
                <a:ea typeface="Tahoma" pitchFamily="34" charset="0"/>
                <a:cs typeface="Arial" pitchFamily="34" charset="0"/>
              </a:rPr>
              <a:t>(computers on the network, network devices, network transmission media, and the data being transmitted across the network)</a:t>
            </a:r>
          </a:p>
        </p:txBody>
      </p:sp>
    </p:spTree>
    <p:extLst>
      <p:ext uri="{BB962C8B-B14F-4D97-AF65-F5344CB8AC3E}">
        <p14:creationId xmlns:p14="http://schemas.microsoft.com/office/powerpoint/2010/main" val="279777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Outline </a:t>
            </a:r>
            <a:endParaRPr lang="en-US" b="1">
              <a:solidFill>
                <a:srgbClr val="7030A0"/>
              </a:solidFill>
            </a:endParaRPr>
          </a:p>
        </p:txBody>
      </p:sp>
      <p:sp>
        <p:nvSpPr>
          <p:cNvPr id="3" name="Content Placeholder 2"/>
          <p:cNvSpPr>
            <a:spLocks noGrp="1"/>
          </p:cNvSpPr>
          <p:nvPr>
            <p:ph idx="1"/>
          </p:nvPr>
        </p:nvSpPr>
        <p:spPr/>
        <p:txBody>
          <a:bodyPr/>
          <a:lstStyle/>
          <a:p>
            <a:pPr marL="514350" indent="-514350">
              <a:spcAft>
                <a:spcPts val="1200"/>
              </a:spcAft>
              <a:buFont typeface="+mj-lt"/>
              <a:buAutoNum type="arabicPeriod"/>
            </a:pPr>
            <a:r>
              <a:rPr lang="en-US" smtClean="0"/>
              <a:t>What is Information Security?</a:t>
            </a:r>
          </a:p>
          <a:p>
            <a:pPr marL="514350" indent="-514350">
              <a:spcAft>
                <a:spcPts val="1200"/>
              </a:spcAft>
              <a:buFont typeface="+mj-lt"/>
              <a:buAutoNum type="arabicPeriod"/>
            </a:pPr>
            <a:r>
              <a:rPr lang="en-US" smtClean="0"/>
              <a:t>Why is it important?</a:t>
            </a:r>
          </a:p>
          <a:p>
            <a:pPr marL="514350" indent="-514350">
              <a:spcAft>
                <a:spcPts val="1200"/>
              </a:spcAft>
              <a:buFont typeface="+mj-lt"/>
              <a:buAutoNum type="arabicPeriod"/>
            </a:pPr>
            <a:r>
              <a:rPr lang="en-US" smtClean="0"/>
              <a:t>What can we do?</a:t>
            </a:r>
          </a:p>
          <a:p>
            <a:pPr marL="514350" indent="-514350">
              <a:spcAft>
                <a:spcPts val="1200"/>
              </a:spcAft>
              <a:buFont typeface="+mj-lt"/>
              <a:buAutoNum type="arabicPeriod"/>
            </a:pPr>
            <a:r>
              <a:rPr lang="en-US" smtClean="0"/>
              <a:t>Security </a:t>
            </a:r>
            <a:r>
              <a:rPr lang="en-US"/>
              <a:t>concepts</a:t>
            </a:r>
          </a:p>
          <a:p>
            <a:endParaRPr lang="en-US"/>
          </a:p>
        </p:txBody>
      </p:sp>
    </p:spTree>
    <p:extLst>
      <p:ext uri="{BB962C8B-B14F-4D97-AF65-F5344CB8AC3E}">
        <p14:creationId xmlns:p14="http://schemas.microsoft.com/office/powerpoint/2010/main" val="1090462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Security Concepts</a:t>
            </a:r>
          </a:p>
        </p:txBody>
      </p:sp>
      <p:sp>
        <p:nvSpPr>
          <p:cNvPr id="3" name="Content Placeholder 2"/>
          <p:cNvSpPr>
            <a:spLocks noGrp="1"/>
          </p:cNvSpPr>
          <p:nvPr>
            <p:ph idx="1"/>
          </p:nvPr>
        </p:nvSpPr>
        <p:spPr/>
        <p:txBody>
          <a:bodyPr/>
          <a:lstStyle/>
          <a:p>
            <a:r>
              <a:rPr lang="en-US" smtClean="0"/>
              <a:t>Authentication</a:t>
            </a:r>
          </a:p>
          <a:p>
            <a:r>
              <a:rPr lang="en-US" smtClean="0"/>
              <a:t>Authorization</a:t>
            </a:r>
          </a:p>
          <a:p>
            <a:r>
              <a:rPr lang="en-US" smtClean="0"/>
              <a:t>Accounting</a:t>
            </a:r>
          </a:p>
          <a:p>
            <a:r>
              <a:rPr lang="en-US" smtClean="0"/>
              <a:t>Access control</a:t>
            </a:r>
          </a:p>
          <a:p>
            <a:r>
              <a:rPr lang="en-US" smtClean="0"/>
              <a:t>Nonrepudiation </a:t>
            </a:r>
          </a:p>
          <a:p>
            <a:pPr lvl="1"/>
            <a:r>
              <a:rPr lang="en-US" smtClean="0"/>
              <a:t>The ability to ensure that someone cannot deny his/her actions</a:t>
            </a:r>
            <a:r>
              <a:rPr lang="en-US"/>
              <a:t>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398271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59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Control Frameworks</a:t>
            </a:r>
            <a:endParaRPr lang="en-US"/>
          </a:p>
        </p:txBody>
      </p:sp>
      <p:sp>
        <p:nvSpPr>
          <p:cNvPr id="3" name="Content Placeholder 2"/>
          <p:cNvSpPr>
            <a:spLocks noGrp="1"/>
          </p:cNvSpPr>
          <p:nvPr>
            <p:ph idx="1"/>
          </p:nvPr>
        </p:nvSpPr>
        <p:spPr>
          <a:xfrm>
            <a:off x="304800" y="1600200"/>
            <a:ext cx="8458200" cy="4525963"/>
          </a:xfrm>
        </p:spPr>
        <p:txBody>
          <a:bodyPr/>
          <a:lstStyle/>
          <a:p>
            <a:r>
              <a:rPr lang="en-US" sz="2800" smtClean="0"/>
              <a:t>This is a notional construct outlining the organization’s approach to security, including a list of specific security processes, procedures, and solutions used by the organization. Some frameworks:</a:t>
            </a:r>
          </a:p>
          <a:p>
            <a:pPr lvl="1"/>
            <a:r>
              <a:rPr lang="en-US" sz="2000" smtClean="0">
                <a:solidFill>
                  <a:srgbClr val="00B050"/>
                </a:solidFill>
                <a:latin typeface="Arial" pitchFamily="34" charset="0"/>
                <a:cs typeface="Arial" pitchFamily="34" charset="0"/>
              </a:rPr>
              <a:t>ISO 27001/27002</a:t>
            </a:r>
          </a:p>
          <a:p>
            <a:pPr lvl="1"/>
            <a:r>
              <a:rPr lang="en-US" sz="2000" smtClean="0">
                <a:solidFill>
                  <a:srgbClr val="00B050"/>
                </a:solidFill>
                <a:latin typeface="Arial" pitchFamily="34" charset="0"/>
                <a:cs typeface="Arial" pitchFamily="34" charset="0"/>
              </a:rPr>
              <a:t>COBIT</a:t>
            </a:r>
          </a:p>
          <a:p>
            <a:pPr lvl="1"/>
            <a:r>
              <a:rPr lang="en-US" sz="2000" smtClean="0">
                <a:solidFill>
                  <a:srgbClr val="00B050"/>
                </a:solidFill>
                <a:latin typeface="Arial" pitchFamily="34" charset="0"/>
                <a:cs typeface="Arial" pitchFamily="34" charset="0"/>
              </a:rPr>
              <a:t>ITIL</a:t>
            </a:r>
          </a:p>
          <a:p>
            <a:pPr lvl="1"/>
            <a:r>
              <a:rPr lang="en-US" sz="2000" smtClean="0">
                <a:solidFill>
                  <a:srgbClr val="00B050"/>
                </a:solidFill>
                <a:latin typeface="Arial" pitchFamily="34" charset="0"/>
                <a:cs typeface="Arial" pitchFamily="34" charset="0"/>
              </a:rPr>
              <a:t>RMF</a:t>
            </a:r>
          </a:p>
          <a:p>
            <a:pPr lvl="1"/>
            <a:r>
              <a:rPr lang="en-US" sz="2000" smtClean="0">
                <a:solidFill>
                  <a:srgbClr val="00B050"/>
                </a:solidFill>
                <a:latin typeface="Arial" pitchFamily="34" charset="0"/>
                <a:cs typeface="Arial" pitchFamily="34" charset="0"/>
              </a:rPr>
              <a:t>CSA STAR</a:t>
            </a:r>
            <a:endParaRPr lang="en-US">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635437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Summary </a:t>
            </a:r>
            <a:endParaRPr lang="en-US" sz="4800" b="1">
              <a:solidFill>
                <a:srgbClr val="7030A0"/>
              </a:solidFill>
            </a:endParaRPr>
          </a:p>
        </p:txBody>
      </p:sp>
      <p:sp>
        <p:nvSpPr>
          <p:cNvPr id="3" name="Content Placeholder 2"/>
          <p:cNvSpPr>
            <a:spLocks noGrp="1"/>
          </p:cNvSpPr>
          <p:nvPr>
            <p:ph idx="1"/>
          </p:nvPr>
        </p:nvSpPr>
        <p:spPr/>
        <p:txBody>
          <a:bodyPr>
            <a:normAutofit fontScale="85000" lnSpcReduction="10000"/>
          </a:bodyPr>
          <a:lstStyle/>
          <a:p>
            <a:pPr>
              <a:lnSpc>
                <a:spcPct val="90000"/>
              </a:lnSpc>
              <a:spcBef>
                <a:spcPct val="75000"/>
              </a:spcBef>
            </a:pPr>
            <a:r>
              <a:rPr lang="en-US">
                <a:ea typeface="Arial Unicode MS" pitchFamily="34" charset="-128"/>
                <a:cs typeface="Arial Unicode MS" pitchFamily="34" charset="-128"/>
              </a:rPr>
              <a:t>Objective of InfoSec is </a:t>
            </a:r>
            <a:r>
              <a:rPr lang="en-US" b="1" i="1">
                <a:ea typeface="Arial Unicode MS" pitchFamily="34" charset="-128"/>
                <a:cs typeface="Arial Unicode MS" pitchFamily="34" charset="-128"/>
              </a:rPr>
              <a:t>Confidentiality, Integrity and Availability</a:t>
            </a:r>
            <a:r>
              <a:rPr lang="en-US">
                <a:ea typeface="Arial Unicode MS" pitchFamily="34" charset="-128"/>
                <a:cs typeface="Arial Unicode MS" pitchFamily="34" charset="-128"/>
              </a:rPr>
              <a:t>…protect your systems and your data</a:t>
            </a:r>
          </a:p>
          <a:p>
            <a:pPr>
              <a:lnSpc>
                <a:spcPct val="90000"/>
              </a:lnSpc>
              <a:spcBef>
                <a:spcPct val="75000"/>
              </a:spcBef>
            </a:pPr>
            <a:r>
              <a:rPr lang="en-US">
                <a:ea typeface="Arial Unicode MS" pitchFamily="34" charset="-128"/>
                <a:cs typeface="Arial Unicode MS" pitchFamily="34" charset="-128"/>
              </a:rPr>
              <a:t>Threats are numerous, evolving, and their impact is costly</a:t>
            </a:r>
          </a:p>
          <a:p>
            <a:pPr>
              <a:lnSpc>
                <a:spcPct val="90000"/>
              </a:lnSpc>
              <a:spcBef>
                <a:spcPct val="75000"/>
              </a:spcBef>
            </a:pPr>
            <a:r>
              <a:rPr lang="en-US">
                <a:ea typeface="Arial Unicode MS" pitchFamily="34" charset="-128"/>
                <a:cs typeface="Arial Unicode MS" pitchFamily="34" charset="-128"/>
              </a:rPr>
              <a:t>Security should be applied in layers (“road blocks”)</a:t>
            </a:r>
          </a:p>
          <a:p>
            <a:pPr>
              <a:lnSpc>
                <a:spcPct val="90000"/>
              </a:lnSpc>
              <a:spcBef>
                <a:spcPct val="75000"/>
              </a:spcBef>
            </a:pPr>
            <a:r>
              <a:rPr lang="en-US">
                <a:ea typeface="Arial Unicode MS" pitchFamily="34" charset="-128"/>
                <a:cs typeface="Arial Unicode MS" pitchFamily="34" charset="-128"/>
              </a:rPr>
              <a:t>Security Awareness at all levels must be maintained</a:t>
            </a:r>
          </a:p>
          <a:p>
            <a:pPr>
              <a:lnSpc>
                <a:spcPct val="90000"/>
              </a:lnSpc>
              <a:spcBef>
                <a:spcPct val="75000"/>
              </a:spcBef>
            </a:pPr>
            <a:r>
              <a:rPr lang="en-US">
                <a:ea typeface="Arial Unicode MS" pitchFamily="34" charset="-128"/>
                <a:cs typeface="Arial Unicode MS" pitchFamily="34" charset="-128"/>
              </a:rPr>
              <a:t>Failure to Secure is an Opportunity to Fail</a:t>
            </a:r>
            <a:endParaRPr lang="en-US"/>
          </a:p>
        </p:txBody>
      </p:sp>
    </p:spTree>
    <p:extLst>
      <p:ext uri="{BB962C8B-B14F-4D97-AF65-F5344CB8AC3E}">
        <p14:creationId xmlns:p14="http://schemas.microsoft.com/office/powerpoint/2010/main" val="1232545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95400"/>
            <a:ext cx="4413910" cy="1904999"/>
          </a:xfrm>
        </p:spPr>
        <p:txBody>
          <a:bodyPr>
            <a:noAutofit/>
          </a:bodyPr>
          <a:lstStyle/>
          <a:p>
            <a:r>
              <a:rPr lang="en-US" sz="8000" smtClean="0"/>
              <a:t>Q&amp;A</a:t>
            </a:r>
            <a:endParaRPr lang="en-US" sz="80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79475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0"/>
            <a:ext cx="423224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488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(MQCs)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783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3500" b="1" dirty="0" smtClean="0">
                <a:solidFill>
                  <a:srgbClr val="002060"/>
                </a:solidFill>
              </a:rPr>
              <a:t>Q1. </a:t>
            </a:r>
            <a:r>
              <a:rPr lang="en-US" sz="3500" dirty="0" smtClean="0">
                <a:solidFill>
                  <a:srgbClr val="002060"/>
                </a:solidFill>
              </a:rPr>
              <a:t>Message </a:t>
            </a:r>
            <a:r>
              <a:rPr lang="en-US" sz="3500" dirty="0">
                <a:solidFill>
                  <a:srgbClr val="002060"/>
                </a:solidFill>
              </a:rPr>
              <a:t>………..means that the data must arrive at the receiver exactly as sent</a:t>
            </a:r>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Integrity</a:t>
            </a:r>
          </a:p>
          <a:p>
            <a:pPr marL="514350" lvl="0" indent="-514350">
              <a:buFont typeface="+mj-lt"/>
              <a:buAutoNum type="alphaUcPeriod"/>
            </a:pPr>
            <a:r>
              <a:rPr lang="en-US"/>
              <a:t>Authentication</a:t>
            </a:r>
          </a:p>
          <a:p>
            <a:pPr marL="514350" lvl="0" indent="-514350">
              <a:buFont typeface="+mj-lt"/>
              <a:buAutoNum type="alphaUcPeriod"/>
            </a:pPr>
            <a:r>
              <a:rPr lang="en-US"/>
              <a:t>None of the above</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1578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610600" cy="944562"/>
          </a:xfrm>
        </p:spPr>
        <p:txBody>
          <a:bodyPr>
            <a:normAutofit fontScale="90000"/>
          </a:bodyPr>
          <a:lstStyle/>
          <a:p>
            <a:pPr lvl="0" algn="l"/>
            <a:r>
              <a:rPr lang="en-US" sz="3900" b="1" dirty="0" smtClean="0">
                <a:solidFill>
                  <a:srgbClr val="002060"/>
                </a:solidFill>
              </a:rPr>
              <a:t>Q2.</a:t>
            </a:r>
            <a:r>
              <a:rPr lang="en-US" sz="3900" dirty="0" smtClean="0">
                <a:solidFill>
                  <a:srgbClr val="002060"/>
                </a:solidFill>
              </a:rPr>
              <a:t> </a:t>
            </a:r>
            <a:r>
              <a:rPr lang="en-US" sz="3900" dirty="0">
                <a:solidFill>
                  <a:srgbClr val="002060"/>
                </a:solidFill>
              </a:rPr>
              <a:t>Cryptography does not concern itself with: </a:t>
            </a:r>
            <a:endParaRPr lang="en-US" dirty="0">
              <a:solidFill>
                <a:srgbClr val="002060"/>
              </a:solidFill>
            </a:endParaRPr>
          </a:p>
        </p:txBody>
      </p:sp>
      <p:sp>
        <p:nvSpPr>
          <p:cNvPr id="3" name="Content Placeholder 2"/>
          <p:cNvSpPr>
            <a:spLocks noGrp="1"/>
          </p:cNvSpPr>
          <p:nvPr>
            <p:ph idx="1"/>
          </p:nvPr>
        </p:nvSpPr>
        <p:spPr>
          <a:xfrm>
            <a:off x="806605" y="2232818"/>
            <a:ext cx="8229600" cy="3459163"/>
          </a:xfrm>
        </p:spPr>
        <p:txBody>
          <a:bodyPr/>
          <a:lstStyle/>
          <a:p>
            <a:pPr marL="0" indent="0">
              <a:buNone/>
            </a:pPr>
            <a:r>
              <a:rPr lang="en-US" dirty="0"/>
              <a:t>A. Availability </a:t>
            </a:r>
          </a:p>
          <a:p>
            <a:pPr marL="0" indent="0">
              <a:buNone/>
            </a:pPr>
            <a:r>
              <a:rPr lang="en-US" dirty="0"/>
              <a:t>B. Authenticity </a:t>
            </a:r>
          </a:p>
          <a:p>
            <a:pPr marL="0" indent="0">
              <a:buNone/>
            </a:pPr>
            <a:r>
              <a:rPr lang="en-US" dirty="0"/>
              <a:t>C. Integrity </a:t>
            </a:r>
          </a:p>
          <a:p>
            <a:pPr marL="0" indent="0">
              <a:buNone/>
            </a:pPr>
            <a:r>
              <a:rPr lang="en-US" dirty="0"/>
              <a:t>D. Confidentiality</a:t>
            </a:r>
          </a:p>
          <a:p>
            <a:endParaRPr lang="en-US" dirty="0"/>
          </a:p>
        </p:txBody>
      </p:sp>
      <p:sp>
        <p:nvSpPr>
          <p:cNvPr id="4" name="TextBox 3"/>
          <p:cNvSpPr txBox="1"/>
          <p:nvPr/>
        </p:nvSpPr>
        <p:spPr>
          <a:xfrm>
            <a:off x="5733585" y="2895600"/>
            <a:ext cx="3276600" cy="646331"/>
          </a:xfrm>
          <a:prstGeom prst="rect">
            <a:avLst/>
          </a:prstGeom>
          <a:noFill/>
        </p:spPr>
        <p:txBody>
          <a:bodyPr wrap="square" rtlCol="0">
            <a:spAutoFit/>
          </a:bodyPr>
          <a:lstStyle/>
          <a:p>
            <a:r>
              <a:rPr lang="en-US" sz="3600" dirty="0" smtClean="0"/>
              <a:t>Answer: A</a:t>
            </a:r>
            <a:endParaRPr lang="en-US" sz="3600" dirty="0"/>
          </a:p>
        </p:txBody>
      </p:sp>
    </p:spTree>
    <p:extLst>
      <p:ext uri="{BB962C8B-B14F-4D97-AF65-F5344CB8AC3E}">
        <p14:creationId xmlns:p14="http://schemas.microsoft.com/office/powerpoint/2010/main" val="290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3124200"/>
          </a:xfrm>
        </p:spPr>
        <p:txBody>
          <a:bodyPr>
            <a:normAutofit/>
          </a:bodyPr>
          <a:lstStyle/>
          <a:p>
            <a:pPr lvl="0" algn="l"/>
            <a:r>
              <a:rPr lang="en-US" sz="3500" b="1" dirty="0" smtClean="0">
                <a:solidFill>
                  <a:srgbClr val="002060"/>
                </a:solidFill>
              </a:rPr>
              <a:t>Q3. </a:t>
            </a:r>
            <a:r>
              <a:rPr lang="en-US" sz="3500" dirty="0">
                <a:solidFill>
                  <a:srgbClr val="002060"/>
                </a:solidFill>
              </a:rPr>
              <a:t>An access control system that grants users only those rights necessary for them to perform their work is operating on </a:t>
            </a:r>
            <a:r>
              <a:rPr lang="en-US" sz="3500" b="1" dirty="0">
                <a:solidFill>
                  <a:srgbClr val="002060"/>
                </a:solidFill>
              </a:rPr>
              <a:t>which security principle</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352800"/>
            <a:ext cx="8229600" cy="2773363"/>
          </a:xfrm>
        </p:spPr>
        <p:txBody>
          <a:bodyPr/>
          <a:lstStyle/>
          <a:p>
            <a:pPr marL="0" indent="0">
              <a:buNone/>
            </a:pPr>
            <a:r>
              <a:rPr lang="en-US" smtClean="0"/>
              <a:t>A. </a:t>
            </a:r>
            <a:r>
              <a:rPr lang="en-US"/>
              <a:t>Discretionary Access </a:t>
            </a:r>
          </a:p>
          <a:p>
            <a:pPr marL="0" indent="0">
              <a:buNone/>
            </a:pPr>
            <a:r>
              <a:rPr lang="en-US"/>
              <a:t>B. Least Privilege </a:t>
            </a:r>
          </a:p>
          <a:p>
            <a:pPr marL="0" indent="0">
              <a:buNone/>
            </a:pPr>
            <a:r>
              <a:rPr lang="en-US"/>
              <a:t>C. Mandatory Access </a:t>
            </a:r>
          </a:p>
          <a:p>
            <a:pPr marL="0" indent="0">
              <a:buNone/>
            </a:pPr>
            <a:r>
              <a:rPr lang="en-US"/>
              <a:t>D. Separation of Duties</a:t>
            </a:r>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8152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lvl="0" algn="l"/>
            <a:r>
              <a:rPr lang="en-US" sz="3500" dirty="0" smtClean="0">
                <a:solidFill>
                  <a:srgbClr val="002060"/>
                </a:solidFill>
              </a:rPr>
              <a:t>Q4. </a:t>
            </a:r>
            <a:r>
              <a:rPr lang="en-US" sz="3500" dirty="0">
                <a:solidFill>
                  <a:srgbClr val="002060"/>
                </a:solidFill>
              </a:rPr>
              <a:t>Which of the following is the verification of a person’s identity</a:t>
            </a:r>
            <a:r>
              <a:rPr lang="en-US" sz="3500" dirty="0" smtClean="0">
                <a:solidFill>
                  <a:srgbClr val="002060"/>
                </a:solidFill>
              </a:rPr>
              <a:t>?</a:t>
            </a:r>
            <a:endParaRPr lang="en-US" sz="3500" dirty="0">
              <a:solidFill>
                <a:srgbClr val="002060"/>
              </a:solidFill>
            </a:endParaRPr>
          </a:p>
        </p:txBody>
      </p:sp>
      <p:sp>
        <p:nvSpPr>
          <p:cNvPr id="3" name="Content Placeholder 2"/>
          <p:cNvSpPr>
            <a:spLocks noGrp="1"/>
          </p:cNvSpPr>
          <p:nvPr>
            <p:ph idx="1"/>
          </p:nvPr>
        </p:nvSpPr>
        <p:spPr>
          <a:xfrm>
            <a:off x="457200" y="3429000"/>
            <a:ext cx="8229600" cy="2514600"/>
          </a:xfrm>
        </p:spPr>
        <p:txBody>
          <a:bodyPr/>
          <a:lstStyle/>
          <a:p>
            <a:pPr marL="514350" lvl="0" indent="-514350">
              <a:buFont typeface="+mj-lt"/>
              <a:buAutoNum type="alphaUcPeriod"/>
            </a:pPr>
            <a:r>
              <a:rPr lang="en-US"/>
              <a:t>Authorization</a:t>
            </a:r>
          </a:p>
          <a:p>
            <a:pPr marL="514350" lvl="0" indent="-514350">
              <a:buFont typeface="+mj-lt"/>
              <a:buAutoNum type="alphaUcPeriod"/>
            </a:pPr>
            <a:r>
              <a:rPr lang="en-US"/>
              <a:t>Accoutability</a:t>
            </a:r>
          </a:p>
          <a:p>
            <a:pPr marL="514350" lvl="0" indent="-514350">
              <a:buFont typeface="+mj-lt"/>
              <a:buAutoNum type="alphaUcPeriod"/>
            </a:pPr>
            <a:r>
              <a:rPr lang="en-US"/>
              <a:t>Authentication </a:t>
            </a:r>
          </a:p>
          <a:p>
            <a:pPr marL="514350" lvl="0" indent="-514350">
              <a:buFont typeface="+mj-lt"/>
              <a:buAutoNum type="alphaUcPeriod"/>
            </a:pPr>
            <a:r>
              <a:rPr lang="en-US"/>
              <a:t>Password</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C</a:t>
            </a:r>
            <a:endParaRPr lang="en-US" sz="3600"/>
          </a:p>
        </p:txBody>
      </p:sp>
    </p:spTree>
    <p:extLst>
      <p:ext uri="{BB962C8B-B14F-4D97-AF65-F5344CB8AC3E}">
        <p14:creationId xmlns:p14="http://schemas.microsoft.com/office/powerpoint/2010/main" val="337923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687762"/>
          </a:xfrm>
        </p:spPr>
        <p:txBody>
          <a:bodyPr>
            <a:noAutofit/>
          </a:bodyPr>
          <a:lstStyle/>
          <a:p>
            <a:pPr lvl="0" algn="l"/>
            <a:r>
              <a:rPr lang="en-US" sz="3200" b="1" dirty="0" smtClean="0">
                <a:solidFill>
                  <a:srgbClr val="002060"/>
                </a:solidFill>
              </a:rPr>
              <a:t>Q5. </a:t>
            </a:r>
            <a:r>
              <a:rPr lang="en-US" sz="3200" dirty="0">
                <a:solidFill>
                  <a:srgbClr val="002060"/>
                </a:solidFill>
              </a:rPr>
              <a:t>John is concerned about social engineering. He is particularly concerned that this technique could be used by an attacker to obtain information about the network, including possibly even passwords. </a:t>
            </a:r>
            <a:r>
              <a:rPr lang="en-US" sz="3200" dirty="0">
                <a:solidFill>
                  <a:srgbClr val="7030A0"/>
                </a:solidFill>
              </a:rPr>
              <a:t>What countermeasure would be most effective in combating social engineering?</a:t>
            </a:r>
            <a:br>
              <a:rPr lang="en-US" sz="3200" dirty="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609600" y="3657600"/>
            <a:ext cx="8229600" cy="2316163"/>
          </a:xfrm>
        </p:spPr>
        <p:txBody>
          <a:bodyPr>
            <a:normAutofit lnSpcReduction="10000"/>
          </a:bodyPr>
          <a:lstStyle/>
          <a:p>
            <a:pPr marL="514350" lvl="0" indent="-514350">
              <a:buFont typeface="+mj-lt"/>
              <a:buAutoNum type="alphaUcPeriod"/>
            </a:pPr>
            <a:r>
              <a:rPr lang="en-US" dirty="0"/>
              <a:t>SPI firewall</a:t>
            </a:r>
          </a:p>
          <a:p>
            <a:pPr marL="514350" lvl="0" indent="-514350">
              <a:buFont typeface="+mj-lt"/>
              <a:buAutoNum type="alphaUcPeriod"/>
            </a:pPr>
            <a:r>
              <a:rPr lang="en-US" dirty="0"/>
              <a:t>An IPS</a:t>
            </a:r>
          </a:p>
          <a:p>
            <a:pPr marL="514350" lvl="0" indent="-514350">
              <a:buFont typeface="+mj-lt"/>
              <a:buAutoNum type="alphaUcPeriod"/>
            </a:pPr>
            <a:r>
              <a:rPr lang="en-US" dirty="0"/>
              <a:t>User training</a:t>
            </a:r>
          </a:p>
          <a:p>
            <a:pPr marL="514350" lvl="0" indent="-514350">
              <a:buFont typeface="+mj-lt"/>
              <a:buAutoNum type="alphaUcPeriod"/>
            </a:pPr>
            <a:r>
              <a:rPr lang="en-US" dirty="0"/>
              <a:t>Strong policies</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smtClean="0"/>
              <a:t>Answer: C</a:t>
            </a:r>
            <a:endParaRPr lang="en-US" sz="3600" dirty="0"/>
          </a:p>
        </p:txBody>
      </p:sp>
    </p:spTree>
    <p:extLst>
      <p:ext uri="{BB962C8B-B14F-4D97-AF65-F5344CB8AC3E}">
        <p14:creationId xmlns:p14="http://schemas.microsoft.com/office/powerpoint/2010/main" val="19917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smtClean="0">
                <a:solidFill>
                  <a:srgbClr val="7030A0"/>
                </a:solidFill>
              </a:rPr>
              <a:t>What is Information Security?</a:t>
            </a:r>
            <a:endParaRPr lang="en-US" b="1">
              <a:solidFill>
                <a:srgbClr val="7030A0"/>
              </a:solidFill>
            </a:endParaRPr>
          </a:p>
        </p:txBody>
      </p:sp>
      <p:sp>
        <p:nvSpPr>
          <p:cNvPr id="3" name="Content Placeholder 2"/>
          <p:cNvSpPr>
            <a:spLocks noGrp="1"/>
          </p:cNvSpPr>
          <p:nvPr>
            <p:ph idx="1"/>
          </p:nvPr>
        </p:nvSpPr>
        <p:spPr>
          <a:xfrm>
            <a:off x="495300" y="3352800"/>
            <a:ext cx="8229600" cy="2895600"/>
          </a:xfrm>
        </p:spPr>
        <p:txBody>
          <a:bodyPr>
            <a:normAutofit/>
          </a:bodyPr>
          <a:lstStyle/>
          <a:p>
            <a:pPr marL="0" indent="0">
              <a:buNone/>
            </a:pPr>
            <a:r>
              <a:rPr lang="en-US" sz="2400" b="1" smtClean="0"/>
              <a:t>Def 1: </a:t>
            </a:r>
          </a:p>
          <a:p>
            <a:pPr marL="0" indent="0">
              <a:lnSpc>
                <a:spcPct val="120000"/>
              </a:lnSpc>
              <a:spcAft>
                <a:spcPts val="600"/>
              </a:spcAft>
              <a:buNone/>
            </a:pPr>
            <a:r>
              <a:rPr lang="en-US" sz="2400"/>
              <a:t>	</a:t>
            </a:r>
            <a:r>
              <a:rPr lang="en-US" sz="2400" smtClean="0"/>
              <a:t>Information </a:t>
            </a:r>
            <a:r>
              <a:rPr lang="en-US" sz="2400"/>
              <a:t>security, often referred to as </a:t>
            </a:r>
            <a:r>
              <a:rPr lang="en-US" sz="2400" b="1"/>
              <a:t>InfoSec</a:t>
            </a:r>
            <a:r>
              <a:rPr lang="en-US" sz="2400"/>
              <a:t>, refers to the</a:t>
            </a:r>
            <a:r>
              <a:rPr lang="en-US" sz="2400" b="1"/>
              <a:t> processes</a:t>
            </a:r>
            <a:r>
              <a:rPr lang="en-US" sz="2400"/>
              <a:t> and </a:t>
            </a:r>
            <a:r>
              <a:rPr lang="en-US" sz="2400" b="1"/>
              <a:t>tools</a:t>
            </a:r>
            <a:r>
              <a:rPr lang="en-US" sz="2400"/>
              <a:t> designed and deployed to </a:t>
            </a:r>
            <a:r>
              <a:rPr lang="en-US" sz="2400" b="1"/>
              <a:t>protect sensitive business information </a:t>
            </a:r>
            <a:r>
              <a:rPr lang="en-US" sz="2400"/>
              <a:t>from </a:t>
            </a:r>
            <a:r>
              <a:rPr lang="en-US" sz="2400" b="1"/>
              <a:t>modification</a:t>
            </a:r>
            <a:r>
              <a:rPr lang="en-US" sz="2400"/>
              <a:t>, </a:t>
            </a:r>
            <a:r>
              <a:rPr lang="en-US" sz="2400" b="1"/>
              <a:t>disruption</a:t>
            </a:r>
            <a:r>
              <a:rPr lang="en-US" sz="2400"/>
              <a:t>, </a:t>
            </a:r>
            <a:r>
              <a:rPr lang="en-US" sz="2400" b="1"/>
              <a:t>destruction</a:t>
            </a:r>
            <a:r>
              <a:rPr lang="en-US" sz="2400"/>
              <a:t>, and </a:t>
            </a:r>
            <a:r>
              <a:rPr lang="en-US" sz="2400" b="1"/>
              <a:t>inspection</a:t>
            </a:r>
            <a:r>
              <a:rPr lang="en-US" sz="2400" smtClean="0"/>
              <a:t>. (Ref: Cisco.com)</a:t>
            </a:r>
          </a:p>
        </p:txBody>
      </p:sp>
      <p:sp>
        <p:nvSpPr>
          <p:cNvPr id="4" name="Rectangle 3"/>
          <p:cNvSpPr/>
          <p:nvPr/>
        </p:nvSpPr>
        <p:spPr>
          <a:xfrm>
            <a:off x="381000" y="1752600"/>
            <a:ext cx="8458200" cy="1077218"/>
          </a:xfrm>
          <a:prstGeom prst="rect">
            <a:avLst/>
          </a:prstGeom>
        </p:spPr>
        <p:txBody>
          <a:bodyPr wrap="square">
            <a:spAutoFit/>
          </a:bodyPr>
          <a:lstStyle/>
          <a:p>
            <a:pPr algn="ctr">
              <a:spcBef>
                <a:spcPct val="35000"/>
              </a:spcBef>
            </a:pPr>
            <a:r>
              <a:rPr lang="en-US" sz="3200" dirty="0"/>
              <a:t>Deals with several different "trust" aspects of information and its protection </a:t>
            </a:r>
          </a:p>
        </p:txBody>
      </p:sp>
    </p:spTree>
    <p:extLst>
      <p:ext uri="{BB962C8B-B14F-4D97-AF65-F5344CB8AC3E}">
        <p14:creationId xmlns:p14="http://schemas.microsoft.com/office/powerpoint/2010/main" val="2453075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697162"/>
          </a:xfrm>
        </p:spPr>
        <p:txBody>
          <a:bodyPr>
            <a:normAutofit/>
          </a:bodyPr>
          <a:lstStyle/>
          <a:p>
            <a:pPr algn="l"/>
            <a:r>
              <a:rPr lang="en-US" sz="3500" b="1" dirty="0" smtClean="0">
                <a:solidFill>
                  <a:srgbClr val="002060"/>
                </a:solidFill>
              </a:rPr>
              <a:t>Q6.</a:t>
            </a:r>
            <a:r>
              <a:rPr lang="en-US" sz="3500" b="1" dirty="0">
                <a:solidFill>
                  <a:srgbClr val="002060"/>
                </a:solidFill>
              </a:rPr>
              <a:t> </a:t>
            </a:r>
            <a:r>
              <a:rPr lang="en-US" sz="3500" dirty="0">
                <a:solidFill>
                  <a:srgbClr val="002060"/>
                </a:solidFill>
              </a:rPr>
              <a:t>The application of which of the following standards would BEST reduce the potential for data breaches?</a:t>
            </a:r>
            <a:r>
              <a:rPr lang="en-US" sz="3500" dirty="0" smtClean="0">
                <a:solidFill>
                  <a:srgbClr val="002060"/>
                </a:solidFill>
              </a:rPr>
              <a:t> </a:t>
            </a:r>
            <a:endParaRPr lang="en-US" sz="3500" dirty="0">
              <a:solidFill>
                <a:srgbClr val="002060"/>
              </a:solidFill>
            </a:endParaRPr>
          </a:p>
        </p:txBody>
      </p:sp>
      <p:sp>
        <p:nvSpPr>
          <p:cNvPr id="3" name="Content Placeholder 2"/>
          <p:cNvSpPr>
            <a:spLocks noGrp="1"/>
          </p:cNvSpPr>
          <p:nvPr>
            <p:ph idx="1"/>
          </p:nvPr>
        </p:nvSpPr>
        <p:spPr>
          <a:xfrm>
            <a:off x="762000" y="3333065"/>
            <a:ext cx="8229600" cy="1905000"/>
          </a:xfrm>
        </p:spPr>
        <p:txBody>
          <a:bodyPr>
            <a:normAutofit fontScale="92500" lnSpcReduction="20000"/>
          </a:bodyPr>
          <a:lstStyle/>
          <a:p>
            <a:pPr marL="0" indent="0">
              <a:buNone/>
            </a:pPr>
            <a:r>
              <a:rPr lang="en-US" dirty="0"/>
              <a:t>A. ISO 9000 </a:t>
            </a:r>
          </a:p>
          <a:p>
            <a:pPr marL="0" indent="0">
              <a:buNone/>
            </a:pPr>
            <a:r>
              <a:rPr lang="en-US" dirty="0"/>
              <a:t>B. ISO 20121 </a:t>
            </a:r>
          </a:p>
          <a:p>
            <a:pPr marL="0" indent="0">
              <a:buNone/>
            </a:pPr>
            <a:r>
              <a:rPr lang="en-US" dirty="0"/>
              <a:t>C. ISO 26000 </a:t>
            </a:r>
          </a:p>
          <a:p>
            <a:pPr marL="0" indent="0">
              <a:buNone/>
            </a:pPr>
            <a:r>
              <a:rPr lang="en-US" dirty="0"/>
              <a:t>D. ISO 27001</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D</a:t>
            </a:r>
            <a:endParaRPr lang="en-US" sz="3600"/>
          </a:p>
        </p:txBody>
      </p:sp>
    </p:spTree>
    <p:extLst>
      <p:ext uri="{BB962C8B-B14F-4D97-AF65-F5344CB8AC3E}">
        <p14:creationId xmlns:p14="http://schemas.microsoft.com/office/powerpoint/2010/main" val="11718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lvl="0" algn="l"/>
            <a:r>
              <a:rPr lang="en-US" sz="3500" b="1" dirty="0" smtClean="0">
                <a:solidFill>
                  <a:srgbClr val="002060"/>
                </a:solidFill>
              </a:rPr>
              <a:t>Q7. </a:t>
            </a:r>
            <a:r>
              <a:rPr lang="en-US" sz="3500" dirty="0">
                <a:solidFill>
                  <a:srgbClr val="002060"/>
                </a:solidFill>
              </a:rPr>
              <a:t>The first phase of hacking an IT system is compromise of which foundation of security?</a:t>
            </a:r>
            <a:br>
              <a:rPr lang="en-US" sz="3500" dirty="0">
                <a:solidFill>
                  <a:srgbClr val="002060"/>
                </a:solidFill>
              </a:rPr>
            </a:br>
            <a:endParaRPr lang="en-US" sz="3500" dirty="0">
              <a:solidFill>
                <a:srgbClr val="002060"/>
              </a:solidFill>
            </a:endParaRPr>
          </a:p>
        </p:txBody>
      </p:sp>
      <p:sp>
        <p:nvSpPr>
          <p:cNvPr id="3" name="Content Placeholder 2"/>
          <p:cNvSpPr>
            <a:spLocks noGrp="1"/>
          </p:cNvSpPr>
          <p:nvPr>
            <p:ph idx="1"/>
          </p:nvPr>
        </p:nvSpPr>
        <p:spPr>
          <a:xfrm>
            <a:off x="914400" y="3440151"/>
            <a:ext cx="8229600" cy="2895600"/>
          </a:xfrm>
        </p:spPr>
        <p:txBody>
          <a:bodyPr>
            <a:normAutofit/>
          </a:bodyPr>
          <a:lstStyle/>
          <a:p>
            <a:pPr marL="514350" lvl="0" indent="-514350">
              <a:buFont typeface="+mj-lt"/>
              <a:buAutoNum type="alphaUcPeriod"/>
            </a:pPr>
            <a:r>
              <a:rPr lang="en-US" dirty="0"/>
              <a:t>Availability</a:t>
            </a:r>
          </a:p>
          <a:p>
            <a:pPr marL="514350" lvl="0" indent="-514350">
              <a:buFont typeface="+mj-lt"/>
              <a:buAutoNum type="alphaUcPeriod"/>
            </a:pPr>
            <a:r>
              <a:rPr lang="en-US" dirty="0"/>
              <a:t>Confidentiality</a:t>
            </a:r>
          </a:p>
          <a:p>
            <a:pPr marL="514350" lvl="0" indent="-514350">
              <a:buFont typeface="+mj-lt"/>
              <a:buAutoNum type="alphaUcPeriod"/>
            </a:pPr>
            <a:r>
              <a:rPr lang="en-US" dirty="0"/>
              <a:t>Integrity</a:t>
            </a:r>
          </a:p>
          <a:p>
            <a:pPr marL="514350" lvl="0" indent="-514350">
              <a:buFont typeface="+mj-lt"/>
              <a:buAutoNum type="alphaUcPeriod"/>
            </a:pPr>
            <a:r>
              <a:rPr lang="en-US" dirty="0"/>
              <a:t>Authentication </a:t>
            </a:r>
          </a:p>
          <a:p>
            <a:endParaRPr lang="en-US" dirty="0"/>
          </a:p>
        </p:txBody>
      </p:sp>
      <p:sp>
        <p:nvSpPr>
          <p:cNvPr id="4" name="TextBox 3"/>
          <p:cNvSpPr txBox="1"/>
          <p:nvPr/>
        </p:nvSpPr>
        <p:spPr>
          <a:xfrm>
            <a:off x="5410200" y="39624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8103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a:bodyPr>
          <a:lstStyle/>
          <a:p>
            <a:pPr algn="l"/>
            <a:r>
              <a:rPr lang="en-US" sz="3500" b="1" dirty="0" smtClean="0">
                <a:solidFill>
                  <a:srgbClr val="002060"/>
                </a:solidFill>
              </a:rPr>
              <a:t>Q8. </a:t>
            </a:r>
            <a:r>
              <a:rPr lang="en-US" sz="3500" dirty="0">
                <a:solidFill>
                  <a:srgbClr val="002060"/>
                </a:solidFill>
              </a:rPr>
              <a:t>The PRIMARY purpose of a security awareness program is </a:t>
            </a:r>
            <a:r>
              <a:rPr lang="en-US" sz="3500" dirty="0" smtClean="0">
                <a:solidFill>
                  <a:srgbClr val="002060"/>
                </a:solidFill>
              </a:rPr>
              <a:t>to?</a:t>
            </a:r>
            <a:endParaRPr lang="en-US" sz="3500" dirty="0">
              <a:solidFill>
                <a:srgbClr val="002060"/>
              </a:solidFill>
            </a:endParaRPr>
          </a:p>
        </p:txBody>
      </p:sp>
      <p:sp>
        <p:nvSpPr>
          <p:cNvPr id="3" name="Content Placeholder 2"/>
          <p:cNvSpPr>
            <a:spLocks noGrp="1"/>
          </p:cNvSpPr>
          <p:nvPr>
            <p:ph idx="1"/>
          </p:nvPr>
        </p:nvSpPr>
        <p:spPr>
          <a:xfrm>
            <a:off x="457200" y="1981200"/>
            <a:ext cx="8534400" cy="4495800"/>
          </a:xfrm>
        </p:spPr>
        <p:txBody>
          <a:bodyPr>
            <a:normAutofit/>
          </a:bodyPr>
          <a:lstStyle/>
          <a:p>
            <a:pPr marL="0" indent="0">
              <a:spcAft>
                <a:spcPts val="600"/>
              </a:spcAft>
              <a:buNone/>
            </a:pPr>
            <a:r>
              <a:rPr lang="en-US" sz="2500" dirty="0"/>
              <a:t>A. </a:t>
            </a:r>
            <a:r>
              <a:rPr lang="en-US" sz="2500" dirty="0" smtClean="0"/>
              <a:t>Ensure </a:t>
            </a:r>
            <a:r>
              <a:rPr lang="en-US" sz="2500" dirty="0"/>
              <a:t>that everyone understands the organization's policies and procedures. </a:t>
            </a:r>
          </a:p>
          <a:p>
            <a:pPr marL="0" indent="0">
              <a:spcAft>
                <a:spcPts val="600"/>
              </a:spcAft>
              <a:buNone/>
            </a:pPr>
            <a:r>
              <a:rPr lang="en-US" sz="2500" dirty="0"/>
              <a:t>B. </a:t>
            </a:r>
            <a:r>
              <a:rPr lang="en-US" sz="2500" dirty="0" smtClean="0"/>
              <a:t>Communicate </a:t>
            </a:r>
            <a:r>
              <a:rPr lang="en-US" sz="2500" dirty="0"/>
              <a:t>that access to information will be granted on a need-to-know basis. </a:t>
            </a:r>
          </a:p>
          <a:p>
            <a:pPr marL="0" indent="0">
              <a:spcAft>
                <a:spcPts val="600"/>
              </a:spcAft>
              <a:buNone/>
            </a:pPr>
            <a:r>
              <a:rPr lang="en-US" sz="2500" dirty="0"/>
              <a:t>C. </a:t>
            </a:r>
            <a:r>
              <a:rPr lang="en-US" sz="2500" dirty="0" smtClean="0"/>
              <a:t>Warn </a:t>
            </a:r>
            <a:r>
              <a:rPr lang="en-US" sz="2500" dirty="0"/>
              <a:t>all users that access to all systems will be monitored on a daily basis. </a:t>
            </a:r>
          </a:p>
          <a:p>
            <a:pPr marL="0" indent="0">
              <a:spcAft>
                <a:spcPts val="600"/>
              </a:spcAft>
              <a:buNone/>
            </a:pPr>
            <a:r>
              <a:rPr lang="en-US" sz="2500" dirty="0"/>
              <a:t>D. </a:t>
            </a:r>
            <a:r>
              <a:rPr lang="en-US" sz="2500" dirty="0" smtClean="0"/>
              <a:t>Comply </a:t>
            </a:r>
            <a:r>
              <a:rPr lang="en-US" sz="2500" dirty="0"/>
              <a:t>with regulations related to data and information protection.</a:t>
            </a:r>
          </a:p>
          <a:p>
            <a:endParaRPr lang="en-US" sz="2500" dirty="0"/>
          </a:p>
        </p:txBody>
      </p:sp>
      <p:sp>
        <p:nvSpPr>
          <p:cNvPr id="4" name="TextBox 3"/>
          <p:cNvSpPr txBox="1"/>
          <p:nvPr/>
        </p:nvSpPr>
        <p:spPr>
          <a:xfrm>
            <a:off x="5715000" y="6019800"/>
            <a:ext cx="3276600" cy="646331"/>
          </a:xfrm>
          <a:prstGeom prst="rect">
            <a:avLst/>
          </a:prstGeom>
          <a:noFill/>
        </p:spPr>
        <p:txBody>
          <a:bodyPr wrap="square" rtlCol="0">
            <a:spAutoFit/>
          </a:bodyPr>
          <a:lstStyle/>
          <a:p>
            <a:r>
              <a:rPr lang="en-US" sz="3600" smtClean="0"/>
              <a:t>Answer: A</a:t>
            </a:r>
            <a:endParaRPr lang="en-US" sz="3600"/>
          </a:p>
        </p:txBody>
      </p:sp>
    </p:spTree>
    <p:extLst>
      <p:ext uri="{BB962C8B-B14F-4D97-AF65-F5344CB8AC3E}">
        <p14:creationId xmlns:p14="http://schemas.microsoft.com/office/powerpoint/2010/main" val="25223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500" b="1" dirty="0" smtClean="0">
                <a:solidFill>
                  <a:srgbClr val="002060"/>
                </a:solidFill>
              </a:rPr>
              <a:t>Q9. </a:t>
            </a:r>
            <a:r>
              <a:rPr lang="en-US" sz="3500" dirty="0">
                <a:solidFill>
                  <a:srgbClr val="002060"/>
                </a:solidFill>
              </a:rPr>
              <a:t>Which type of cyber attack is commonly performed through emails?</a:t>
            </a:r>
          </a:p>
        </p:txBody>
      </p:sp>
      <p:sp>
        <p:nvSpPr>
          <p:cNvPr id="3" name="Content Placeholder 2"/>
          <p:cNvSpPr>
            <a:spLocks noGrp="1"/>
          </p:cNvSpPr>
          <p:nvPr>
            <p:ph idx="1"/>
          </p:nvPr>
        </p:nvSpPr>
        <p:spPr>
          <a:xfrm>
            <a:off x="457200" y="2514600"/>
            <a:ext cx="8229600" cy="3611563"/>
          </a:xfrm>
        </p:spPr>
        <p:txBody>
          <a:bodyPr/>
          <a:lstStyle/>
          <a:p>
            <a:pPr marL="514350" lvl="0" indent="-514350">
              <a:buFont typeface="+mj-lt"/>
              <a:buAutoNum type="alphaUcPeriod"/>
            </a:pPr>
            <a:r>
              <a:rPr lang="en-US"/>
              <a:t>Trojans</a:t>
            </a:r>
          </a:p>
          <a:p>
            <a:pPr marL="514350" lvl="0" indent="-514350">
              <a:buFont typeface="+mj-lt"/>
              <a:buAutoNum type="alphaUcPeriod"/>
            </a:pPr>
            <a:r>
              <a:rPr lang="en-US"/>
              <a:t>Phishing</a:t>
            </a:r>
          </a:p>
          <a:p>
            <a:pPr marL="514350" lvl="0" indent="-514350">
              <a:buFont typeface="+mj-lt"/>
              <a:buAutoNum type="alphaUcPeriod"/>
            </a:pPr>
            <a:r>
              <a:rPr lang="en-US"/>
              <a:t>Worms</a:t>
            </a:r>
          </a:p>
          <a:p>
            <a:pPr marL="514350" lvl="0" indent="-514350">
              <a:buFont typeface="+mj-lt"/>
              <a:buAutoNum type="alphaUcPeriod"/>
            </a:pPr>
            <a:r>
              <a:rPr lang="en-US"/>
              <a:t>Ransomware</a:t>
            </a:r>
          </a:p>
          <a:p>
            <a:endParaRPr lang="en-US"/>
          </a:p>
        </p:txBody>
      </p:sp>
      <p:sp>
        <p:nvSpPr>
          <p:cNvPr id="4" name="TextBox 3"/>
          <p:cNvSpPr txBox="1"/>
          <p:nvPr/>
        </p:nvSpPr>
        <p:spPr>
          <a:xfrm>
            <a:off x="5410200" y="3276600"/>
            <a:ext cx="3276600" cy="646331"/>
          </a:xfrm>
          <a:prstGeom prst="rect">
            <a:avLst/>
          </a:prstGeom>
          <a:noFill/>
        </p:spPr>
        <p:txBody>
          <a:bodyPr wrap="square" rtlCol="0">
            <a:spAutoFit/>
          </a:bodyPr>
          <a:lstStyle/>
          <a:p>
            <a:r>
              <a:rPr lang="en-US" sz="3600" dirty="0" smtClean="0"/>
              <a:t>Answer: B</a:t>
            </a:r>
            <a:endParaRPr lang="en-US" sz="3600" dirty="0"/>
          </a:p>
        </p:txBody>
      </p:sp>
    </p:spTree>
    <p:extLst>
      <p:ext uri="{BB962C8B-B14F-4D97-AF65-F5344CB8AC3E}">
        <p14:creationId xmlns:p14="http://schemas.microsoft.com/office/powerpoint/2010/main" val="24470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2849562"/>
          </a:xfrm>
        </p:spPr>
        <p:txBody>
          <a:bodyPr>
            <a:normAutofit/>
          </a:bodyPr>
          <a:lstStyle/>
          <a:p>
            <a:pPr algn="l"/>
            <a:r>
              <a:rPr lang="en-US" sz="3200" b="1" dirty="0" smtClean="0">
                <a:solidFill>
                  <a:srgbClr val="002060"/>
                </a:solidFill>
              </a:rPr>
              <a:t>Q10. </a:t>
            </a:r>
            <a:r>
              <a:rPr lang="en-US" sz="3200" dirty="0">
                <a:solidFill>
                  <a:srgbClr val="002060"/>
                </a:solidFill>
              </a:rPr>
              <a:t>The use of strong authentication, the encryption of Personally Identifiable Information (PII) on database servers, application security reviews, and the encryption of data transmitted across networks provide</a:t>
            </a:r>
          </a:p>
        </p:txBody>
      </p:sp>
      <p:sp>
        <p:nvSpPr>
          <p:cNvPr id="3" name="Content Placeholder 2"/>
          <p:cNvSpPr>
            <a:spLocks noGrp="1"/>
          </p:cNvSpPr>
          <p:nvPr>
            <p:ph idx="1"/>
          </p:nvPr>
        </p:nvSpPr>
        <p:spPr>
          <a:xfrm>
            <a:off x="351503" y="3505200"/>
            <a:ext cx="8229600" cy="2468563"/>
          </a:xfrm>
        </p:spPr>
        <p:txBody>
          <a:bodyPr/>
          <a:lstStyle/>
          <a:p>
            <a:pPr marL="0" indent="0">
              <a:buNone/>
            </a:pPr>
            <a:r>
              <a:rPr lang="en-US"/>
              <a:t>A. </a:t>
            </a:r>
            <a:r>
              <a:rPr lang="en-US" smtClean="0"/>
              <a:t>Data </a:t>
            </a:r>
            <a:r>
              <a:rPr lang="en-US"/>
              <a:t>integrity. </a:t>
            </a:r>
          </a:p>
          <a:p>
            <a:pPr marL="0" indent="0">
              <a:buNone/>
            </a:pPr>
            <a:r>
              <a:rPr lang="en-US"/>
              <a:t>B. </a:t>
            </a:r>
            <a:r>
              <a:rPr lang="en-US" smtClean="0"/>
              <a:t>Defense </a:t>
            </a:r>
            <a:r>
              <a:rPr lang="en-US"/>
              <a:t>in depth. </a:t>
            </a:r>
          </a:p>
          <a:p>
            <a:pPr marL="0" indent="0">
              <a:buNone/>
            </a:pPr>
            <a:r>
              <a:rPr lang="en-US"/>
              <a:t>C. </a:t>
            </a:r>
            <a:r>
              <a:rPr lang="en-US" smtClean="0"/>
              <a:t>Data </a:t>
            </a:r>
            <a:r>
              <a:rPr lang="en-US"/>
              <a:t>availability. </a:t>
            </a:r>
          </a:p>
          <a:p>
            <a:pPr marL="0" indent="0">
              <a:buNone/>
            </a:pPr>
            <a:r>
              <a:rPr lang="en-US"/>
              <a:t>D. </a:t>
            </a:r>
            <a:r>
              <a:rPr lang="en-US" smtClean="0"/>
              <a:t>Non-repudiation</a:t>
            </a:r>
            <a:r>
              <a:rPr lang="en-US"/>
              <a:t>.</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smtClean="0"/>
              <a:t>Answer: B</a:t>
            </a:r>
            <a:endParaRPr lang="en-US" sz="3600"/>
          </a:p>
        </p:txBody>
      </p:sp>
    </p:spTree>
    <p:extLst>
      <p:ext uri="{BB962C8B-B14F-4D97-AF65-F5344CB8AC3E}">
        <p14:creationId xmlns:p14="http://schemas.microsoft.com/office/powerpoint/2010/main" val="6187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smtClean="0">
                <a:solidFill>
                  <a:srgbClr val="7030A0"/>
                </a:solidFill>
              </a:rPr>
              <a:t>What is Information Security?</a:t>
            </a:r>
            <a:endParaRPr lang="en-US" b="1">
              <a:solidFill>
                <a:srgbClr val="7030A0"/>
              </a:solidFill>
            </a:endParaRPr>
          </a:p>
        </p:txBody>
      </p:sp>
      <p:sp>
        <p:nvSpPr>
          <p:cNvPr id="3" name="Content Placeholder 2"/>
          <p:cNvSpPr>
            <a:spLocks noGrp="1"/>
          </p:cNvSpPr>
          <p:nvPr>
            <p:ph idx="1"/>
          </p:nvPr>
        </p:nvSpPr>
        <p:spPr>
          <a:xfrm>
            <a:off x="457200" y="914400"/>
            <a:ext cx="8534400" cy="5943600"/>
          </a:xfrm>
        </p:spPr>
        <p:txBody>
          <a:bodyPr>
            <a:normAutofit fontScale="92500"/>
          </a:bodyPr>
          <a:lstStyle/>
          <a:p>
            <a:pPr marL="0" indent="0">
              <a:spcBef>
                <a:spcPts val="600"/>
              </a:spcBef>
              <a:buNone/>
            </a:pPr>
            <a:r>
              <a:rPr lang="en-US" sz="2400" b="1" dirty="0" smtClean="0"/>
              <a:t>Def 2: </a:t>
            </a:r>
          </a:p>
          <a:p>
            <a:pPr marL="0" indent="0">
              <a:lnSpc>
                <a:spcPct val="120000"/>
              </a:lnSpc>
              <a:spcBef>
                <a:spcPts val="300"/>
              </a:spcBef>
              <a:spcAft>
                <a:spcPts val="300"/>
              </a:spcAft>
              <a:buNone/>
            </a:pPr>
            <a:r>
              <a:rPr lang="en-US" sz="3000" dirty="0" smtClean="0"/>
              <a:t>	</a:t>
            </a:r>
            <a:r>
              <a:rPr lang="en-US" sz="2700" b="1" i="1" dirty="0" smtClean="0"/>
              <a:t>Information security is </a:t>
            </a:r>
            <a:r>
              <a:rPr lang="en-US" sz="2700" b="1" i="1" dirty="0"/>
              <a:t>the practice of preventing </a:t>
            </a:r>
            <a:r>
              <a:rPr lang="en-US" sz="2700" b="1" i="1" dirty="0">
                <a:solidFill>
                  <a:srgbClr val="7030A0"/>
                </a:solidFill>
              </a:rPr>
              <a:t>unauthorized access, use, disclosure, disruption, modification, inspection, recording or destruction</a:t>
            </a:r>
            <a:r>
              <a:rPr lang="en-US" sz="2700" b="1" i="1" dirty="0"/>
              <a:t> </a:t>
            </a:r>
            <a:r>
              <a:rPr lang="en-US" sz="2700" b="1" i="1" dirty="0" smtClean="0"/>
              <a:t>of information. </a:t>
            </a:r>
            <a:endParaRPr lang="en-US" sz="2700" b="1" i="1" dirty="0"/>
          </a:p>
          <a:p>
            <a:pPr marL="0" indent="0">
              <a:lnSpc>
                <a:spcPct val="120000"/>
              </a:lnSpc>
              <a:spcBef>
                <a:spcPts val="300"/>
              </a:spcBef>
              <a:spcAft>
                <a:spcPts val="300"/>
              </a:spcAft>
              <a:buNone/>
            </a:pPr>
            <a:r>
              <a:rPr lang="en-US" sz="2400" dirty="0"/>
              <a:t>	</a:t>
            </a:r>
            <a:r>
              <a:rPr lang="en-US" sz="2400" dirty="0" smtClean="0"/>
              <a:t>The </a:t>
            </a:r>
            <a:r>
              <a:rPr lang="en-US" sz="2400" dirty="0"/>
              <a:t>information or data may take any form, e.g. electronic or </a:t>
            </a:r>
            <a:r>
              <a:rPr lang="en-US" sz="2400" dirty="0" smtClean="0"/>
              <a:t>physical. Information </a:t>
            </a:r>
            <a:r>
              <a:rPr lang="en-US" sz="2400" dirty="0"/>
              <a:t>security's primary focus is the balanced protection of the </a:t>
            </a:r>
            <a:r>
              <a:rPr lang="en-US" sz="2400" b="1" dirty="0"/>
              <a:t>confidentiality</a:t>
            </a:r>
            <a:r>
              <a:rPr lang="en-US" sz="2400" dirty="0"/>
              <a:t>, </a:t>
            </a:r>
            <a:r>
              <a:rPr lang="en-US" sz="2400" b="1" dirty="0"/>
              <a:t>integrity</a:t>
            </a:r>
            <a:r>
              <a:rPr lang="en-US" sz="2400" dirty="0"/>
              <a:t> and </a:t>
            </a:r>
            <a:r>
              <a:rPr lang="en-US" sz="2400" b="1" dirty="0"/>
              <a:t>availability</a:t>
            </a:r>
            <a:r>
              <a:rPr lang="en-US" sz="2400" dirty="0"/>
              <a:t> of data (also known as the </a:t>
            </a:r>
            <a:r>
              <a:rPr lang="en-US" sz="2400" dirty="0">
                <a:solidFill>
                  <a:srgbClr val="FF0000"/>
                </a:solidFill>
              </a:rPr>
              <a:t>CIA triad</a:t>
            </a:r>
            <a:r>
              <a:rPr lang="en-US" sz="2400" dirty="0"/>
              <a:t>) while maintaining a focus on efficient policy implementation, all without hampering organization </a:t>
            </a:r>
            <a:r>
              <a:rPr lang="en-US" sz="2400" dirty="0" smtClean="0"/>
              <a:t>productivity.</a:t>
            </a:r>
          </a:p>
          <a:p>
            <a:pPr marL="0" indent="0">
              <a:lnSpc>
                <a:spcPct val="120000"/>
              </a:lnSpc>
              <a:spcBef>
                <a:spcPts val="300"/>
              </a:spcBef>
              <a:spcAft>
                <a:spcPts val="300"/>
              </a:spcAft>
              <a:buNone/>
            </a:pPr>
            <a:r>
              <a:rPr lang="en-US" sz="2400" dirty="0"/>
              <a:t>	</a:t>
            </a:r>
            <a:r>
              <a:rPr lang="en-US" sz="2400" dirty="0" smtClean="0"/>
              <a:t>This </a:t>
            </a:r>
            <a:r>
              <a:rPr lang="en-US" sz="2400" dirty="0"/>
              <a:t>is largely achieved through a multi-step risk management process that identifies assets, threat sources, vulnerabilities, potential impacts, and possible controls, followed by assessment of the effectiveness of the risk management plan. (Ref: </a:t>
            </a:r>
            <a:r>
              <a:rPr lang="en-US" sz="2400" dirty="0" err="1" smtClean="0"/>
              <a:t>wikipedia</a:t>
            </a:r>
            <a:r>
              <a:rPr lang="en-US" sz="2400" dirty="0" smtClean="0"/>
              <a:t>)</a:t>
            </a:r>
            <a:endParaRPr lang="en-US" sz="2400" dirty="0"/>
          </a:p>
        </p:txBody>
      </p:sp>
    </p:spTree>
    <p:extLst>
      <p:ext uri="{BB962C8B-B14F-4D97-AF65-F5344CB8AC3E}">
        <p14:creationId xmlns:p14="http://schemas.microsoft.com/office/powerpoint/2010/main" val="593554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609600" y="16002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400" dirty="0" smtClean="0"/>
              <a:t>The U.S. Government’s </a:t>
            </a:r>
            <a:r>
              <a:rPr lang="en-US" sz="2400" dirty="0" smtClean="0">
                <a:hlinkClick r:id="rId2" tooltip="National Information Assurance Glossary"/>
              </a:rPr>
              <a:t>National Information Assurance Glossary</a:t>
            </a:r>
            <a:r>
              <a:rPr lang="en-US" sz="2400" dirty="0" smtClean="0"/>
              <a:t> defines </a:t>
            </a:r>
            <a:r>
              <a:rPr lang="en-US" sz="2400" b="1" dirty="0" smtClean="0"/>
              <a:t>INFOSEC</a:t>
            </a:r>
            <a:r>
              <a:rPr lang="en-US" sz="2400" dirty="0" smtClean="0"/>
              <a:t> as:</a:t>
            </a:r>
          </a:p>
          <a:p>
            <a:pPr marL="2103438" lvl="2">
              <a:spcBef>
                <a:spcPct val="35000"/>
              </a:spcBef>
              <a:buFontTx/>
              <a:buNone/>
            </a:pPr>
            <a:r>
              <a:rPr lang="en-US" sz="2000" i="1" dirty="0" smtClean="0"/>
              <a:t>	“Protection of information systems </a:t>
            </a:r>
            <a:r>
              <a:rPr lang="en-US" sz="2000" i="1" dirty="0" smtClean="0">
                <a:solidFill>
                  <a:srgbClr val="FF0000"/>
                </a:solidFill>
              </a:rPr>
              <a:t>against unauthorized access to </a:t>
            </a:r>
            <a:r>
              <a:rPr lang="en-US" sz="2000" i="1" dirty="0" smtClean="0"/>
              <a:t>or </a:t>
            </a:r>
            <a:r>
              <a:rPr lang="en-US" sz="2000" i="1" dirty="0" smtClean="0">
                <a:solidFill>
                  <a:srgbClr val="FF0000"/>
                </a:solidFill>
              </a:rPr>
              <a:t>modification of information</a:t>
            </a:r>
            <a:r>
              <a:rPr lang="en-US" sz="2000" i="1" dirty="0" smtClean="0"/>
              <a:t>, whether in storage, processing or transit, and against the denial of service to authorized users or the provision of service to unauthorized users, including those measures necessary to detect, document, and counter such threats.”</a:t>
            </a:r>
          </a:p>
          <a:p>
            <a:pPr>
              <a:spcBef>
                <a:spcPct val="35000"/>
              </a:spcBef>
            </a:pPr>
            <a:endParaRPr lang="en-US" sz="2000" i="1"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743200"/>
            <a:ext cx="254247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30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533400" y="1752600"/>
            <a:ext cx="83820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dirty="0" smtClean="0"/>
              <a:t>Three widely accepted elements or areas of focus (referred to as the “</a:t>
            </a:r>
            <a:r>
              <a:rPr lang="en-US" b="1" dirty="0" smtClean="0">
                <a:solidFill>
                  <a:srgbClr val="FF0000"/>
                </a:solidFill>
              </a:rPr>
              <a:t>CIA Triad</a:t>
            </a:r>
            <a:r>
              <a:rPr lang="en-US" dirty="0" smtClean="0"/>
              <a:t>”):</a:t>
            </a:r>
          </a:p>
          <a:p>
            <a:pPr lvl="1">
              <a:spcBef>
                <a:spcPct val="35000"/>
              </a:spcBef>
            </a:pPr>
            <a:r>
              <a:rPr lang="en-US" dirty="0" smtClean="0"/>
              <a:t>Confidentiality</a:t>
            </a:r>
          </a:p>
          <a:p>
            <a:pPr lvl="1">
              <a:spcBef>
                <a:spcPct val="35000"/>
              </a:spcBef>
            </a:pPr>
            <a:r>
              <a:rPr lang="en-US" dirty="0" smtClean="0"/>
              <a:t>Integrity</a:t>
            </a:r>
          </a:p>
          <a:p>
            <a:pPr lvl="1">
              <a:spcBef>
                <a:spcPct val="35000"/>
              </a:spcBef>
            </a:pPr>
            <a:r>
              <a:rPr lang="en-US" dirty="0" smtClean="0"/>
              <a:t>Availability (Recoverability)</a:t>
            </a:r>
          </a:p>
          <a:p>
            <a:pPr>
              <a:spcBef>
                <a:spcPct val="35000"/>
              </a:spcBef>
            </a:pPr>
            <a:r>
              <a:rPr lang="en-US" dirty="0" smtClean="0"/>
              <a:t>Includes Physical Security as well as Electronic</a:t>
            </a:r>
            <a:endParaRPr lang="en-US" dirty="0"/>
          </a:p>
        </p:txBody>
      </p:sp>
    </p:spTree>
    <p:extLst>
      <p:ext uri="{BB962C8B-B14F-4D97-AF65-F5344CB8AC3E}">
        <p14:creationId xmlns:p14="http://schemas.microsoft.com/office/powerpoint/2010/main" val="1147302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7030A0"/>
                </a:solidFill>
              </a:rPr>
              <a:t>Why is InfoSec Important?</a:t>
            </a:r>
            <a:endParaRPr lang="en-US" sz="4800" b="1">
              <a:solidFill>
                <a:srgbClr val="7030A0"/>
              </a:solidFill>
            </a:endParaRPr>
          </a:p>
        </p:txBody>
      </p:sp>
      <p:sp>
        <p:nvSpPr>
          <p:cNvPr id="3" name="Content Placeholder 2"/>
          <p:cNvSpPr>
            <a:spLocks noGrp="1"/>
          </p:cNvSpPr>
          <p:nvPr>
            <p:ph idx="1"/>
          </p:nvPr>
        </p:nvSpPr>
        <p:spPr>
          <a:xfrm>
            <a:off x="457200" y="1600201"/>
            <a:ext cx="8229600" cy="1219200"/>
          </a:xfrm>
        </p:spPr>
        <p:txBody>
          <a:bodyPr/>
          <a:lstStyle/>
          <a:p>
            <a:r>
              <a:rPr lang="en-US">
                <a:hlinkClick r:id="rId2"/>
              </a:rPr>
              <a:t>Information security</a:t>
            </a:r>
            <a:r>
              <a:rPr lang="en-US"/>
              <a:t> is not an 'IT problem', it is a business issue.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51073"/>
            <a:ext cx="8382000" cy="278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075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03787" y="457200"/>
            <a:ext cx="7425813" cy="2743200"/>
          </a:xfrm>
          <a:prstGeom prst="rect">
            <a:avLst/>
          </a:prstGeom>
        </p:spPr>
      </p:pic>
      <p:pic>
        <p:nvPicPr>
          <p:cNvPr id="5" name="Picture 4"/>
          <p:cNvPicPr/>
          <p:nvPr/>
        </p:nvPicPr>
        <p:blipFill>
          <a:blip r:embed="rId3"/>
          <a:stretch>
            <a:fillRect/>
          </a:stretch>
        </p:blipFill>
        <p:spPr>
          <a:xfrm>
            <a:off x="897193" y="3581400"/>
            <a:ext cx="7239000" cy="2698750"/>
          </a:xfrm>
          <a:prstGeom prst="rect">
            <a:avLst/>
          </a:prstGeom>
        </p:spPr>
      </p:pic>
    </p:spTree>
    <p:extLst>
      <p:ext uri="{BB962C8B-B14F-4D97-AF65-F5344CB8AC3E}">
        <p14:creationId xmlns:p14="http://schemas.microsoft.com/office/powerpoint/2010/main" val="1709772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solidFill>
                  <a:schemeClr val="accent1">
                    <a:lumMod val="75000"/>
                  </a:schemeClr>
                </a:solidFill>
              </a:rPr>
              <a:t>Main goals of Information Security</a:t>
            </a:r>
            <a:endParaRPr lang="en-US">
              <a:solidFill>
                <a:schemeClr val="accent1">
                  <a:lumMod val="75000"/>
                </a:schemeClr>
              </a:solidFill>
            </a:endParaRPr>
          </a:p>
        </p:txBody>
      </p:sp>
      <p:sp>
        <p:nvSpPr>
          <p:cNvPr id="3" name="Content Placeholder 2"/>
          <p:cNvSpPr>
            <a:spLocks noGrp="1"/>
          </p:cNvSpPr>
          <p:nvPr>
            <p:ph idx="1"/>
          </p:nvPr>
        </p:nvSpPr>
        <p:spPr>
          <a:xfrm>
            <a:off x="457200" y="1600200"/>
            <a:ext cx="6068503" cy="4525963"/>
          </a:xfrm>
        </p:spPr>
        <p:txBody>
          <a:bodyPr>
            <a:normAutofit/>
          </a:bodyPr>
          <a:lstStyle/>
          <a:p>
            <a:pPr>
              <a:spcAft>
                <a:spcPts val="1800"/>
              </a:spcAft>
            </a:pPr>
            <a:r>
              <a:rPr lang="en-US" sz="4000" b="1" smtClean="0"/>
              <a:t>C</a:t>
            </a:r>
            <a:r>
              <a:rPr lang="en-US" sz="2800" b="1" smtClean="0"/>
              <a:t>onfidentiality</a:t>
            </a:r>
            <a:r>
              <a:rPr lang="en-US" sz="2800" smtClean="0"/>
              <a:t>:only authorized entities have access to the data</a:t>
            </a:r>
          </a:p>
          <a:p>
            <a:pPr>
              <a:spcAft>
                <a:spcPts val="1800"/>
              </a:spcAft>
            </a:pPr>
            <a:r>
              <a:rPr lang="en-US" sz="4000" b="1" smtClean="0"/>
              <a:t>I</a:t>
            </a:r>
            <a:r>
              <a:rPr lang="en-US" sz="2800" b="1" smtClean="0"/>
              <a:t>ntegrity: </a:t>
            </a:r>
            <a:r>
              <a:rPr lang="en-US" sz="2800" smtClean="0"/>
              <a:t>there are no unauthorized modifications of the data</a:t>
            </a:r>
          </a:p>
          <a:p>
            <a:pPr>
              <a:spcAft>
                <a:spcPts val="1800"/>
              </a:spcAft>
            </a:pPr>
            <a:r>
              <a:rPr lang="en-US" sz="4000" b="1" smtClean="0"/>
              <a:t>A</a:t>
            </a:r>
            <a:r>
              <a:rPr lang="en-US" sz="2800" b="1" smtClean="0"/>
              <a:t>vailability: </a:t>
            </a:r>
            <a:r>
              <a:rPr lang="en-US" sz="2800" smtClean="0"/>
              <a:t>authorized entities can access the data when and how they are permitted to do so</a:t>
            </a:r>
            <a:endParaRPr lang="en-US" sz="280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b="17802"/>
          <a:stretch>
            <a:fillRect/>
          </a:stretch>
        </p:blipFill>
        <p:spPr bwMode="auto">
          <a:xfrm>
            <a:off x="6172200" y="4272115"/>
            <a:ext cx="2971800"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710" y="1452106"/>
            <a:ext cx="2030827" cy="16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332" y="2652866"/>
            <a:ext cx="2249361"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89571"/>
            <a:ext cx="3581400" cy="646331"/>
          </a:xfrm>
          <a:prstGeom prst="rect">
            <a:avLst/>
          </a:prstGeom>
          <a:noFill/>
        </p:spPr>
        <p:txBody>
          <a:bodyPr wrap="square" rtlCol="0">
            <a:spAutoFit/>
          </a:bodyPr>
          <a:lstStyle/>
          <a:p>
            <a:pPr algn="ctr"/>
            <a:r>
              <a:rPr lang="en-US" sz="3600" b="1">
                <a:solidFill>
                  <a:srgbClr val="00B050"/>
                </a:solidFill>
              </a:rPr>
              <a:t>(</a:t>
            </a:r>
            <a:r>
              <a:rPr lang="en-US" sz="3600" b="1" smtClean="0">
                <a:solidFill>
                  <a:srgbClr val="FF0000"/>
                </a:solidFill>
              </a:rPr>
              <a:t>C-I-A Triad</a:t>
            </a:r>
            <a:r>
              <a:rPr lang="en-US" sz="3600" b="1" smtClean="0">
                <a:solidFill>
                  <a:srgbClr val="00B050"/>
                </a:solidFill>
              </a:rPr>
              <a:t>)</a:t>
            </a:r>
            <a:endParaRPr lang="en-US" sz="3600" b="1">
              <a:solidFill>
                <a:srgbClr val="00B050"/>
              </a:solidFill>
            </a:endParaRPr>
          </a:p>
        </p:txBody>
      </p:sp>
    </p:spTree>
    <p:extLst>
      <p:ext uri="{BB962C8B-B14F-4D97-AF65-F5344CB8AC3E}">
        <p14:creationId xmlns:p14="http://schemas.microsoft.com/office/powerpoint/2010/main" val="3932917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860</Words>
  <Application>Microsoft Office PowerPoint</Application>
  <PresentationFormat>On-screen Show (4:3)</PresentationFormat>
  <Paragraphs>142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Chapter 1.  Introduction to Computer Security</vt:lpstr>
      <vt:lpstr>Outline </vt:lpstr>
      <vt:lpstr>What is Information Security?</vt:lpstr>
      <vt:lpstr>What is Information Security?</vt:lpstr>
      <vt:lpstr>What is Information Security?</vt:lpstr>
      <vt:lpstr>What is Information Security?</vt:lpstr>
      <vt:lpstr>Why is InfoSec Important?</vt:lpstr>
      <vt:lpstr>PowerPoint Presentation</vt:lpstr>
      <vt:lpstr>Main goals of Information Security</vt:lpstr>
      <vt:lpstr>What can we do?</vt:lpstr>
      <vt:lpstr>What can we do?</vt:lpstr>
      <vt:lpstr>What can we do?</vt:lpstr>
      <vt:lpstr>What can we do?</vt:lpstr>
      <vt:lpstr>What can we do?</vt:lpstr>
      <vt:lpstr>What can we do?</vt:lpstr>
      <vt:lpstr>Principle of Least Privilege</vt:lpstr>
      <vt:lpstr>What can we do?</vt:lpstr>
      <vt:lpstr>What can we do?</vt:lpstr>
      <vt:lpstr>Security Concepts</vt:lpstr>
      <vt:lpstr>Security Concepts</vt:lpstr>
      <vt:lpstr>Security Control Frameworks</vt:lpstr>
      <vt:lpstr>Summary </vt:lpstr>
      <vt:lpstr>Q&amp;A</vt:lpstr>
      <vt:lpstr>Questions (MQCs)</vt:lpstr>
      <vt:lpstr>Q1. Message ………..means that the data must arrive at the receiver exactly as sent</vt:lpstr>
      <vt:lpstr>Q2. Cryptography does not concern itself with: </vt:lpstr>
      <vt:lpstr>Q3. An access control system that grants users only those rights necessary for them to perform their work is operating on which security principle?</vt:lpstr>
      <vt:lpstr>Q4. Which of the following is the verification of a person’s identity?</vt:lpstr>
      <vt:lpstr>Q5. John is concerned about social engineering. He is particularly concerned that this technique could be used by an attacker to obtain information about the network, including possibly even passwords. What countermeasure would be most effective in combating social engineering? </vt:lpstr>
      <vt:lpstr>Q6. The application of which of the following standards would BEST reduce the potential for data breaches? </vt:lpstr>
      <vt:lpstr>Q7. The first phase of hacking an IT system is compromise of which foundation of security? </vt:lpstr>
      <vt:lpstr>Q8. The PRIMARY purpose of a security awareness program is to?</vt:lpstr>
      <vt:lpstr>Q9. Which type of cyber attack is commonly performed through emails?</vt:lpstr>
      <vt:lpstr>Q10. The use of strong authentication, the encryption of Personally Identifiable Information (PII) on database servers, application security reviews, and the encryption of data transmitted across networks provide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Security Concepts</dc:title>
  <dc:creator>Admin</dc:creator>
  <cp:lastModifiedBy>Admin</cp:lastModifiedBy>
  <cp:revision>50</cp:revision>
  <dcterms:created xsi:type="dcterms:W3CDTF">2006-08-16T00:00:00Z</dcterms:created>
  <dcterms:modified xsi:type="dcterms:W3CDTF">2020-10-01T00:41:04Z</dcterms:modified>
</cp:coreProperties>
</file>