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18" r:id="rId4"/>
    <p:sldId id="293" r:id="rId5"/>
    <p:sldId id="294" r:id="rId6"/>
    <p:sldId id="314" r:id="rId7"/>
    <p:sldId id="315" r:id="rId8"/>
    <p:sldId id="316" r:id="rId9"/>
    <p:sldId id="258" r:id="rId10"/>
    <p:sldId id="310" r:id="rId11"/>
    <p:sldId id="259" r:id="rId12"/>
    <p:sldId id="260" r:id="rId13"/>
    <p:sldId id="261" r:id="rId14"/>
    <p:sldId id="262" r:id="rId15"/>
    <p:sldId id="266" r:id="rId16"/>
    <p:sldId id="317" r:id="rId17"/>
    <p:sldId id="267" r:id="rId18"/>
    <p:sldId id="303" r:id="rId19"/>
    <p:sldId id="304" r:id="rId20"/>
    <p:sldId id="300" r:id="rId21"/>
    <p:sldId id="299" r:id="rId22"/>
    <p:sldId id="298" r:id="rId23"/>
    <p:sldId id="297" r:id="rId24"/>
    <p:sldId id="296" r:id="rId25"/>
    <p:sldId id="319" r:id="rId26"/>
    <p:sldId id="311" r:id="rId27"/>
    <p:sldId id="302" r:id="rId28"/>
    <p:sldId id="312" r:id="rId29"/>
    <p:sldId id="313" r:id="rId30"/>
    <p:sldId id="306" r:id="rId31"/>
    <p:sldId id="289" r:id="rId32"/>
    <p:sldId id="3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3201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95027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04534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7134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F99AF-42D7-4A07-9943-918696688DBA}"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157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8F99AF-42D7-4A07-9943-918696688DBA}"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8625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8F99AF-42D7-4A07-9943-918696688DBA}"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958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F99AF-42D7-4A07-9943-918696688DBA}"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0684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9AF-42D7-4A07-9943-918696688DBA}"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25159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4435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88420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F99AF-42D7-4A07-9943-918696688DBA}" type="datetimeFigureOut">
              <a:rPr lang="en-US" smtClean="0"/>
              <a:t>10/20/2020</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E64C1-204F-4435-96EF-B43E4DADB6B4}" type="slidenum">
              <a:rPr lang="en-US" smtClean="0"/>
              <a:t>‹#›</a:t>
            </a:fld>
            <a:endParaRPr lang="en-US"/>
          </a:p>
        </p:txBody>
      </p:sp>
    </p:spTree>
    <p:extLst>
      <p:ext uri="{BB962C8B-B14F-4D97-AF65-F5344CB8AC3E}">
        <p14:creationId xmlns:p14="http://schemas.microsoft.com/office/powerpoint/2010/main" val="2787502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www.infosecinstitute.com/courses/cism_bootcamp_training.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077" y="654265"/>
            <a:ext cx="11508826" cy="1947042"/>
          </a:xfrm>
        </p:spPr>
        <p:txBody>
          <a:bodyPr>
            <a:noAutofit/>
          </a:bodyPr>
          <a:lstStyle/>
          <a:p>
            <a:pPr>
              <a:spcBef>
                <a:spcPts val="600"/>
              </a:spcBef>
              <a:spcAft>
                <a:spcPts val="600"/>
              </a:spcAft>
            </a:pPr>
            <a:r>
              <a:rPr lang="en-US" sz="4000" dirty="0" smtClean="0"/>
              <a:t>Chapter </a:t>
            </a:r>
            <a:r>
              <a:rPr lang="en-US" sz="4000" smtClean="0"/>
              <a:t>3.</a:t>
            </a:r>
            <a:r>
              <a:rPr lang="en-US" sz="4000" dirty="0" smtClean="0"/>
              <a:t/>
            </a:r>
            <a:br>
              <a:rPr lang="en-US" sz="4000" dirty="0" smtClean="0"/>
            </a:br>
            <a:r>
              <a:rPr lang="en-US" sz="6000" b="1" dirty="0" smtClean="0"/>
              <a:t>Authentication &amp; Access Control</a:t>
            </a:r>
            <a:endParaRPr lang="en-US" sz="4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119" y="3028128"/>
            <a:ext cx="6312745" cy="341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324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Access </a:t>
            </a:r>
            <a:r>
              <a:rPr lang="en-US" b="1" dirty="0" smtClean="0">
                <a:solidFill>
                  <a:srgbClr val="FF0000"/>
                </a:solidFill>
              </a:rPr>
              <a:t>Control</a:t>
            </a:r>
            <a:endParaRPr lang="en-US" dirty="0"/>
          </a:p>
        </p:txBody>
      </p:sp>
      <p:sp>
        <p:nvSpPr>
          <p:cNvPr id="3" name="Content Placeholder 2"/>
          <p:cNvSpPr>
            <a:spLocks noGrp="1"/>
          </p:cNvSpPr>
          <p:nvPr>
            <p:ph idx="1"/>
          </p:nvPr>
        </p:nvSpPr>
        <p:spPr/>
        <p:txBody>
          <a:bodyPr/>
          <a:lstStyle/>
          <a:p>
            <a:pPr>
              <a:spcBef>
                <a:spcPts val="1200"/>
              </a:spcBef>
              <a:spcAft>
                <a:spcPts val="1200"/>
              </a:spcAft>
            </a:pPr>
            <a:r>
              <a:rPr lang="en-US" b="1" dirty="0" smtClean="0">
                <a:solidFill>
                  <a:srgbClr val="7030A0"/>
                </a:solidFill>
              </a:rPr>
              <a:t>Physical</a:t>
            </a:r>
            <a:r>
              <a:rPr lang="en-US" b="1" dirty="0" smtClean="0"/>
              <a:t> </a:t>
            </a:r>
            <a:r>
              <a:rPr lang="en-US" dirty="0" smtClean="0"/>
              <a:t>access control: fencing, hardware door locks,… that limit contact with </a:t>
            </a:r>
            <a:r>
              <a:rPr lang="en-US" dirty="0" smtClean="0">
                <a:solidFill>
                  <a:srgbClr val="FF0000"/>
                </a:solidFill>
              </a:rPr>
              <a:t>devices</a:t>
            </a:r>
          </a:p>
          <a:p>
            <a:pPr>
              <a:spcBef>
                <a:spcPts val="1200"/>
              </a:spcBef>
              <a:spcAft>
                <a:spcPts val="1200"/>
              </a:spcAft>
            </a:pPr>
            <a:r>
              <a:rPr lang="en-US" b="1" dirty="0" smtClean="0">
                <a:solidFill>
                  <a:srgbClr val="7030A0"/>
                </a:solidFill>
              </a:rPr>
              <a:t>Technical </a:t>
            </a:r>
            <a:r>
              <a:rPr lang="en-US" dirty="0" smtClean="0"/>
              <a:t>access control: technology restrictions that limit users on computers from accessing data</a:t>
            </a:r>
            <a:endParaRPr lang="en-US" dirty="0"/>
          </a:p>
        </p:txBody>
      </p:sp>
      <p:sp>
        <p:nvSpPr>
          <p:cNvPr id="4" name="Rectangle 3"/>
          <p:cNvSpPr/>
          <p:nvPr/>
        </p:nvSpPr>
        <p:spPr>
          <a:xfrm>
            <a:off x="1081668" y="4464173"/>
            <a:ext cx="10028663" cy="1661993"/>
          </a:xfrm>
          <a:prstGeom prst="rect">
            <a:avLst/>
          </a:prstGeom>
        </p:spPr>
        <p:txBody>
          <a:bodyPr wrap="square">
            <a:spAutoFit/>
          </a:bodyPr>
          <a:lstStyle/>
          <a:p>
            <a:pPr fontAlgn="base">
              <a:spcBef>
                <a:spcPts val="600"/>
              </a:spcBef>
              <a:spcAft>
                <a:spcPts val="600"/>
              </a:spcAft>
            </a:pPr>
            <a:r>
              <a:rPr lang="en-US" dirty="0">
                <a:solidFill>
                  <a:srgbClr val="323232"/>
                </a:solidFill>
                <a:latin typeface="ibm-plex-sans"/>
              </a:rPr>
              <a:t>Access controls encompass</a:t>
            </a:r>
            <a:r>
              <a:rPr lang="en-US" dirty="0" smtClean="0">
                <a:solidFill>
                  <a:srgbClr val="323232"/>
                </a:solidFill>
                <a:latin typeface="ibm-plex-sans"/>
              </a:rPr>
              <a:t>:</a:t>
            </a:r>
          </a:p>
          <a:p>
            <a:pPr marL="285750" indent="-285750" fontAlgn="base">
              <a:spcBef>
                <a:spcPts val="600"/>
              </a:spcBef>
              <a:spcAft>
                <a:spcPts val="600"/>
              </a:spcAft>
              <a:buFont typeface="Wingdings" panose="05000000000000000000" pitchFamily="2" charset="2"/>
              <a:buChar char="ü"/>
            </a:pPr>
            <a:r>
              <a:rPr lang="en-US" dirty="0" smtClean="0">
                <a:solidFill>
                  <a:srgbClr val="323232"/>
                </a:solidFill>
                <a:latin typeface="ibm-plex-sans"/>
              </a:rPr>
              <a:t>File </a:t>
            </a:r>
            <a:r>
              <a:rPr lang="en-US" dirty="0">
                <a:solidFill>
                  <a:srgbClr val="323232"/>
                </a:solidFill>
                <a:latin typeface="ibm-plex-sans"/>
              </a:rPr>
              <a:t>permissions, such as the right to create, read, edit or delete a file.</a:t>
            </a:r>
          </a:p>
          <a:p>
            <a:pPr marL="285750" indent="-285750" fontAlgn="base">
              <a:spcBef>
                <a:spcPts val="600"/>
              </a:spcBef>
              <a:spcAft>
                <a:spcPts val="600"/>
              </a:spcAft>
              <a:buFont typeface="Wingdings" panose="05000000000000000000" pitchFamily="2" charset="2"/>
              <a:buChar char="ü"/>
            </a:pPr>
            <a:r>
              <a:rPr lang="en-US" dirty="0">
                <a:solidFill>
                  <a:srgbClr val="323232"/>
                </a:solidFill>
                <a:latin typeface="ibm-plex-sans"/>
              </a:rPr>
              <a:t>Program permissions, such as the right to execute a program.</a:t>
            </a:r>
          </a:p>
          <a:p>
            <a:pPr marL="285750" indent="-285750" fontAlgn="base">
              <a:spcBef>
                <a:spcPts val="600"/>
              </a:spcBef>
              <a:spcAft>
                <a:spcPts val="600"/>
              </a:spcAft>
              <a:buFont typeface="Wingdings" panose="05000000000000000000" pitchFamily="2" charset="2"/>
              <a:buChar char="ü"/>
            </a:pPr>
            <a:r>
              <a:rPr lang="en-US" dirty="0">
                <a:solidFill>
                  <a:srgbClr val="323232"/>
                </a:solidFill>
                <a:latin typeface="ibm-plex-sans"/>
              </a:rPr>
              <a:t>Data permissions, such as the right to retrieve or update information in a database.</a:t>
            </a:r>
            <a:endParaRPr lang="en-US" b="0" i="0" dirty="0">
              <a:solidFill>
                <a:srgbClr val="323232"/>
              </a:solidFill>
              <a:effectLst/>
              <a:latin typeface="ibm-plex-sans"/>
            </a:endParaRPr>
          </a:p>
        </p:txBody>
      </p:sp>
    </p:spTree>
    <p:extLst>
      <p:ext uri="{BB962C8B-B14F-4D97-AF65-F5344CB8AC3E}">
        <p14:creationId xmlns:p14="http://schemas.microsoft.com/office/powerpoint/2010/main" val="3633078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92010"/>
          </a:xfrm>
        </p:spPr>
        <p:txBody>
          <a:bodyPr/>
          <a:lstStyle/>
          <a:p>
            <a:r>
              <a:rPr lang="en-US" b="1" dirty="0" smtClean="0">
                <a:solidFill>
                  <a:srgbClr val="FF0000"/>
                </a:solidFill>
              </a:rPr>
              <a:t>Access </a:t>
            </a:r>
            <a:r>
              <a:rPr lang="en-US" b="1" dirty="0" smtClean="0">
                <a:solidFill>
                  <a:srgbClr val="FF0000"/>
                </a:solidFill>
              </a:rPr>
              <a:t>Control</a:t>
            </a:r>
            <a:endParaRPr lang="en-US" b="1" dirty="0">
              <a:solidFill>
                <a:srgbClr val="FF0000"/>
              </a:solidFill>
            </a:endParaRPr>
          </a:p>
        </p:txBody>
      </p:sp>
      <p:sp>
        <p:nvSpPr>
          <p:cNvPr id="3" name="Content Placeholder 2"/>
          <p:cNvSpPr>
            <a:spLocks noGrp="1"/>
          </p:cNvSpPr>
          <p:nvPr>
            <p:ph idx="1"/>
          </p:nvPr>
        </p:nvSpPr>
        <p:spPr>
          <a:xfrm>
            <a:off x="268014" y="1229710"/>
            <a:ext cx="11603420" cy="1008993"/>
          </a:xfrm>
        </p:spPr>
        <p:txBody>
          <a:bodyPr>
            <a:noAutofit/>
          </a:bodyPr>
          <a:lstStyle/>
          <a:p>
            <a:pPr>
              <a:spcAft>
                <a:spcPts val="600"/>
              </a:spcAft>
            </a:pPr>
            <a:r>
              <a:rPr lang="en-US" sz="2800" b="1" dirty="0" smtClean="0"/>
              <a:t>Access controls: </a:t>
            </a:r>
            <a:r>
              <a:rPr lang="en-US" sz="2800" dirty="0" smtClean="0"/>
              <a:t>The security features that control how users and systems communicate and interact with one </a:t>
            </a:r>
            <a:r>
              <a:rPr lang="en-US" sz="2800" smtClean="0"/>
              <a:t>another.</a:t>
            </a:r>
            <a:endParaRPr lang="en-US" sz="2800" dirty="0" smtClean="0"/>
          </a:p>
        </p:txBody>
      </p:sp>
      <p:sp>
        <p:nvSpPr>
          <p:cNvPr id="4" name="Rectangle 3"/>
          <p:cNvSpPr/>
          <p:nvPr/>
        </p:nvSpPr>
        <p:spPr>
          <a:xfrm>
            <a:off x="6432330" y="2663644"/>
            <a:ext cx="5517933" cy="3499420"/>
          </a:xfrm>
          <a:prstGeom prst="rect">
            <a:avLst/>
          </a:prstGeom>
          <a:solidFill>
            <a:schemeClr val="accent3">
              <a:lumMod val="40000"/>
              <a:lumOff val="60000"/>
            </a:schemeClr>
          </a:solidFill>
        </p:spPr>
        <p:txBody>
          <a:bodyPr wrap="square">
            <a:spAutoFit/>
          </a:bodyPr>
          <a:lstStyle/>
          <a:p>
            <a:pPr marL="342900" lvl="0" indent="-342900">
              <a:spcBef>
                <a:spcPct val="20000"/>
              </a:spcBef>
              <a:spcAft>
                <a:spcPts val="600"/>
              </a:spcAft>
              <a:buFont typeface="Arial" pitchFamily="34" charset="0"/>
              <a:buChar char="•"/>
            </a:pPr>
            <a:r>
              <a:rPr lang="en-US" sz="2400" b="1">
                <a:solidFill>
                  <a:prstClr val="black"/>
                </a:solidFill>
              </a:rPr>
              <a:t>Access: </a:t>
            </a:r>
            <a:r>
              <a:rPr lang="en-US" sz="2400">
                <a:solidFill>
                  <a:prstClr val="black"/>
                </a:solidFill>
              </a:rPr>
              <a:t>The flow of information between subject and object</a:t>
            </a:r>
          </a:p>
          <a:p>
            <a:pPr marL="342900" lvl="0" indent="-342900">
              <a:spcBef>
                <a:spcPct val="20000"/>
              </a:spcBef>
              <a:spcAft>
                <a:spcPts val="600"/>
              </a:spcAft>
              <a:buFont typeface="Arial" pitchFamily="34" charset="0"/>
              <a:buChar char="•"/>
            </a:pPr>
            <a:r>
              <a:rPr lang="en-US" sz="2400" b="1">
                <a:solidFill>
                  <a:prstClr val="black"/>
                </a:solidFill>
              </a:rPr>
              <a:t>Subject: </a:t>
            </a:r>
            <a:r>
              <a:rPr lang="en-US" sz="2400">
                <a:solidFill>
                  <a:prstClr val="black"/>
                </a:solidFill>
              </a:rPr>
              <a:t>An active entity that requests access to an object or the data in an object</a:t>
            </a:r>
          </a:p>
          <a:p>
            <a:pPr marL="342900" lvl="0" indent="-342900">
              <a:spcBef>
                <a:spcPct val="20000"/>
              </a:spcBef>
              <a:spcAft>
                <a:spcPts val="600"/>
              </a:spcAft>
              <a:buFont typeface="Arial" pitchFamily="34" charset="0"/>
              <a:buChar char="•"/>
            </a:pPr>
            <a:r>
              <a:rPr lang="en-US" sz="2400" b="1">
                <a:solidFill>
                  <a:prstClr val="black"/>
                </a:solidFill>
              </a:rPr>
              <a:t>Object: </a:t>
            </a:r>
            <a:r>
              <a:rPr lang="en-US" sz="2400">
                <a:solidFill>
                  <a:prstClr val="black"/>
                </a:solidFill>
              </a:rPr>
              <a:t>A passive entity that contains information </a:t>
            </a:r>
          </a:p>
          <a:p>
            <a:pPr marL="342900" lvl="0" indent="-342900">
              <a:spcBef>
                <a:spcPct val="20000"/>
              </a:spcBef>
              <a:spcAft>
                <a:spcPts val="600"/>
              </a:spcAft>
              <a:buFont typeface="Arial" pitchFamily="34" charset="0"/>
              <a:buChar char="•"/>
            </a:pPr>
            <a:r>
              <a:rPr lang="en-US" sz="2400">
                <a:solidFill>
                  <a:prstClr val="black"/>
                </a:solidFill>
              </a:rPr>
              <a:t>Security Principle: CIA</a:t>
            </a:r>
            <a:endParaRPr lang="en-US" sz="2400" dirty="0">
              <a:solidFill>
                <a:prstClr val="black"/>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55" y="3150237"/>
            <a:ext cx="5644055" cy="252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424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781653"/>
          </a:xfrm>
        </p:spPr>
        <p:txBody>
          <a:bodyPr>
            <a:normAutofit/>
          </a:bodyPr>
          <a:lstStyle/>
          <a:p>
            <a:r>
              <a:rPr lang="en-US" b="1" dirty="0" smtClean="0">
                <a:solidFill>
                  <a:srgbClr val="FF0000"/>
                </a:solidFill>
              </a:rPr>
              <a:t>Access Control </a:t>
            </a:r>
            <a:r>
              <a:rPr lang="en-US" b="1" dirty="0">
                <a:solidFill>
                  <a:srgbClr val="FF0000"/>
                </a:solidFill>
              </a:rPr>
              <a:t>T</a:t>
            </a:r>
            <a:r>
              <a:rPr lang="en-US" b="1" dirty="0" smtClean="0">
                <a:solidFill>
                  <a:srgbClr val="FF0000"/>
                </a:solidFill>
              </a:rPr>
              <a:t>erminology</a:t>
            </a:r>
            <a:endParaRPr lang="en-US" b="1" dirty="0">
              <a:solidFill>
                <a:srgbClr val="FF0000"/>
              </a:solidFill>
            </a:endParaRPr>
          </a:p>
        </p:txBody>
      </p:sp>
      <p:sp>
        <p:nvSpPr>
          <p:cNvPr id="3" name="Content Placeholder 2"/>
          <p:cNvSpPr>
            <a:spLocks noGrp="1"/>
          </p:cNvSpPr>
          <p:nvPr>
            <p:ph idx="1"/>
          </p:nvPr>
        </p:nvSpPr>
        <p:spPr>
          <a:xfrm>
            <a:off x="252248" y="1324302"/>
            <a:ext cx="7274825" cy="5186863"/>
          </a:xfrm>
        </p:spPr>
        <p:txBody>
          <a:bodyPr>
            <a:noAutofit/>
          </a:bodyPr>
          <a:lstStyle/>
          <a:p>
            <a:pPr marL="0" indent="0">
              <a:buNone/>
            </a:pPr>
            <a:r>
              <a:rPr lang="en-US" sz="2800" dirty="0" smtClean="0"/>
              <a:t>Identification, authorization, and authorization are distinct functions.</a:t>
            </a:r>
          </a:p>
          <a:p>
            <a:r>
              <a:rPr lang="en-US" sz="2800" b="1" dirty="0" smtClean="0"/>
              <a:t>Identification</a:t>
            </a:r>
          </a:p>
          <a:p>
            <a:pPr marL="457200" lvl="1" indent="0">
              <a:buNone/>
            </a:pPr>
            <a:r>
              <a:rPr lang="en-US" sz="2400" dirty="0" smtClean="0"/>
              <a:t>Method of establishing the subject’s (user, program, process) identity.</a:t>
            </a:r>
          </a:p>
          <a:p>
            <a:r>
              <a:rPr lang="en-US" sz="2800" b="1" dirty="0" smtClean="0"/>
              <a:t>Authentication</a:t>
            </a:r>
          </a:p>
          <a:p>
            <a:pPr marL="457200" lvl="1" indent="0">
              <a:buNone/>
            </a:pPr>
            <a:r>
              <a:rPr lang="en-US" sz="2400" dirty="0" smtClean="0"/>
              <a:t>Method of proving the identity</a:t>
            </a:r>
          </a:p>
          <a:p>
            <a:r>
              <a:rPr lang="en-US" sz="2800" b="1" dirty="0" smtClean="0"/>
              <a:t>Authorization</a:t>
            </a:r>
          </a:p>
          <a:p>
            <a:pPr marL="457200" lvl="1" indent="0">
              <a:buNone/>
            </a:pPr>
            <a:r>
              <a:rPr lang="en-US" sz="2400" dirty="0" smtClean="0"/>
              <a:t>Determines that the proven identity has some set of characteristics associated with it that gives it the right to access the requested resources.</a:t>
            </a:r>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698" y="1345271"/>
            <a:ext cx="4600410" cy="266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122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Identification </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endParaRPr lang="en-US" b="1" smtClean="0"/>
          </a:p>
          <a:p>
            <a:r>
              <a:rPr lang="en-US" smtClean="0"/>
              <a:t>Method of establishing the subject’s (user, program, process) identity.</a:t>
            </a:r>
          </a:p>
          <a:p>
            <a:pPr lvl="1">
              <a:buFont typeface="Wingdings" pitchFamily="2" charset="2"/>
              <a:buChar char="§"/>
            </a:pPr>
            <a:r>
              <a:rPr lang="en-US" smtClean="0"/>
              <a:t>Use </a:t>
            </a:r>
            <a:r>
              <a:rPr lang="en-US" dirty="0" smtClean="0"/>
              <a:t>of user name or other public information</a:t>
            </a:r>
          </a:p>
          <a:p>
            <a:pPr lvl="1">
              <a:buFont typeface="Wingdings" pitchFamily="2" charset="2"/>
              <a:buChar char="§"/>
            </a:pPr>
            <a:r>
              <a:rPr lang="en-US" dirty="0" smtClean="0"/>
              <a:t>Know identification component </a:t>
            </a:r>
            <a:r>
              <a:rPr lang="en-US" smtClean="0"/>
              <a:t>requirements.</a:t>
            </a:r>
          </a:p>
          <a:p>
            <a:pPr marL="457200" lvl="1" indent="0">
              <a:buNone/>
            </a:pPr>
            <a:endParaRPr lang="en-US" dirty="0" smtClean="0"/>
          </a:p>
          <a:p>
            <a:r>
              <a:rPr lang="en-US" dirty="0" smtClean="0"/>
              <a:t>When using identification values to users, the following should be in place:</a:t>
            </a:r>
          </a:p>
          <a:p>
            <a:pPr lvl="1">
              <a:buFont typeface="Wingdings" pitchFamily="2" charset="2"/>
              <a:buChar char="§"/>
            </a:pPr>
            <a:r>
              <a:rPr lang="en-US" dirty="0" smtClean="0"/>
              <a:t>Each value should be unique, for user accountability;</a:t>
            </a:r>
          </a:p>
          <a:p>
            <a:pPr lvl="1">
              <a:buFont typeface="Wingdings" pitchFamily="2" charset="2"/>
              <a:buChar char="§"/>
            </a:pPr>
            <a:r>
              <a:rPr lang="en-US" dirty="0" smtClean="0"/>
              <a:t>A standard naming scheme should be followed;</a:t>
            </a:r>
          </a:p>
          <a:p>
            <a:pPr lvl="1">
              <a:buFont typeface="Wingdings" pitchFamily="2" charset="2"/>
              <a:buChar char="§"/>
            </a:pPr>
            <a:r>
              <a:rPr lang="en-US" dirty="0" smtClean="0"/>
              <a:t>The value should be non-descriptive of the user’s position or tasks</a:t>
            </a:r>
            <a:endParaRPr lang="en-US" dirty="0"/>
          </a:p>
        </p:txBody>
      </p:sp>
    </p:spTree>
    <p:extLst>
      <p:ext uri="{BB962C8B-B14F-4D97-AF65-F5344CB8AC3E}">
        <p14:creationId xmlns:p14="http://schemas.microsoft.com/office/powerpoint/2010/main" val="2217535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Authentication </a:t>
            </a:r>
            <a:endParaRPr lang="en-US" b="1" dirty="0"/>
          </a:p>
        </p:txBody>
      </p:sp>
      <p:sp>
        <p:nvSpPr>
          <p:cNvPr id="3" name="Content Placeholder 2"/>
          <p:cNvSpPr>
            <a:spLocks noGrp="1"/>
          </p:cNvSpPr>
          <p:nvPr>
            <p:ph idx="1"/>
          </p:nvPr>
        </p:nvSpPr>
        <p:spPr>
          <a:xfrm>
            <a:off x="3978402" y="1789395"/>
            <a:ext cx="8213597" cy="4525963"/>
          </a:xfrm>
        </p:spPr>
        <p:txBody>
          <a:bodyPr>
            <a:normAutofit/>
          </a:bodyPr>
          <a:lstStyle/>
          <a:p>
            <a:r>
              <a:rPr lang="en-US" dirty="0" smtClean="0"/>
              <a:t>Method of proving the identity	</a:t>
            </a:r>
          </a:p>
          <a:p>
            <a:pPr lvl="1">
              <a:buFont typeface="Wingdings" pitchFamily="2" charset="2"/>
              <a:buChar char="ü"/>
            </a:pPr>
            <a:r>
              <a:rPr lang="en-US" dirty="0" smtClean="0"/>
              <a:t>Something a person is, has, or does.</a:t>
            </a:r>
          </a:p>
          <a:p>
            <a:pPr lvl="1">
              <a:buFont typeface="Wingdings" pitchFamily="2" charset="2"/>
              <a:buChar char="ü"/>
            </a:pPr>
            <a:r>
              <a:rPr lang="en-US" dirty="0" smtClean="0"/>
              <a:t>Use of biometrics, passwords, passphrase, token, or other private </a:t>
            </a:r>
            <a:r>
              <a:rPr lang="en-US" smtClean="0"/>
              <a:t>information.</a:t>
            </a:r>
          </a:p>
          <a:p>
            <a:pPr marL="457200" lvl="1" indent="0">
              <a:buNone/>
            </a:pPr>
            <a:endParaRPr lang="en-US" dirty="0" smtClean="0"/>
          </a:p>
          <a:p>
            <a:r>
              <a:rPr lang="en-US" dirty="0" smtClean="0"/>
              <a:t>Strong authentication is important</a:t>
            </a:r>
          </a:p>
          <a:p>
            <a:pPr marL="400050" lvl="1" indent="0">
              <a:buNone/>
            </a:pPr>
            <a:r>
              <a:rPr lang="en-US" dirty="0" smtClean="0"/>
              <a:t>To be properly authenticated, the subject is usually required to provide a second piece to the credential set (i.e., password, passphrase, key, PIN, token </a:t>
            </a:r>
            <a:r>
              <a:rPr lang="en-US" dirty="0" err="1" smtClean="0"/>
              <a:t>etc</a:t>
            </a:r>
            <a:r>
              <a:rPr lang="en-US" dirty="0" smtClean="0"/>
              <a: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8" y="2128344"/>
            <a:ext cx="3978403" cy="19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6" y="4317613"/>
            <a:ext cx="3858036" cy="217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270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08" y="3265101"/>
            <a:ext cx="7975748" cy="348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b="1" dirty="0" smtClean="0"/>
              <a:t>Authentication </a:t>
            </a:r>
            <a:endParaRPr lang="en-US" b="1" dirty="0"/>
          </a:p>
        </p:txBody>
      </p:sp>
      <p:sp>
        <p:nvSpPr>
          <p:cNvPr id="3" name="Content Placeholder 2"/>
          <p:cNvSpPr>
            <a:spLocks noGrp="1"/>
          </p:cNvSpPr>
          <p:nvPr>
            <p:ph idx="1"/>
          </p:nvPr>
        </p:nvSpPr>
        <p:spPr>
          <a:xfrm>
            <a:off x="6132801" y="1505607"/>
            <a:ext cx="5922578" cy="4525963"/>
          </a:xfrm>
        </p:spPr>
        <p:txBody>
          <a:bodyPr>
            <a:noAutofit/>
          </a:bodyPr>
          <a:lstStyle/>
          <a:p>
            <a:r>
              <a:rPr lang="en-US" sz="2800" b="1" dirty="0" smtClean="0"/>
              <a:t>One Time Passwords</a:t>
            </a:r>
          </a:p>
          <a:p>
            <a:pPr lvl="1">
              <a:buFont typeface="Wingdings" pitchFamily="2" charset="2"/>
              <a:buChar char="ü"/>
            </a:pPr>
            <a:r>
              <a:rPr lang="en-US" sz="2400" dirty="0" smtClean="0"/>
              <a:t>Used for authentication purposes and are only good once</a:t>
            </a:r>
          </a:p>
          <a:p>
            <a:pPr lvl="1">
              <a:buFont typeface="Wingdings" pitchFamily="2" charset="2"/>
              <a:buChar char="ü"/>
            </a:pPr>
            <a:r>
              <a:rPr lang="en-US" sz="2400" dirty="0" smtClean="0"/>
              <a:t>This type of system is not valuable to electronic eavesdropping, sniffing, or </a:t>
            </a:r>
            <a:r>
              <a:rPr lang="en-US" sz="2400" smtClean="0"/>
              <a:t>password guessing</a:t>
            </a:r>
          </a:p>
          <a:p>
            <a:pPr marL="457200" lvl="1" indent="0">
              <a:buNone/>
            </a:pPr>
            <a:endParaRPr lang="en-US" sz="2400" dirty="0" smtClean="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805" y="1299506"/>
            <a:ext cx="4250726" cy="1648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104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Authentication </a:t>
            </a:r>
            <a:endParaRPr lang="en-US" dirty="0"/>
          </a:p>
        </p:txBody>
      </p:sp>
      <p:sp>
        <p:nvSpPr>
          <p:cNvPr id="3" name="Content Placeholder 2"/>
          <p:cNvSpPr>
            <a:spLocks noGrp="1"/>
          </p:cNvSpPr>
          <p:nvPr>
            <p:ph idx="1"/>
          </p:nvPr>
        </p:nvSpPr>
        <p:spPr/>
        <p:txBody>
          <a:bodyPr/>
          <a:lstStyle/>
          <a:p>
            <a:r>
              <a:rPr lang="en-US" dirty="0" smtClean="0"/>
              <a:t>Single Sign-On (SSO)</a:t>
            </a:r>
          </a:p>
          <a:p>
            <a:pPr lvl="1">
              <a:spcBef>
                <a:spcPts val="1200"/>
              </a:spcBef>
              <a:spcAft>
                <a:spcPts val="1200"/>
              </a:spcAft>
            </a:pPr>
            <a:r>
              <a:rPr lang="en-US" altLang="en-US" sz="2400" dirty="0" smtClean="0"/>
              <a:t>SSO is </a:t>
            </a:r>
            <a:r>
              <a:rPr lang="en-US" altLang="en-US" sz="2400" dirty="0"/>
              <a:t>a property of access control of multiple, related, but independent software systems. With this property a user logs in once and gains access to all systems without being prompted to log in again at each of them</a:t>
            </a:r>
            <a:r>
              <a:rPr lang="en-US" altLang="en-US" sz="2400" dirty="0" smtClean="0"/>
              <a:t>.</a:t>
            </a:r>
          </a:p>
          <a:p>
            <a:pPr lvl="1">
              <a:spcBef>
                <a:spcPts val="1200"/>
              </a:spcBef>
              <a:spcAft>
                <a:spcPts val="1200"/>
              </a:spcAft>
            </a:pPr>
            <a:r>
              <a:rPr lang="en-US" altLang="en-US" sz="2400" dirty="0"/>
              <a:t>As </a:t>
            </a:r>
            <a:r>
              <a:rPr lang="en-US" altLang="en-US" sz="2400" dirty="0">
                <a:solidFill>
                  <a:srgbClr val="FF0000"/>
                </a:solidFill>
              </a:rPr>
              <a:t>different applications </a:t>
            </a:r>
            <a:r>
              <a:rPr lang="en-US" altLang="en-US" sz="2400" dirty="0"/>
              <a:t>and </a:t>
            </a:r>
            <a:r>
              <a:rPr lang="en-US" altLang="en-US" sz="2400" dirty="0">
                <a:solidFill>
                  <a:srgbClr val="FF0000"/>
                </a:solidFill>
              </a:rPr>
              <a:t>resources</a:t>
            </a:r>
            <a:r>
              <a:rPr lang="en-US" altLang="en-US" sz="2400" dirty="0"/>
              <a:t> support </a:t>
            </a:r>
            <a:r>
              <a:rPr lang="en-US" altLang="en-US" sz="2400" dirty="0">
                <a:solidFill>
                  <a:srgbClr val="FF0000"/>
                </a:solidFill>
              </a:rPr>
              <a:t>different authentication mechanisms</a:t>
            </a:r>
            <a:r>
              <a:rPr lang="en-US" altLang="en-US" sz="2400" dirty="0"/>
              <a:t>, single sign-on has to </a:t>
            </a:r>
            <a:r>
              <a:rPr lang="en-US" altLang="en-US" sz="2400" dirty="0">
                <a:solidFill>
                  <a:srgbClr val="FF0000"/>
                </a:solidFill>
              </a:rPr>
              <a:t>internally translate </a:t>
            </a:r>
            <a:r>
              <a:rPr lang="en-US" altLang="en-US" sz="2400" dirty="0"/>
              <a:t>to and store different credentials compared to what is used for initial authentication.</a:t>
            </a:r>
          </a:p>
          <a:p>
            <a:pPr lvl="1"/>
            <a:endParaRPr lang="en-US" sz="2400" dirty="0"/>
          </a:p>
        </p:txBody>
      </p:sp>
    </p:spTree>
    <p:extLst>
      <p:ext uri="{BB962C8B-B14F-4D97-AF65-F5344CB8AC3E}">
        <p14:creationId xmlns:p14="http://schemas.microsoft.com/office/powerpoint/2010/main" val="2879190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3183"/>
          </a:xfrm>
        </p:spPr>
        <p:txBody>
          <a:bodyPr/>
          <a:lstStyle/>
          <a:p>
            <a:r>
              <a:rPr lang="en-US" b="1" dirty="0" smtClean="0"/>
              <a:t>Authorization </a:t>
            </a:r>
            <a:endParaRPr lang="en-US" b="1" dirty="0"/>
          </a:p>
        </p:txBody>
      </p:sp>
      <p:sp>
        <p:nvSpPr>
          <p:cNvPr id="3" name="Content Placeholder 2"/>
          <p:cNvSpPr>
            <a:spLocks noGrp="1"/>
          </p:cNvSpPr>
          <p:nvPr>
            <p:ph idx="1"/>
          </p:nvPr>
        </p:nvSpPr>
        <p:spPr>
          <a:xfrm>
            <a:off x="325811" y="1537139"/>
            <a:ext cx="11466795" cy="4989783"/>
          </a:xfrm>
        </p:spPr>
        <p:txBody>
          <a:bodyPr>
            <a:normAutofit/>
          </a:bodyPr>
          <a:lstStyle/>
          <a:p>
            <a:r>
              <a:rPr lang="en-US" dirty="0" smtClean="0"/>
              <a:t>Determines that the proven identity has some set of characteristics associated with it that </a:t>
            </a:r>
            <a:r>
              <a:rPr lang="en-US" dirty="0" smtClean="0">
                <a:solidFill>
                  <a:srgbClr val="FF0000"/>
                </a:solidFill>
              </a:rPr>
              <a:t>gives it the right to </a:t>
            </a:r>
            <a:r>
              <a:rPr lang="en-US" dirty="0" err="1" smtClean="0">
                <a:solidFill>
                  <a:srgbClr val="FF0000"/>
                </a:solidFill>
              </a:rPr>
              <a:t>acces</a:t>
            </a:r>
            <a:r>
              <a:rPr lang="en-US" dirty="0" smtClean="0">
                <a:solidFill>
                  <a:srgbClr val="FF0000"/>
                </a:solidFill>
              </a:rPr>
              <a:t> the requested resources.</a:t>
            </a:r>
          </a:p>
          <a:p>
            <a:r>
              <a:rPr lang="en-US" dirty="0" smtClean="0"/>
              <a:t>Grating access rights to subjects should be based on the level of trust a company has in a subject and the subject’s need to know.</a:t>
            </a:r>
          </a:p>
          <a:p>
            <a:r>
              <a:rPr lang="en-US" dirty="0" smtClean="0"/>
              <a:t>Is a core component of every operating system and established whether a user is authorized to access a particular resource and what actions he is permitted to perform on the resource.</a:t>
            </a:r>
            <a:endParaRPr lang="en-US" dirty="0"/>
          </a:p>
        </p:txBody>
      </p:sp>
    </p:spTree>
    <p:extLst>
      <p:ext uri="{BB962C8B-B14F-4D97-AF65-F5344CB8AC3E}">
        <p14:creationId xmlns:p14="http://schemas.microsoft.com/office/powerpoint/2010/main" val="2034649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8872"/>
            <a:ext cx="10972800" cy="1002369"/>
          </a:xfrm>
        </p:spPr>
        <p:txBody>
          <a:bodyPr/>
          <a:lstStyle/>
          <a:p>
            <a:r>
              <a:rPr lang="en-US" b="1"/>
              <a:t>Authorization </a:t>
            </a:r>
            <a:endParaRPr lang="en-US"/>
          </a:p>
        </p:txBody>
      </p:sp>
      <p:sp>
        <p:nvSpPr>
          <p:cNvPr id="3" name="Content Placeholder 2"/>
          <p:cNvSpPr>
            <a:spLocks noGrp="1"/>
          </p:cNvSpPr>
          <p:nvPr>
            <p:ph idx="1"/>
          </p:nvPr>
        </p:nvSpPr>
        <p:spPr>
          <a:xfrm>
            <a:off x="609600" y="1292773"/>
            <a:ext cx="11356428" cy="5281448"/>
          </a:xfrm>
        </p:spPr>
        <p:txBody>
          <a:bodyPr>
            <a:normAutofit fontScale="85000" lnSpcReduction="20000"/>
          </a:bodyPr>
          <a:lstStyle/>
          <a:p>
            <a:pPr marL="0" indent="0" algn="ctr">
              <a:buNone/>
            </a:pPr>
            <a:r>
              <a:rPr lang="en-US" b="1" smtClean="0">
                <a:solidFill>
                  <a:srgbClr val="002060"/>
                </a:solidFill>
              </a:rPr>
              <a:t>Access criteria can be thought of as:</a:t>
            </a:r>
          </a:p>
          <a:p>
            <a:r>
              <a:rPr lang="en-US" smtClean="0">
                <a:solidFill>
                  <a:srgbClr val="FF0000"/>
                </a:solidFill>
              </a:rPr>
              <a:t>Roles:</a:t>
            </a:r>
          </a:p>
          <a:p>
            <a:pPr marL="1482725" lvl="1" indent="0">
              <a:buNone/>
            </a:pPr>
            <a:r>
              <a:rPr lang="en-US" smtClean="0"/>
              <a:t>Is an effective way to assign rights to a type of user who performs a certain task (job assignment or function).</a:t>
            </a:r>
          </a:p>
          <a:p>
            <a:r>
              <a:rPr lang="en-US" smtClean="0">
                <a:solidFill>
                  <a:srgbClr val="FF0000"/>
                </a:solidFill>
              </a:rPr>
              <a:t>Groups:</a:t>
            </a:r>
          </a:p>
          <a:p>
            <a:pPr marL="1482725" lvl="1" indent="0">
              <a:buNone/>
            </a:pPr>
            <a:r>
              <a:rPr lang="en-US" smtClean="0"/>
              <a:t>When </a:t>
            </a:r>
            <a:r>
              <a:rPr lang="en-US"/>
              <a:t>several</a:t>
            </a:r>
            <a:r>
              <a:rPr lang="en-US" smtClean="0"/>
              <a:t> users require same type of access to information and resources</a:t>
            </a:r>
          </a:p>
          <a:p>
            <a:r>
              <a:rPr lang="en-US" smtClean="0">
                <a:solidFill>
                  <a:srgbClr val="FF0000"/>
                </a:solidFill>
              </a:rPr>
              <a:t>Location:</a:t>
            </a:r>
          </a:p>
          <a:p>
            <a:pPr marL="1608138" lvl="1" indent="0">
              <a:buNone/>
            </a:pPr>
            <a:r>
              <a:rPr lang="en-US" smtClean="0"/>
              <a:t>To restrict unauthorized individuals from being able to get in and reconfigure the server remotely</a:t>
            </a:r>
            <a:r>
              <a:rPr lang="en-US"/>
              <a:t>	</a:t>
            </a:r>
            <a:endParaRPr lang="en-US" smtClean="0"/>
          </a:p>
          <a:p>
            <a:r>
              <a:rPr lang="en-US" smtClean="0">
                <a:solidFill>
                  <a:srgbClr val="FF0000"/>
                </a:solidFill>
              </a:rPr>
              <a:t>Time:</a:t>
            </a:r>
          </a:p>
          <a:p>
            <a:pPr marL="1482725" lvl="1" indent="0">
              <a:buNone/>
            </a:pPr>
            <a:r>
              <a:rPr lang="en-US" smtClean="0"/>
              <a:t>Restrict the times that certaun actions or services can be accessed</a:t>
            </a:r>
          </a:p>
          <a:p>
            <a:r>
              <a:rPr lang="en-US" smtClean="0">
                <a:solidFill>
                  <a:srgbClr val="FF0000"/>
                </a:solidFill>
              </a:rPr>
              <a:t>Transaction type:</a:t>
            </a:r>
          </a:p>
          <a:p>
            <a:pPr marL="2806700" lvl="1" indent="0">
              <a:buNone/>
            </a:pPr>
            <a:r>
              <a:rPr lang="en-US" smtClean="0"/>
              <a:t>Can be used to control what data is assesses during certain types of functions and what commends can be carried out on the data</a:t>
            </a:r>
            <a:endParaRPr lang="en-US"/>
          </a:p>
        </p:txBody>
      </p:sp>
    </p:spTree>
    <p:extLst>
      <p:ext uri="{BB962C8B-B14F-4D97-AF65-F5344CB8AC3E}">
        <p14:creationId xmlns:p14="http://schemas.microsoft.com/office/powerpoint/2010/main" val="1913428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08"/>
            <a:ext cx="10972800" cy="671293"/>
          </a:xfrm>
        </p:spPr>
        <p:txBody>
          <a:bodyPr>
            <a:noAutofit/>
          </a:bodyPr>
          <a:lstStyle/>
          <a:p>
            <a:r>
              <a:rPr lang="en-US" sz="4800" b="1"/>
              <a:t>Authorization </a:t>
            </a:r>
            <a:endParaRPr lang="en-US" sz="4800"/>
          </a:p>
        </p:txBody>
      </p:sp>
      <p:sp>
        <p:nvSpPr>
          <p:cNvPr id="3" name="Content Placeholder 2"/>
          <p:cNvSpPr>
            <a:spLocks noGrp="1"/>
          </p:cNvSpPr>
          <p:nvPr>
            <p:ph idx="1"/>
          </p:nvPr>
        </p:nvSpPr>
        <p:spPr>
          <a:xfrm>
            <a:off x="278524" y="1040524"/>
            <a:ext cx="9212317" cy="2490951"/>
          </a:xfrm>
        </p:spPr>
        <p:txBody>
          <a:bodyPr>
            <a:normAutofit/>
          </a:bodyPr>
          <a:lstStyle/>
          <a:p>
            <a:r>
              <a:rPr lang="en-US" b="1" smtClean="0">
                <a:solidFill>
                  <a:srgbClr val="7030A0"/>
                </a:solidFill>
              </a:rPr>
              <a:t>Problems in controlling access to assess:</a:t>
            </a:r>
          </a:p>
          <a:p>
            <a:pPr lvl="1"/>
            <a:r>
              <a:rPr lang="en-US" sz="2400" smtClean="0"/>
              <a:t>Different levels of users with different levels of access</a:t>
            </a:r>
          </a:p>
          <a:p>
            <a:pPr lvl="1"/>
            <a:r>
              <a:rPr lang="en-US" sz="2400" smtClean="0"/>
              <a:t>Resources may be classified differently</a:t>
            </a:r>
          </a:p>
          <a:p>
            <a:pPr lvl="1"/>
            <a:r>
              <a:rPr lang="en-US" sz="2400" smtClean="0"/>
              <a:t>Diverse identity of data</a:t>
            </a:r>
          </a:p>
          <a:p>
            <a:pPr lvl="1"/>
            <a:r>
              <a:rPr lang="en-US" sz="2400" smtClean="0"/>
              <a:t>Corporate environments keep changing</a:t>
            </a:r>
          </a:p>
        </p:txBody>
      </p:sp>
      <p:sp>
        <p:nvSpPr>
          <p:cNvPr id="4" name="Rectangle 3"/>
          <p:cNvSpPr/>
          <p:nvPr/>
        </p:nvSpPr>
        <p:spPr>
          <a:xfrm>
            <a:off x="2795751" y="3915731"/>
            <a:ext cx="9396249" cy="2739211"/>
          </a:xfrm>
          <a:prstGeom prst="rect">
            <a:avLst/>
          </a:prstGeom>
        </p:spPr>
        <p:txBody>
          <a:bodyPr wrap="square">
            <a:spAutoFit/>
          </a:bodyPr>
          <a:lstStyle/>
          <a:p>
            <a:pPr marL="342900" lvl="0" indent="-342900">
              <a:spcBef>
                <a:spcPct val="20000"/>
              </a:spcBef>
              <a:buFont typeface="Arial" pitchFamily="34" charset="0"/>
              <a:buChar char="•"/>
            </a:pPr>
            <a:r>
              <a:rPr lang="en-US" sz="2800" b="1">
                <a:solidFill>
                  <a:srgbClr val="7030A0"/>
                </a:solidFill>
              </a:rPr>
              <a:t>Solutions that enterprise wide and single sign on solutions</a:t>
            </a:r>
          </a:p>
          <a:p>
            <a:pPr marL="742950" lvl="1" indent="-285750">
              <a:spcBef>
                <a:spcPct val="20000"/>
              </a:spcBef>
              <a:buFont typeface="Arial" pitchFamily="34" charset="0"/>
              <a:buChar char="–"/>
            </a:pPr>
            <a:r>
              <a:rPr lang="en-US" sz="2400">
                <a:solidFill>
                  <a:prstClr val="black"/>
                </a:solidFill>
              </a:rPr>
              <a:t>User provisioning</a:t>
            </a:r>
          </a:p>
          <a:p>
            <a:pPr marL="742950" lvl="1" indent="-285750">
              <a:spcBef>
                <a:spcPct val="20000"/>
              </a:spcBef>
              <a:buFont typeface="Arial" pitchFamily="34" charset="0"/>
              <a:buChar char="–"/>
            </a:pPr>
            <a:r>
              <a:rPr lang="en-US" sz="2400">
                <a:solidFill>
                  <a:prstClr val="black"/>
                </a:solidFill>
              </a:rPr>
              <a:t>Password synchronization and reset</a:t>
            </a:r>
          </a:p>
          <a:p>
            <a:pPr marL="742950" lvl="1" indent="-285750">
              <a:spcBef>
                <a:spcPct val="20000"/>
              </a:spcBef>
              <a:buFont typeface="Arial" pitchFamily="34" charset="0"/>
              <a:buChar char="–"/>
            </a:pPr>
            <a:r>
              <a:rPr lang="en-US" sz="2400">
                <a:solidFill>
                  <a:prstClr val="black"/>
                </a:solidFill>
              </a:rPr>
              <a:t>Centralized auditing and reporting</a:t>
            </a:r>
          </a:p>
          <a:p>
            <a:pPr marL="742950" lvl="1" indent="-285750">
              <a:spcBef>
                <a:spcPct val="20000"/>
              </a:spcBef>
              <a:buFont typeface="Arial" pitchFamily="34" charset="0"/>
              <a:buChar char="–"/>
            </a:pPr>
            <a:r>
              <a:rPr lang="en-US" sz="2400">
                <a:solidFill>
                  <a:prstClr val="black"/>
                </a:solidFill>
              </a:rPr>
              <a:t>Integrated workflow (increase in productivity)</a:t>
            </a:r>
          </a:p>
          <a:p>
            <a:pPr marL="742950" lvl="1" indent="-285750">
              <a:spcBef>
                <a:spcPct val="20000"/>
              </a:spcBef>
              <a:buFont typeface="Arial" pitchFamily="34" charset="0"/>
              <a:buChar char="–"/>
            </a:pPr>
            <a:r>
              <a:rPr lang="en-US" sz="2400">
                <a:solidFill>
                  <a:prstClr val="black"/>
                </a:solidFill>
              </a:rPr>
              <a:t>Regulatory compliance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55" y="4248644"/>
            <a:ext cx="2824984" cy="207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163" y="1288340"/>
            <a:ext cx="3436554" cy="216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862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Outline</a:t>
            </a:r>
            <a:endParaRPr lang="en-US" b="1" dirty="0">
              <a:solidFill>
                <a:srgbClr val="FF0000"/>
              </a:solidFill>
            </a:endParaRPr>
          </a:p>
        </p:txBody>
      </p:sp>
      <p:sp>
        <p:nvSpPr>
          <p:cNvPr id="3" name="Content Placeholder 2"/>
          <p:cNvSpPr>
            <a:spLocks noGrp="1"/>
          </p:cNvSpPr>
          <p:nvPr>
            <p:ph idx="1"/>
          </p:nvPr>
        </p:nvSpPr>
        <p:spPr>
          <a:xfrm>
            <a:off x="977462" y="1755228"/>
            <a:ext cx="10641724" cy="3777622"/>
          </a:xfrm>
        </p:spPr>
        <p:txBody>
          <a:bodyPr>
            <a:normAutofit/>
          </a:bodyPr>
          <a:lstStyle/>
          <a:p>
            <a:pPr marL="457200" indent="-457200">
              <a:buFont typeface="+mj-lt"/>
              <a:buAutoNum type="arabicPeriod"/>
            </a:pPr>
            <a:r>
              <a:rPr lang="en-US" dirty="0" smtClean="0"/>
              <a:t>Authentication</a:t>
            </a:r>
          </a:p>
          <a:p>
            <a:pPr marL="457200" indent="-457200">
              <a:buFont typeface="+mj-lt"/>
              <a:buAutoNum type="arabicPeriod"/>
            </a:pPr>
            <a:r>
              <a:rPr lang="en-US" dirty="0" smtClean="0"/>
              <a:t>Access Control - overview</a:t>
            </a:r>
            <a:endParaRPr lang="en-US" dirty="0" smtClean="0"/>
          </a:p>
          <a:p>
            <a:pPr marL="457200" indent="-457200">
              <a:buFont typeface="+mj-lt"/>
              <a:buAutoNum type="arabicPeriod"/>
            </a:pPr>
            <a:r>
              <a:rPr lang="en-US" dirty="0" smtClean="0"/>
              <a:t>Access Contro</a:t>
            </a:r>
            <a:r>
              <a:rPr lang="en-US" dirty="0" smtClean="0"/>
              <a:t>l Terminology</a:t>
            </a:r>
            <a:endParaRPr lang="en-US" dirty="0" smtClean="0"/>
          </a:p>
          <a:p>
            <a:pPr marL="457200" indent="-457200">
              <a:buFont typeface="+mj-lt"/>
              <a:buAutoNum type="arabicPeriod"/>
            </a:pPr>
            <a:r>
              <a:rPr lang="en-US" dirty="0" smtClean="0"/>
              <a:t>Access </a:t>
            </a:r>
            <a:r>
              <a:rPr lang="en-US" dirty="0" smtClean="0"/>
              <a:t>Control models</a:t>
            </a:r>
            <a:endParaRPr lang="en-US" dirty="0" smtClean="0"/>
          </a:p>
        </p:txBody>
      </p:sp>
    </p:spTree>
    <p:extLst>
      <p:ext uri="{BB962C8B-B14F-4D97-AF65-F5344CB8AC3E}">
        <p14:creationId xmlns:p14="http://schemas.microsoft.com/office/powerpoint/2010/main" val="2782985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813183"/>
          </a:xfrm>
        </p:spPr>
        <p:txBody>
          <a:bodyPr/>
          <a:lstStyle/>
          <a:p>
            <a:r>
              <a:rPr lang="en-US" b="1" smtClean="0">
                <a:solidFill>
                  <a:srgbClr val="FF0000"/>
                </a:solidFill>
              </a:rPr>
              <a:t>Access Control models</a:t>
            </a:r>
            <a:endParaRPr lang="en-US" b="1">
              <a:solidFill>
                <a:srgbClr val="FF0000"/>
              </a:solidFill>
            </a:endParaRPr>
          </a:p>
        </p:txBody>
      </p:sp>
      <p:sp>
        <p:nvSpPr>
          <p:cNvPr id="3" name="Content Placeholder 2"/>
          <p:cNvSpPr>
            <a:spLocks noGrp="1"/>
          </p:cNvSpPr>
          <p:nvPr>
            <p:ph idx="1"/>
          </p:nvPr>
        </p:nvSpPr>
        <p:spPr>
          <a:xfrm>
            <a:off x="299545" y="1135117"/>
            <a:ext cx="11282855" cy="4991049"/>
          </a:xfrm>
        </p:spPr>
        <p:txBody>
          <a:bodyPr>
            <a:normAutofit fontScale="92500" lnSpcReduction="20000"/>
          </a:bodyPr>
          <a:lstStyle/>
          <a:p>
            <a:r>
              <a:rPr lang="en-US" dirty="0"/>
              <a:t>How does someone grant the right level of permission to an individual so that they can perform their duties? </a:t>
            </a:r>
            <a:r>
              <a:rPr lang="en-US" dirty="0">
                <a:solidFill>
                  <a:srgbClr val="7030A0"/>
                </a:solidFill>
              </a:rPr>
              <a:t>Access control models define how permissions are </a:t>
            </a:r>
            <a:r>
              <a:rPr lang="en-US" dirty="0" smtClean="0">
                <a:solidFill>
                  <a:srgbClr val="7030A0"/>
                </a:solidFill>
              </a:rPr>
              <a:t>assigned</a:t>
            </a:r>
            <a:r>
              <a:rPr lang="en-US" dirty="0" smtClean="0">
                <a:solidFill>
                  <a:srgbClr val="7030A0"/>
                </a:solidFill>
              </a:rPr>
              <a:t>.</a:t>
            </a:r>
          </a:p>
          <a:p>
            <a:r>
              <a:rPr lang="en-US" dirty="0" smtClean="0"/>
              <a:t>Access control model </a:t>
            </a:r>
            <a:r>
              <a:rPr lang="en-US" dirty="0" smtClean="0">
                <a:solidFill>
                  <a:srgbClr val="7030A0"/>
                </a:solidFill>
              </a:rPr>
              <a:t>– hardware and software  predefined </a:t>
            </a:r>
            <a:r>
              <a:rPr lang="en-US" i="1" dirty="0" smtClean="0">
                <a:solidFill>
                  <a:srgbClr val="FF0000"/>
                </a:solidFill>
              </a:rPr>
              <a:t>framework</a:t>
            </a:r>
            <a:r>
              <a:rPr lang="en-US" dirty="0" smtClean="0">
                <a:solidFill>
                  <a:srgbClr val="7030A0"/>
                </a:solidFill>
              </a:rPr>
              <a:t> that custodian can use for controlling access</a:t>
            </a:r>
            <a:endParaRPr lang="en-US" dirty="0" smtClean="0">
              <a:solidFill>
                <a:srgbClr val="7030A0"/>
              </a:solidFill>
            </a:endParaRPr>
          </a:p>
          <a:p>
            <a:endParaRPr lang="en-US" sz="1800" dirty="0" smtClean="0"/>
          </a:p>
          <a:p>
            <a:r>
              <a:rPr lang="en-US" dirty="0"/>
              <a:t>Access control models have four flavors:</a:t>
            </a:r>
          </a:p>
          <a:p>
            <a:pPr lvl="1"/>
            <a:r>
              <a:rPr lang="en-US" dirty="0"/>
              <a:t>Mandatory Access Control (MAC)</a:t>
            </a:r>
          </a:p>
          <a:p>
            <a:pPr lvl="1"/>
            <a:r>
              <a:rPr lang="en-US" dirty="0"/>
              <a:t>Role Based Access Control (RBAC)</a:t>
            </a:r>
          </a:p>
          <a:p>
            <a:pPr lvl="1"/>
            <a:r>
              <a:rPr lang="en-US" dirty="0"/>
              <a:t>Discretionary Access Control (DAC)</a:t>
            </a:r>
          </a:p>
          <a:p>
            <a:pPr lvl="1"/>
            <a:r>
              <a:rPr lang="en-US" dirty="0"/>
              <a:t>Rule Based Access Control (RBAC</a:t>
            </a:r>
            <a:r>
              <a:rPr lang="en-US" dirty="0" smtClean="0"/>
              <a:t>)</a:t>
            </a:r>
          </a:p>
          <a:p>
            <a:pPr lvl="1"/>
            <a:r>
              <a:rPr lang="en-US" dirty="0" smtClean="0"/>
              <a:t>Attribute-based access control</a:t>
            </a: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930" y="3595523"/>
            <a:ext cx="48863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98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Mandatory Access Control (MAC)</a:t>
            </a:r>
            <a:endParaRPr lang="en-US" b="1">
              <a:solidFill>
                <a:srgbClr val="7030A0"/>
              </a:solidFill>
            </a:endParaRPr>
          </a:p>
        </p:txBody>
      </p:sp>
      <p:sp>
        <p:nvSpPr>
          <p:cNvPr id="3" name="Content Placeholder 2"/>
          <p:cNvSpPr>
            <a:spLocks noGrp="1"/>
          </p:cNvSpPr>
          <p:nvPr>
            <p:ph idx="1"/>
          </p:nvPr>
        </p:nvSpPr>
        <p:spPr/>
        <p:txBody>
          <a:bodyPr/>
          <a:lstStyle/>
          <a:p>
            <a:r>
              <a:rPr lang="en-US" dirty="0"/>
              <a:t>The Mandatory Access Control, or MAC, model gives </a:t>
            </a:r>
            <a:r>
              <a:rPr lang="en-US" dirty="0">
                <a:solidFill>
                  <a:srgbClr val="FF0000"/>
                </a:solidFill>
              </a:rPr>
              <a:t>only the owner and custodian</a:t>
            </a:r>
            <a:r>
              <a:rPr lang="en-US" dirty="0"/>
              <a:t> management of the access controls. </a:t>
            </a:r>
            <a:endParaRPr lang="en-US" dirty="0" smtClean="0"/>
          </a:p>
          <a:p>
            <a:r>
              <a:rPr lang="en-US" dirty="0" smtClean="0"/>
              <a:t>This </a:t>
            </a:r>
            <a:r>
              <a:rPr lang="en-US" dirty="0"/>
              <a:t>means the end user has no control over any settings that provide any privileges to anyone. </a:t>
            </a:r>
          </a:p>
        </p:txBody>
      </p:sp>
    </p:spTree>
    <p:extLst>
      <p:ext uri="{BB962C8B-B14F-4D97-AF65-F5344CB8AC3E}">
        <p14:creationId xmlns:p14="http://schemas.microsoft.com/office/powerpoint/2010/main" val="3078069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11"/>
            <a:ext cx="10972800" cy="813183"/>
          </a:xfrm>
        </p:spPr>
        <p:txBody>
          <a:bodyPr/>
          <a:lstStyle/>
          <a:p>
            <a:r>
              <a:rPr lang="en-US" b="1" smtClean="0">
                <a:solidFill>
                  <a:srgbClr val="7030A0"/>
                </a:solidFill>
              </a:rPr>
              <a:t>Role Based Access Control (RBAC)</a:t>
            </a:r>
            <a:endParaRPr lang="en-US" b="1">
              <a:solidFill>
                <a:srgbClr val="7030A0"/>
              </a:solidFill>
            </a:endParaRPr>
          </a:p>
        </p:txBody>
      </p:sp>
      <p:sp>
        <p:nvSpPr>
          <p:cNvPr id="3" name="Content Placeholder 2"/>
          <p:cNvSpPr>
            <a:spLocks noGrp="1"/>
          </p:cNvSpPr>
          <p:nvPr>
            <p:ph idx="1"/>
          </p:nvPr>
        </p:nvSpPr>
        <p:spPr>
          <a:xfrm>
            <a:off x="6448097" y="1537134"/>
            <a:ext cx="5449613" cy="4525963"/>
          </a:xfrm>
        </p:spPr>
        <p:txBody>
          <a:bodyPr>
            <a:normAutofit/>
          </a:bodyPr>
          <a:lstStyle/>
          <a:p>
            <a:pPr>
              <a:spcAft>
                <a:spcPts val="1200"/>
              </a:spcAft>
            </a:pPr>
            <a:r>
              <a:rPr lang="en-US" sz="2800" smtClean="0"/>
              <a:t>Provides </a:t>
            </a:r>
            <a:r>
              <a:rPr lang="en-US" sz="2800"/>
              <a:t>access control based on the position an individual fills in an organization. </a:t>
            </a:r>
            <a:endParaRPr lang="en-US" sz="280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135121"/>
            <a:ext cx="56197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65835" y="1072060"/>
            <a:ext cx="1008993" cy="496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828" y="3237483"/>
            <a:ext cx="4759544" cy="267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3779" y="4632215"/>
            <a:ext cx="7015655" cy="1815882"/>
          </a:xfrm>
          <a:prstGeom prst="rect">
            <a:avLst/>
          </a:prstGeom>
        </p:spPr>
        <p:txBody>
          <a:bodyPr wrap="square">
            <a:spAutoFit/>
          </a:bodyPr>
          <a:lstStyle/>
          <a:p>
            <a:pPr marL="342900" lvl="0" indent="-342900">
              <a:spcBef>
                <a:spcPct val="20000"/>
              </a:spcBef>
              <a:spcAft>
                <a:spcPts val="1200"/>
              </a:spcAft>
              <a:buFont typeface="Arial" pitchFamily="34" charset="0"/>
              <a:buChar char="•"/>
            </a:pPr>
            <a:r>
              <a:rPr lang="en-US" sz="2800">
                <a:solidFill>
                  <a:prstClr val="black"/>
                </a:solidFill>
              </a:rPr>
              <a:t>Instead of assigning John permissions as a security manager, the position of </a:t>
            </a:r>
            <a:r>
              <a:rPr lang="en-US" sz="2800">
                <a:solidFill>
                  <a:prstClr val="black"/>
                </a:solidFill>
                <a:hlinkClick r:id="rId4"/>
              </a:rPr>
              <a:t>security manager</a:t>
            </a:r>
            <a:r>
              <a:rPr lang="en-US" sz="2800">
                <a:solidFill>
                  <a:prstClr val="black"/>
                </a:solidFill>
              </a:rPr>
              <a:t> already has permissions assigned to it</a:t>
            </a:r>
          </a:p>
        </p:txBody>
      </p:sp>
    </p:spTree>
    <p:extLst>
      <p:ext uri="{BB962C8B-B14F-4D97-AF65-F5344CB8AC3E}">
        <p14:creationId xmlns:p14="http://schemas.microsoft.com/office/powerpoint/2010/main" val="595519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Discretionary Access Control</a:t>
            </a:r>
            <a:endParaRPr lang="en-US" b="1">
              <a:solidFill>
                <a:srgbClr val="7030A0"/>
              </a:solidFill>
            </a:endParaRPr>
          </a:p>
        </p:txBody>
      </p:sp>
      <p:sp>
        <p:nvSpPr>
          <p:cNvPr id="3" name="Content Placeholder 2"/>
          <p:cNvSpPr>
            <a:spLocks noGrp="1"/>
          </p:cNvSpPr>
          <p:nvPr>
            <p:ph idx="1"/>
          </p:nvPr>
        </p:nvSpPr>
        <p:spPr>
          <a:xfrm>
            <a:off x="5975131" y="1647500"/>
            <a:ext cx="5954110" cy="4525963"/>
          </a:xfrm>
        </p:spPr>
        <p:txBody>
          <a:bodyPr>
            <a:normAutofit fontScale="92500"/>
          </a:bodyPr>
          <a:lstStyle/>
          <a:p>
            <a:pPr>
              <a:spcAft>
                <a:spcPts val="1200"/>
              </a:spcAft>
            </a:pPr>
            <a:r>
              <a:rPr lang="en-US" dirty="0" smtClean="0"/>
              <a:t>The </a:t>
            </a:r>
            <a:r>
              <a:rPr lang="en-US" dirty="0"/>
              <a:t>Discretionary Access Control, or DAC, model is the least restrictive model compared to the most restrictive MAC model. </a:t>
            </a:r>
            <a:endParaRPr lang="en-US" dirty="0" smtClean="0"/>
          </a:p>
          <a:p>
            <a:pPr>
              <a:spcAft>
                <a:spcPts val="1200"/>
              </a:spcAft>
            </a:pPr>
            <a:r>
              <a:rPr lang="en-US" dirty="0" smtClean="0"/>
              <a:t>DAC </a:t>
            </a:r>
            <a:r>
              <a:rPr lang="en-US" dirty="0"/>
              <a:t>allows an individual </a:t>
            </a:r>
            <a:r>
              <a:rPr lang="en-US" dirty="0">
                <a:solidFill>
                  <a:srgbClr val="FF0000"/>
                </a:solidFill>
              </a:rPr>
              <a:t>complete control </a:t>
            </a:r>
            <a:r>
              <a:rPr lang="en-US" dirty="0"/>
              <a:t>over any objects they own along with the programs associated with those objects.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06" y="2457449"/>
            <a:ext cx="5659822" cy="233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725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0070C0"/>
                </a:solidFill>
              </a:rPr>
              <a:t>Rule Based Access Control</a:t>
            </a:r>
            <a:endParaRPr lang="en-US" b="1">
              <a:solidFill>
                <a:srgbClr val="0070C0"/>
              </a:solidFill>
            </a:endParaRPr>
          </a:p>
        </p:txBody>
      </p:sp>
      <p:sp>
        <p:nvSpPr>
          <p:cNvPr id="3" name="Content Placeholder 2"/>
          <p:cNvSpPr>
            <a:spLocks noGrp="1"/>
          </p:cNvSpPr>
          <p:nvPr>
            <p:ph idx="1"/>
          </p:nvPr>
        </p:nvSpPr>
        <p:spPr/>
        <p:txBody>
          <a:bodyPr/>
          <a:lstStyle/>
          <a:p>
            <a:r>
              <a:rPr lang="en-US" dirty="0"/>
              <a:t>Rule Based Access Control will dynamically assign roles to users based on </a:t>
            </a:r>
            <a:r>
              <a:rPr lang="en-US" dirty="0">
                <a:solidFill>
                  <a:srgbClr val="FF0000"/>
                </a:solidFill>
              </a:rPr>
              <a:t>criteria defined </a:t>
            </a:r>
            <a:r>
              <a:rPr lang="en-US" dirty="0"/>
              <a:t>by the custodian or system administrator</a:t>
            </a:r>
            <a:r>
              <a:rPr lang="en-US" dirty="0" smtClean="0"/>
              <a:t>.</a:t>
            </a:r>
          </a:p>
          <a:p>
            <a:r>
              <a:rPr lang="en-US" dirty="0" smtClean="0"/>
              <a:t>For </a:t>
            </a:r>
            <a:r>
              <a:rPr lang="en-US" dirty="0"/>
              <a:t>example, if someone is only allowed access to files during certain hours of the day, Rule Based Access Control would be the tool of choice.</a:t>
            </a:r>
          </a:p>
        </p:txBody>
      </p:sp>
    </p:spTree>
    <p:extLst>
      <p:ext uri="{BB962C8B-B14F-4D97-AF65-F5344CB8AC3E}">
        <p14:creationId xmlns:p14="http://schemas.microsoft.com/office/powerpoint/2010/main" val="1601112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Attribute-based Access Control (ABAC)</a:t>
            </a:r>
            <a:endParaRPr lang="en-US" b="1" dirty="0">
              <a:solidFill>
                <a:srgbClr val="0070C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9413" y="1622931"/>
            <a:ext cx="419258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438" y="1745168"/>
            <a:ext cx="8545551" cy="4525963"/>
          </a:xfrm>
        </p:spPr>
        <p:txBody>
          <a:bodyPr>
            <a:normAutofit/>
          </a:bodyPr>
          <a:lstStyle/>
          <a:p>
            <a:pPr>
              <a:spcAft>
                <a:spcPts val="1200"/>
              </a:spcAft>
            </a:pPr>
            <a:r>
              <a:rPr lang="en-US" altLang="en-US" dirty="0"/>
              <a:t>Define authorizations that express </a:t>
            </a:r>
            <a:r>
              <a:rPr lang="en-US" altLang="en-US" dirty="0">
                <a:solidFill>
                  <a:srgbClr val="FF0000"/>
                </a:solidFill>
              </a:rPr>
              <a:t>conditions on properties </a:t>
            </a:r>
            <a:r>
              <a:rPr lang="en-US" altLang="en-US" dirty="0"/>
              <a:t>of both the </a:t>
            </a:r>
            <a:r>
              <a:rPr lang="en-US" altLang="en-US" dirty="0">
                <a:solidFill>
                  <a:srgbClr val="FF0000"/>
                </a:solidFill>
              </a:rPr>
              <a:t>resource</a:t>
            </a:r>
            <a:r>
              <a:rPr lang="en-US" altLang="en-US" dirty="0"/>
              <a:t> and the </a:t>
            </a:r>
            <a:r>
              <a:rPr lang="en-US" altLang="en-US" dirty="0">
                <a:solidFill>
                  <a:srgbClr val="FF0000"/>
                </a:solidFill>
              </a:rPr>
              <a:t>subject</a:t>
            </a:r>
          </a:p>
          <a:p>
            <a:r>
              <a:rPr lang="en-US" altLang="en-US" dirty="0"/>
              <a:t>Types of </a:t>
            </a:r>
            <a:r>
              <a:rPr lang="en-US" altLang="en-US" dirty="0" smtClean="0"/>
              <a:t>attributes</a:t>
            </a:r>
          </a:p>
          <a:p>
            <a:pPr lvl="1"/>
            <a:r>
              <a:rPr lang="en-US" altLang="en-US" dirty="0"/>
              <a:t>Subject </a:t>
            </a:r>
            <a:r>
              <a:rPr lang="en-US" altLang="en-US" dirty="0" smtClean="0"/>
              <a:t>attributes: </a:t>
            </a:r>
            <a:r>
              <a:rPr lang="en-US" altLang="en-US" sz="2300" dirty="0" smtClean="0">
                <a:solidFill>
                  <a:srgbClr val="FF0000"/>
                </a:solidFill>
              </a:rPr>
              <a:t>Name, Organization, Job title</a:t>
            </a:r>
            <a:endParaRPr lang="en-US" altLang="en-US" sz="2300" dirty="0">
              <a:solidFill>
                <a:srgbClr val="FF0000"/>
              </a:solidFill>
            </a:endParaRPr>
          </a:p>
          <a:p>
            <a:pPr lvl="1"/>
            <a:r>
              <a:rPr lang="en-US" altLang="en-US" dirty="0"/>
              <a:t>Object </a:t>
            </a:r>
            <a:r>
              <a:rPr lang="en-US" altLang="en-US" dirty="0" smtClean="0"/>
              <a:t>attributes: </a:t>
            </a:r>
            <a:r>
              <a:rPr lang="en-US" altLang="en-US" sz="2300" dirty="0" smtClean="0">
                <a:solidFill>
                  <a:srgbClr val="FF0000"/>
                </a:solidFill>
              </a:rPr>
              <a:t>Title, Author, Date</a:t>
            </a:r>
            <a:endParaRPr lang="en-US" altLang="en-US" sz="2300" dirty="0">
              <a:solidFill>
                <a:srgbClr val="FF0000"/>
              </a:solidFill>
            </a:endParaRPr>
          </a:p>
          <a:p>
            <a:pPr lvl="1"/>
            <a:r>
              <a:rPr lang="en-US" altLang="en-US" dirty="0"/>
              <a:t>Environment </a:t>
            </a:r>
            <a:r>
              <a:rPr lang="en-US" altLang="en-US" dirty="0" smtClean="0"/>
              <a:t>attributes: </a:t>
            </a:r>
            <a:r>
              <a:rPr lang="en-US" altLang="en-US" sz="2300" dirty="0">
                <a:solidFill>
                  <a:srgbClr val="FF0000"/>
                </a:solidFill>
              </a:rPr>
              <a:t>Describe the operational, technical, and even situational environment or context in which the information access </a:t>
            </a:r>
            <a:r>
              <a:rPr lang="en-US" altLang="en-US" sz="2300" dirty="0" smtClean="0">
                <a:solidFill>
                  <a:srgbClr val="FF0000"/>
                </a:solidFill>
              </a:rPr>
              <a:t>occurs: </a:t>
            </a:r>
            <a:r>
              <a:rPr lang="en-US" altLang="en-US" sz="2300" dirty="0">
                <a:solidFill>
                  <a:srgbClr val="FF0000"/>
                </a:solidFill>
              </a:rPr>
              <a:t>Current </a:t>
            </a:r>
            <a:r>
              <a:rPr lang="en-US" altLang="en-US" sz="2300" dirty="0" smtClean="0">
                <a:solidFill>
                  <a:srgbClr val="FF0000"/>
                </a:solidFill>
              </a:rPr>
              <a:t>date, </a:t>
            </a:r>
            <a:r>
              <a:rPr lang="en-US" altLang="en-US" sz="2300" dirty="0">
                <a:solidFill>
                  <a:srgbClr val="FF0000"/>
                </a:solidFill>
              </a:rPr>
              <a:t>Network security </a:t>
            </a:r>
            <a:r>
              <a:rPr lang="en-US" altLang="en-US" sz="2300" dirty="0" smtClean="0">
                <a:solidFill>
                  <a:srgbClr val="FF0000"/>
                </a:solidFill>
              </a:rPr>
              <a:t>level, </a:t>
            </a:r>
            <a:r>
              <a:rPr lang="en-US" altLang="en-US" sz="2300" dirty="0">
                <a:solidFill>
                  <a:srgbClr val="FF0000"/>
                </a:solidFill>
              </a:rPr>
              <a:t>Current virus/hacker activities</a:t>
            </a:r>
          </a:p>
          <a:p>
            <a:pPr lvl="1"/>
            <a:endParaRPr lang="en-US" altLang="en-US" dirty="0"/>
          </a:p>
          <a:p>
            <a:pPr lvl="1"/>
            <a:endParaRPr lang="en-US" altLang="en-US" dirty="0"/>
          </a:p>
          <a:p>
            <a:pPr lvl="1"/>
            <a:endParaRPr lang="en-US" dirty="0"/>
          </a:p>
        </p:txBody>
      </p:sp>
    </p:spTree>
    <p:extLst>
      <p:ext uri="{BB962C8B-B14F-4D97-AF65-F5344CB8AC3E}">
        <p14:creationId xmlns:p14="http://schemas.microsoft.com/office/powerpoint/2010/main" val="2561373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Access Control</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Access Control List:</a:t>
            </a:r>
          </a:p>
          <a:p>
            <a:pPr lvl="1"/>
            <a:r>
              <a:rPr lang="en-US" sz="2200" dirty="0" smtClean="0"/>
              <a:t>Set of permissions attached to an object</a:t>
            </a:r>
          </a:p>
          <a:p>
            <a:r>
              <a:rPr lang="en-US" dirty="0" smtClean="0">
                <a:solidFill>
                  <a:srgbClr val="FF0000"/>
                </a:solidFill>
              </a:rPr>
              <a:t>Group policy</a:t>
            </a:r>
          </a:p>
          <a:p>
            <a:pPr lvl="1"/>
            <a:r>
              <a:rPr lang="en-US" sz="2200" dirty="0" smtClean="0"/>
              <a:t>MS Windows feature that provides centralized management and configuration of computers and remote users using Active Directory</a:t>
            </a:r>
          </a:p>
          <a:p>
            <a:r>
              <a:rPr lang="en-US" dirty="0" smtClean="0">
                <a:solidFill>
                  <a:srgbClr val="FF0000"/>
                </a:solidFill>
              </a:rPr>
              <a:t>Account restrictions</a:t>
            </a:r>
          </a:p>
          <a:p>
            <a:pPr lvl="1"/>
            <a:r>
              <a:rPr lang="en-US" sz="2400" dirty="0" smtClean="0"/>
              <a:t>Time of day restrictions: limits the time of day a user may log onto a syste</a:t>
            </a:r>
            <a:r>
              <a:rPr lang="en-US" sz="2400" dirty="0"/>
              <a:t>m</a:t>
            </a:r>
            <a:endParaRPr lang="en-US" sz="2400" dirty="0" smtClean="0"/>
          </a:p>
          <a:p>
            <a:pPr lvl="1"/>
            <a:r>
              <a:rPr lang="en-US" sz="2400" dirty="0" smtClean="0"/>
              <a:t>Account expiration restrictions: process of setting a user’s account to expire</a:t>
            </a:r>
            <a:endParaRPr lang="en-US" sz="2400" dirty="0"/>
          </a:p>
        </p:txBody>
      </p:sp>
    </p:spTree>
    <p:extLst>
      <p:ext uri="{BB962C8B-B14F-4D97-AF65-F5344CB8AC3E}">
        <p14:creationId xmlns:p14="http://schemas.microsoft.com/office/powerpoint/2010/main" val="1232662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23541"/>
          </a:xfrm>
        </p:spPr>
        <p:txBody>
          <a:bodyPr/>
          <a:lstStyle/>
          <a:p>
            <a:r>
              <a:rPr lang="en-US" b="1" smtClean="0">
                <a:solidFill>
                  <a:srgbClr val="7030A0"/>
                </a:solidFill>
              </a:rPr>
              <a:t>Access Control Techniques</a:t>
            </a:r>
            <a:endParaRPr lang="en-US" b="1">
              <a:solidFill>
                <a:srgbClr val="7030A0"/>
              </a:solidFill>
            </a:endParaRPr>
          </a:p>
        </p:txBody>
      </p:sp>
      <p:sp>
        <p:nvSpPr>
          <p:cNvPr id="3" name="Content Placeholder 2"/>
          <p:cNvSpPr>
            <a:spLocks noGrp="1"/>
          </p:cNvSpPr>
          <p:nvPr>
            <p:ph idx="1"/>
          </p:nvPr>
        </p:nvSpPr>
        <p:spPr>
          <a:xfrm>
            <a:off x="609600" y="1600203"/>
            <a:ext cx="6563373" cy="4525963"/>
          </a:xfrm>
        </p:spPr>
        <p:txBody>
          <a:bodyPr/>
          <a:lstStyle/>
          <a:p>
            <a:r>
              <a:rPr lang="en-US" b="1" smtClean="0"/>
              <a:t>Access Control Matrix</a:t>
            </a:r>
          </a:p>
          <a:p>
            <a:pPr lvl="1"/>
            <a:r>
              <a:rPr lang="en-US" smtClean="0"/>
              <a:t>Is a table of subjects and objects indicating what actions individual subjects can take upon individual objects</a:t>
            </a:r>
          </a:p>
          <a:p>
            <a:pPr lvl="1"/>
            <a:r>
              <a:rPr lang="en-US" smtClean="0"/>
              <a:t>Two types:</a:t>
            </a:r>
          </a:p>
          <a:p>
            <a:pPr lvl="2"/>
            <a:r>
              <a:rPr lang="en-US" smtClean="0"/>
              <a:t>Capability table (bound to a subject)</a:t>
            </a:r>
          </a:p>
          <a:p>
            <a:pPr lvl="2"/>
            <a:r>
              <a:rPr lang="en-US" smtClean="0"/>
              <a:t>Access control List (bound to an object)  </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8" y="1686910"/>
            <a:ext cx="5392144" cy="323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58118" y="4477407"/>
            <a:ext cx="2349399" cy="443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013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1" y="274133"/>
            <a:ext cx="11864897" cy="1584903"/>
          </a:xfrm>
        </p:spPr>
        <p:txBody>
          <a:bodyPr>
            <a:noAutofit/>
          </a:bodyPr>
          <a:lstStyle/>
          <a:p>
            <a:pPr algn="l"/>
            <a:r>
              <a:rPr lang="en-US" sz="2200" b="1" dirty="0" smtClean="0"/>
              <a:t>Ex1: </a:t>
            </a:r>
            <a:r>
              <a:rPr lang="en-US" sz="2300" b="1" dirty="0" smtClean="0">
                <a:solidFill>
                  <a:srgbClr val="002060"/>
                </a:solidFill>
              </a:rPr>
              <a:t>Consider </a:t>
            </a:r>
            <a:r>
              <a:rPr lang="en-US" sz="2300" b="1" dirty="0">
                <a:solidFill>
                  <a:srgbClr val="002060"/>
                </a:solidFill>
              </a:rPr>
              <a:t>a computer system with three users: Alice, Bob, and </a:t>
            </a:r>
            <a:r>
              <a:rPr lang="en-US" sz="2300" b="1" dirty="0" err="1">
                <a:solidFill>
                  <a:srgbClr val="002060"/>
                </a:solidFill>
              </a:rPr>
              <a:t>Cyndy</a:t>
            </a:r>
            <a:r>
              <a:rPr lang="en-US" sz="2300" b="1" dirty="0">
                <a:solidFill>
                  <a:srgbClr val="002060"/>
                </a:solidFill>
              </a:rPr>
              <a:t>. Alice owns the file </a:t>
            </a:r>
            <a:r>
              <a:rPr lang="en-US" sz="2300" b="1" dirty="0" err="1">
                <a:solidFill>
                  <a:srgbClr val="002060"/>
                </a:solidFill>
              </a:rPr>
              <a:t>alicerc</a:t>
            </a:r>
            <a:r>
              <a:rPr lang="en-US" sz="2300" b="1" dirty="0">
                <a:solidFill>
                  <a:srgbClr val="002060"/>
                </a:solidFill>
              </a:rPr>
              <a:t>, and Bob and </a:t>
            </a:r>
            <a:r>
              <a:rPr lang="en-US" sz="2300" b="1" dirty="0" err="1">
                <a:solidFill>
                  <a:srgbClr val="002060"/>
                </a:solidFill>
              </a:rPr>
              <a:t>Cyndy</a:t>
            </a:r>
            <a:r>
              <a:rPr lang="en-US" sz="2300" b="1" dirty="0">
                <a:solidFill>
                  <a:srgbClr val="002060"/>
                </a:solidFill>
              </a:rPr>
              <a:t> can read it. </a:t>
            </a:r>
            <a:r>
              <a:rPr lang="en-US" sz="2300" b="1" dirty="0" err="1">
                <a:solidFill>
                  <a:srgbClr val="002060"/>
                </a:solidFill>
              </a:rPr>
              <a:t>Cyndy</a:t>
            </a:r>
            <a:r>
              <a:rPr lang="en-US" sz="2300" b="1" dirty="0">
                <a:solidFill>
                  <a:srgbClr val="002060"/>
                </a:solidFill>
              </a:rPr>
              <a:t> can read and write the file </a:t>
            </a:r>
            <a:r>
              <a:rPr lang="en-US" sz="2300" b="1" dirty="0" err="1">
                <a:solidFill>
                  <a:srgbClr val="002060"/>
                </a:solidFill>
              </a:rPr>
              <a:t>bobrc</a:t>
            </a:r>
            <a:r>
              <a:rPr lang="en-US" sz="2300" b="1" dirty="0">
                <a:solidFill>
                  <a:srgbClr val="002060"/>
                </a:solidFill>
              </a:rPr>
              <a:t>, which Bob owns, but Alice can only read it. Only </a:t>
            </a:r>
            <a:r>
              <a:rPr lang="en-US" sz="2300" b="1" dirty="0" err="1">
                <a:solidFill>
                  <a:srgbClr val="002060"/>
                </a:solidFill>
              </a:rPr>
              <a:t>Cyndy</a:t>
            </a:r>
            <a:r>
              <a:rPr lang="en-US" sz="2300" b="1" dirty="0">
                <a:solidFill>
                  <a:srgbClr val="002060"/>
                </a:solidFill>
              </a:rPr>
              <a:t> can read and write the file </a:t>
            </a:r>
            <a:r>
              <a:rPr lang="en-US" sz="2300" b="1" dirty="0" err="1">
                <a:solidFill>
                  <a:srgbClr val="002060"/>
                </a:solidFill>
              </a:rPr>
              <a:t>cyndyrc</a:t>
            </a:r>
            <a:r>
              <a:rPr lang="en-US" sz="2300" b="1" dirty="0">
                <a:solidFill>
                  <a:srgbClr val="002060"/>
                </a:solidFill>
              </a:rPr>
              <a:t>, which she owns. Assume that the owner of each of these files can execute it.</a:t>
            </a:r>
            <a:endParaRPr lang="en-US" sz="2300" dirty="0">
              <a:solidFill>
                <a:srgbClr val="00206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241" y="1691768"/>
            <a:ext cx="4238318" cy="213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514" y="4650057"/>
            <a:ext cx="4263251" cy="213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1083" y="2118303"/>
            <a:ext cx="9909717" cy="4525963"/>
          </a:xfrm>
        </p:spPr>
        <p:txBody>
          <a:bodyPr>
            <a:normAutofit/>
          </a:bodyPr>
          <a:lstStyle/>
          <a:p>
            <a:pPr marL="0" indent="0">
              <a:buNone/>
            </a:pPr>
            <a:r>
              <a:rPr lang="en-US" sz="2400" b="1" dirty="0"/>
              <a:t>a. Create the corresponding access control matrix.</a:t>
            </a:r>
            <a:endParaRPr lang="en-US" b="1" dirty="0" smtClean="0"/>
          </a:p>
          <a:p>
            <a:endParaRPr lang="en-US" b="1" dirty="0"/>
          </a:p>
          <a:p>
            <a:pPr marL="0" indent="0">
              <a:buNone/>
            </a:pPr>
            <a:endParaRPr lang="en-US" b="1" dirty="0"/>
          </a:p>
          <a:p>
            <a:pPr marL="0" indent="0">
              <a:buNone/>
            </a:pPr>
            <a:r>
              <a:rPr lang="en-US" sz="2200" b="1" dirty="0"/>
              <a:t> </a:t>
            </a:r>
            <a:r>
              <a:rPr lang="en-US" sz="2200" b="1" dirty="0" smtClean="0"/>
              <a:t>b. </a:t>
            </a:r>
            <a:r>
              <a:rPr lang="en-US" sz="2200" b="1" dirty="0" err="1" smtClean="0"/>
              <a:t>Cyndy</a:t>
            </a:r>
            <a:r>
              <a:rPr lang="en-US" sz="2200" b="1" dirty="0" smtClean="0"/>
              <a:t> </a:t>
            </a:r>
            <a:r>
              <a:rPr lang="en-US" sz="2200" b="1" dirty="0"/>
              <a:t>gives Alice permission to read </a:t>
            </a:r>
            <a:r>
              <a:rPr lang="en-US" sz="2200" b="1" dirty="0" err="1"/>
              <a:t>cyndyrc</a:t>
            </a:r>
            <a:r>
              <a:rPr lang="en-US" sz="2200" b="1" dirty="0"/>
              <a:t>, and Alice removes Bob’s ability to read </a:t>
            </a:r>
            <a:r>
              <a:rPr lang="en-US" sz="2200" b="1" dirty="0" err="1"/>
              <a:t>alicerc</a:t>
            </a:r>
            <a:r>
              <a:rPr lang="en-US" sz="2200" b="1" dirty="0"/>
              <a:t>. Show the new access control matrix.</a:t>
            </a:r>
            <a:endParaRPr lang="en-US" sz="2200" dirty="0"/>
          </a:p>
          <a:p>
            <a:endParaRPr lang="en-US" dirty="0"/>
          </a:p>
        </p:txBody>
      </p:sp>
    </p:spTree>
    <p:extLst>
      <p:ext uri="{BB962C8B-B14F-4D97-AF65-F5344CB8AC3E}">
        <p14:creationId xmlns:p14="http://schemas.microsoft.com/office/powerpoint/2010/main" val="309410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3" y="274638"/>
            <a:ext cx="11459737" cy="1143000"/>
          </a:xfrm>
        </p:spPr>
        <p:txBody>
          <a:bodyPr>
            <a:noAutofit/>
          </a:bodyPr>
          <a:lstStyle/>
          <a:p>
            <a:r>
              <a:rPr lang="en-US" sz="2800" dirty="0" smtClean="0"/>
              <a:t>Ex2: </a:t>
            </a:r>
            <a:r>
              <a:rPr lang="en-US" sz="2800" dirty="0" smtClean="0">
                <a:solidFill>
                  <a:srgbClr val="FF0000"/>
                </a:solidFill>
              </a:rPr>
              <a:t>Alice</a:t>
            </a:r>
            <a:r>
              <a:rPr lang="en-US" sz="2800" dirty="0" smtClean="0">
                <a:solidFill>
                  <a:srgbClr val="002060"/>
                </a:solidFill>
              </a:rPr>
              <a:t> </a:t>
            </a:r>
            <a:r>
              <a:rPr lang="en-US" sz="2800" dirty="0">
                <a:solidFill>
                  <a:srgbClr val="002060"/>
                </a:solidFill>
              </a:rPr>
              <a:t>can read and write to the </a:t>
            </a:r>
            <a:r>
              <a:rPr lang="en-US" sz="2800" dirty="0">
                <a:solidFill>
                  <a:srgbClr val="FF0000"/>
                </a:solidFill>
              </a:rPr>
              <a:t>file x</a:t>
            </a:r>
            <a:r>
              <a:rPr lang="en-US" sz="2800" dirty="0">
                <a:solidFill>
                  <a:srgbClr val="002060"/>
                </a:solidFill>
              </a:rPr>
              <a:t>, can read the </a:t>
            </a:r>
            <a:r>
              <a:rPr lang="en-US" sz="2800" dirty="0">
                <a:solidFill>
                  <a:srgbClr val="FF0000"/>
                </a:solidFill>
              </a:rPr>
              <a:t>file y</a:t>
            </a:r>
            <a:r>
              <a:rPr lang="en-US" sz="2800" dirty="0">
                <a:solidFill>
                  <a:srgbClr val="002060"/>
                </a:solidFill>
              </a:rPr>
              <a:t>, and can execute the </a:t>
            </a:r>
            <a:r>
              <a:rPr lang="en-US" sz="2800" dirty="0">
                <a:solidFill>
                  <a:srgbClr val="FF0000"/>
                </a:solidFill>
              </a:rPr>
              <a:t>file z</a:t>
            </a:r>
            <a:r>
              <a:rPr lang="en-US" sz="2800" dirty="0">
                <a:solidFill>
                  <a:srgbClr val="002060"/>
                </a:solidFill>
              </a:rPr>
              <a:t>. </a:t>
            </a:r>
            <a:r>
              <a:rPr lang="en-US" sz="2800" dirty="0">
                <a:solidFill>
                  <a:srgbClr val="FF0000"/>
                </a:solidFill>
              </a:rPr>
              <a:t>Bob</a:t>
            </a:r>
            <a:r>
              <a:rPr lang="en-US" sz="2800" dirty="0">
                <a:solidFill>
                  <a:srgbClr val="002060"/>
                </a:solidFill>
              </a:rPr>
              <a:t> can </a:t>
            </a:r>
            <a:r>
              <a:rPr lang="en-US" sz="2800" dirty="0">
                <a:solidFill>
                  <a:srgbClr val="7030A0"/>
                </a:solidFill>
              </a:rPr>
              <a:t>read x</a:t>
            </a:r>
            <a:r>
              <a:rPr lang="en-US" sz="2800" dirty="0">
                <a:solidFill>
                  <a:srgbClr val="002060"/>
                </a:solidFill>
              </a:rPr>
              <a:t>, can read and </a:t>
            </a:r>
            <a:r>
              <a:rPr lang="en-US" sz="2800" dirty="0">
                <a:solidFill>
                  <a:srgbClr val="7030A0"/>
                </a:solidFill>
              </a:rPr>
              <a:t>write to y</a:t>
            </a:r>
            <a:r>
              <a:rPr lang="en-US" sz="2800" dirty="0">
                <a:solidFill>
                  <a:srgbClr val="002060"/>
                </a:solidFill>
              </a:rPr>
              <a:t>, and cannot </a:t>
            </a:r>
            <a:r>
              <a:rPr lang="en-US" sz="2800" dirty="0">
                <a:solidFill>
                  <a:srgbClr val="7030A0"/>
                </a:solidFill>
              </a:rPr>
              <a:t>access z</a:t>
            </a:r>
          </a:p>
        </p:txBody>
      </p:sp>
      <p:sp>
        <p:nvSpPr>
          <p:cNvPr id="3" name="Content Placeholder 2"/>
          <p:cNvSpPr>
            <a:spLocks noGrp="1"/>
          </p:cNvSpPr>
          <p:nvPr>
            <p:ph idx="1"/>
          </p:nvPr>
        </p:nvSpPr>
        <p:spPr>
          <a:xfrm>
            <a:off x="1981200" y="1600201"/>
            <a:ext cx="8229600" cy="1828800"/>
          </a:xfrm>
        </p:spPr>
        <p:txBody>
          <a:bodyPr>
            <a:normAutofit fontScale="92500"/>
          </a:bodyPr>
          <a:lstStyle/>
          <a:p>
            <a:pPr marL="971550" lvl="1" indent="-514350">
              <a:buFont typeface="+mj-lt"/>
              <a:buAutoNum type="alphaLcParenR"/>
            </a:pPr>
            <a:r>
              <a:rPr lang="en-US" dirty="0"/>
              <a:t>Write a set of </a:t>
            </a:r>
            <a:r>
              <a:rPr lang="en-US" b="1" dirty="0"/>
              <a:t>access control lists </a:t>
            </a:r>
            <a:r>
              <a:rPr lang="en-US" dirty="0"/>
              <a:t>for this situation. Which list is associated with which </a:t>
            </a:r>
            <a:r>
              <a:rPr lang="en-US" dirty="0" smtClean="0"/>
              <a:t>file</a:t>
            </a:r>
            <a:r>
              <a:rPr lang="en-US" dirty="0"/>
              <a:t>? </a:t>
            </a:r>
            <a:endParaRPr lang="en-US" sz="2400" dirty="0"/>
          </a:p>
          <a:p>
            <a:pPr marL="971550" lvl="1" indent="-514350">
              <a:buFont typeface="+mj-lt"/>
              <a:buAutoNum type="alphaLcParenR"/>
            </a:pPr>
            <a:r>
              <a:rPr lang="en-US" dirty="0" smtClean="0"/>
              <a:t>Write </a:t>
            </a:r>
            <a:r>
              <a:rPr lang="en-US" dirty="0"/>
              <a:t>a set of </a:t>
            </a:r>
            <a:r>
              <a:rPr lang="en-US" b="1" dirty="0"/>
              <a:t>capability lists </a:t>
            </a:r>
            <a:r>
              <a:rPr lang="en-US" dirty="0"/>
              <a:t>for this situation. With what is each list associated?</a:t>
            </a:r>
          </a:p>
        </p:txBody>
      </p:sp>
      <p:sp>
        <p:nvSpPr>
          <p:cNvPr id="4" name="Rectangle 3"/>
          <p:cNvSpPr/>
          <p:nvPr/>
        </p:nvSpPr>
        <p:spPr>
          <a:xfrm>
            <a:off x="1981200" y="3962401"/>
            <a:ext cx="8458200" cy="2585323"/>
          </a:xfrm>
          <a:prstGeom prst="rect">
            <a:avLst/>
          </a:prstGeom>
        </p:spPr>
        <p:txBody>
          <a:bodyPr wrap="square">
            <a:spAutoFit/>
          </a:bodyPr>
          <a:lstStyle/>
          <a:p>
            <a:r>
              <a:rPr lang="en-US"/>
              <a:t>Set of access control lists. They are object focused so each list is associated with a file.</a:t>
            </a:r>
          </a:p>
          <a:p>
            <a:r>
              <a:rPr lang="en-US"/>
              <a:t>ACL(FileX) = Alice: {read, write}, Bob: {read}</a:t>
            </a:r>
          </a:p>
          <a:p>
            <a:r>
              <a:rPr lang="en-US"/>
              <a:t>ACL(FileY) = Alice: {read}, Bob: {read, write}</a:t>
            </a:r>
          </a:p>
          <a:p>
            <a:r>
              <a:rPr lang="en-US"/>
              <a:t>ACL(FileZ) = Alice: {execute}, Bob: {}</a:t>
            </a:r>
          </a:p>
          <a:p>
            <a:r>
              <a:rPr lang="en-US"/>
              <a:t/>
            </a:r>
            <a:br>
              <a:rPr lang="en-US"/>
            </a:br>
            <a:endParaRPr lang="en-US"/>
          </a:p>
          <a:p>
            <a:r>
              <a:rPr lang="en-US"/>
              <a:t>Set of capability lists. They are subject focused, so each list is associated with a user.</a:t>
            </a:r>
          </a:p>
          <a:p>
            <a:r>
              <a:rPr lang="en-US"/>
              <a:t>CList(Alice) = FileX: {read, write}, FileY: {read}, FileZ: {execute}</a:t>
            </a:r>
          </a:p>
          <a:p>
            <a:r>
              <a:rPr lang="en-US"/>
              <a:t>CList(Bob) = FileX: {read}, FileY: {read, write}, FileZ: {}</a:t>
            </a:r>
          </a:p>
        </p:txBody>
      </p:sp>
    </p:spTree>
    <p:extLst>
      <p:ext uri="{BB962C8B-B14F-4D97-AF65-F5344CB8AC3E}">
        <p14:creationId xmlns:p14="http://schemas.microsoft.com/office/powerpoint/2010/main" val="139036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580" t="4625" r="3580" b="13875"/>
          <a:stretch>
            <a:fillRect/>
          </a:stretch>
        </p:blipFill>
        <p:spPr bwMode="auto">
          <a:xfrm>
            <a:off x="1733860" y="587839"/>
            <a:ext cx="8960160" cy="608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928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40069"/>
            <a:ext cx="10972800" cy="5234152"/>
          </a:xfrm>
        </p:spPr>
        <p:txBody>
          <a:bodyPr>
            <a:normAutofit lnSpcReduction="10000"/>
          </a:bodyPr>
          <a:lstStyle/>
          <a:p>
            <a:pPr marL="0" indent="0">
              <a:buNone/>
            </a:pPr>
            <a:r>
              <a:rPr lang="en-US" sz="3900" b="1" smtClean="0">
                <a:solidFill>
                  <a:schemeClr val="accent2"/>
                </a:solidFill>
              </a:rPr>
              <a:t>Intrusion detection </a:t>
            </a:r>
            <a:endParaRPr lang="en-US" b="1" smtClean="0">
              <a:solidFill>
                <a:schemeClr val="accent2"/>
              </a:solidFill>
            </a:endParaRPr>
          </a:p>
          <a:p>
            <a:pPr marL="695325" indent="-285750"/>
            <a:r>
              <a:rPr lang="en-US" b="1" smtClean="0">
                <a:solidFill>
                  <a:srgbClr val="0070C0"/>
                </a:solidFill>
              </a:rPr>
              <a:t>Three common components</a:t>
            </a:r>
          </a:p>
          <a:p>
            <a:pPr marL="1436688" lvl="1"/>
            <a:r>
              <a:rPr lang="en-US" smtClean="0"/>
              <a:t>Sensors</a:t>
            </a:r>
          </a:p>
          <a:p>
            <a:pPr marL="1436688" lvl="1"/>
            <a:r>
              <a:rPr lang="en-US" smtClean="0"/>
              <a:t>Analyzers</a:t>
            </a:r>
          </a:p>
          <a:p>
            <a:pPr marL="1436688" lvl="1"/>
            <a:r>
              <a:rPr lang="en-US" smtClean="0"/>
              <a:t>Administrator Interfaces</a:t>
            </a:r>
          </a:p>
          <a:p>
            <a:pPr marL="695325" indent="-285750"/>
            <a:r>
              <a:rPr lang="en-US" b="1" smtClean="0">
                <a:solidFill>
                  <a:srgbClr val="0070C0"/>
                </a:solidFill>
              </a:rPr>
              <a:t>Common types</a:t>
            </a:r>
          </a:p>
          <a:p>
            <a:pPr marL="1436688" lvl="1"/>
            <a:r>
              <a:rPr lang="en-US" smtClean="0"/>
              <a:t>Intrusion detection</a:t>
            </a:r>
          </a:p>
          <a:p>
            <a:pPr marL="1436688" lvl="1"/>
            <a:r>
              <a:rPr lang="en-US" smtClean="0"/>
              <a:t>Intrusion prevention</a:t>
            </a:r>
          </a:p>
          <a:p>
            <a:pPr marL="1436688" lvl="1"/>
            <a:r>
              <a:rPr lang="en-US" smtClean="0"/>
              <a:t>Honeypots</a:t>
            </a:r>
          </a:p>
          <a:p>
            <a:pPr marL="1436688" lvl="1"/>
            <a:r>
              <a:rPr lang="en-US" smtClean="0"/>
              <a:t>Network sniffers</a:t>
            </a:r>
            <a:endParaRPr lang="en-US"/>
          </a:p>
        </p:txBody>
      </p:sp>
      <p:sp>
        <p:nvSpPr>
          <p:cNvPr id="4" name="Title 1"/>
          <p:cNvSpPr>
            <a:spLocks noGrp="1"/>
          </p:cNvSpPr>
          <p:nvPr>
            <p:ph type="title"/>
          </p:nvPr>
        </p:nvSpPr>
        <p:spPr>
          <a:xfrm>
            <a:off x="641131" y="195808"/>
            <a:ext cx="10972800" cy="923541"/>
          </a:xfrm>
        </p:spPr>
        <p:txBody>
          <a:bodyPr/>
          <a:lstStyle/>
          <a:p>
            <a:r>
              <a:rPr lang="en-US" b="1" smtClean="0">
                <a:solidFill>
                  <a:srgbClr val="7030A0"/>
                </a:solidFill>
              </a:rPr>
              <a:t>Access Control Monitoring</a:t>
            </a:r>
            <a:endParaRPr lang="en-US" b="1">
              <a:solidFill>
                <a:srgbClr val="7030A0"/>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496" y="1623846"/>
            <a:ext cx="4135737" cy="43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3471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3131"/>
            <a:ext cx="10972800" cy="4723035"/>
          </a:xfrm>
        </p:spPr>
        <p:txBody>
          <a:bodyPr>
            <a:normAutofit lnSpcReduction="10000"/>
          </a:bodyPr>
          <a:lstStyle/>
          <a:p>
            <a:r>
              <a:rPr lang="en-US" b="1" smtClean="0">
                <a:solidFill>
                  <a:srgbClr val="0070C0"/>
                </a:solidFill>
              </a:rPr>
              <a:t>Two main types of Intrusion Detection Systems</a:t>
            </a:r>
          </a:p>
          <a:p>
            <a:pPr lvl="1">
              <a:buFont typeface="Wingdings 2" pitchFamily="18" charset="2"/>
              <a:buChar char="P"/>
            </a:pPr>
            <a:r>
              <a:rPr lang="en-US" smtClean="0"/>
              <a:t> Network Based (NIDS)</a:t>
            </a:r>
          </a:p>
          <a:p>
            <a:pPr lvl="1">
              <a:buFont typeface="Wingdings 2" pitchFamily="18" charset="2"/>
              <a:buChar char="P"/>
            </a:pPr>
            <a:r>
              <a:rPr lang="en-US" smtClean="0"/>
              <a:t> Host Based (HIDS)</a:t>
            </a:r>
          </a:p>
          <a:p>
            <a:pPr marL="457200" lvl="1" indent="0">
              <a:buNone/>
            </a:pPr>
            <a:endParaRPr lang="en-US" smtClean="0"/>
          </a:p>
          <a:p>
            <a:r>
              <a:rPr lang="en-US" b="1" smtClean="0">
                <a:solidFill>
                  <a:srgbClr val="0070C0"/>
                </a:solidFill>
              </a:rPr>
              <a:t>HIDS &amp; NIDS can be</a:t>
            </a:r>
          </a:p>
          <a:p>
            <a:pPr lvl="1"/>
            <a:r>
              <a:rPr lang="en-US" smtClean="0"/>
              <a:t>Signature Based</a:t>
            </a:r>
          </a:p>
          <a:p>
            <a:pPr lvl="1"/>
            <a:r>
              <a:rPr lang="en-US" smtClean="0"/>
              <a:t>Statistical Anomaly Based</a:t>
            </a:r>
          </a:p>
          <a:p>
            <a:pPr lvl="2"/>
            <a:r>
              <a:rPr lang="en-US" smtClean="0"/>
              <a:t>Protocol anomaly based</a:t>
            </a:r>
          </a:p>
          <a:p>
            <a:pPr lvl="2"/>
            <a:r>
              <a:rPr lang="en-US" smtClean="0"/>
              <a:t>Traffic anomaly based</a:t>
            </a:r>
          </a:p>
          <a:p>
            <a:pPr lvl="1"/>
            <a:r>
              <a:rPr lang="en-US" smtClean="0"/>
              <a:t>Rule Based</a:t>
            </a:r>
            <a:endParaRPr lang="en-US"/>
          </a:p>
        </p:txBody>
      </p:sp>
      <p:sp>
        <p:nvSpPr>
          <p:cNvPr id="5" name="Title 1"/>
          <p:cNvSpPr>
            <a:spLocks noGrp="1"/>
          </p:cNvSpPr>
          <p:nvPr>
            <p:ph type="title"/>
          </p:nvPr>
        </p:nvSpPr>
        <p:spPr>
          <a:xfrm>
            <a:off x="609600" y="274638"/>
            <a:ext cx="10972800" cy="923541"/>
          </a:xfrm>
        </p:spPr>
        <p:txBody>
          <a:bodyPr/>
          <a:lstStyle/>
          <a:p>
            <a:r>
              <a:rPr lang="en-US" b="1" smtClean="0">
                <a:solidFill>
                  <a:srgbClr val="7030A0"/>
                </a:solidFill>
              </a:rPr>
              <a:t>Access Control Monitoring</a:t>
            </a:r>
            <a:endParaRPr lang="en-US" b="1">
              <a:solidFill>
                <a:srgbClr val="7030A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291" y="2543173"/>
            <a:ext cx="5213459" cy="364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731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3541"/>
          </a:xfrm>
        </p:spPr>
        <p:txBody>
          <a:bodyPr/>
          <a:lstStyle/>
          <a:p>
            <a:r>
              <a:rPr lang="en-US" b="1" smtClean="0">
                <a:solidFill>
                  <a:srgbClr val="7030A0"/>
                </a:solidFill>
              </a:rPr>
              <a:t>Access Control Monitoring</a:t>
            </a:r>
            <a:endParaRPr lang="en-US" b="1">
              <a:solidFill>
                <a:srgbClr val="7030A0"/>
              </a:solidFill>
            </a:endParaRPr>
          </a:p>
        </p:txBody>
      </p:sp>
      <p:sp>
        <p:nvSpPr>
          <p:cNvPr id="3" name="Content Placeholder 2"/>
          <p:cNvSpPr>
            <a:spLocks noGrp="1"/>
          </p:cNvSpPr>
          <p:nvPr>
            <p:ph idx="1"/>
          </p:nvPr>
        </p:nvSpPr>
        <p:spPr>
          <a:xfrm>
            <a:off x="168153" y="1426782"/>
            <a:ext cx="7824952" cy="5257797"/>
          </a:xfrm>
        </p:spPr>
        <p:txBody>
          <a:bodyPr>
            <a:normAutofit/>
          </a:bodyPr>
          <a:lstStyle/>
          <a:p>
            <a:r>
              <a:rPr lang="en-US" b="1" smtClean="0">
                <a:solidFill>
                  <a:srgbClr val="FF0000"/>
                </a:solidFill>
              </a:rPr>
              <a:t>Intrusion Prevention System</a:t>
            </a:r>
          </a:p>
          <a:p>
            <a:pPr lvl="1"/>
            <a:r>
              <a:rPr lang="en-US" sz="2400" smtClean="0"/>
              <a:t>Is a </a:t>
            </a:r>
            <a:r>
              <a:rPr lang="en-US" sz="2400" b="1" smtClean="0">
                <a:solidFill>
                  <a:srgbClr val="0070C0"/>
                </a:solidFill>
              </a:rPr>
              <a:t>preventive and proactive</a:t>
            </a:r>
            <a:r>
              <a:rPr lang="en-US" sz="2400" b="1" smtClean="0"/>
              <a:t> </a:t>
            </a:r>
            <a:r>
              <a:rPr lang="en-US" sz="2400" smtClean="0"/>
              <a:t>technology, IDS is a detectve technology</a:t>
            </a:r>
          </a:p>
          <a:p>
            <a:pPr lvl="1"/>
            <a:r>
              <a:rPr lang="en-US" sz="2400" smtClean="0"/>
              <a:t>Two types: Network Based (NIPS) and Host Based (HIPS)</a:t>
            </a:r>
          </a:p>
          <a:p>
            <a:r>
              <a:rPr lang="en-US" b="1" smtClean="0">
                <a:solidFill>
                  <a:srgbClr val="FF0000"/>
                </a:solidFill>
              </a:rPr>
              <a:t>Honeypots</a:t>
            </a:r>
          </a:p>
          <a:p>
            <a:pPr lvl="1"/>
            <a:r>
              <a:rPr lang="en-US" sz="2400" smtClean="0"/>
              <a:t>An attractive offering that hopes to</a:t>
            </a:r>
            <a:r>
              <a:rPr lang="en-US" sz="2400" b="1" smtClean="0">
                <a:solidFill>
                  <a:srgbClr val="0070C0"/>
                </a:solidFill>
              </a:rPr>
              <a:t> lure attackers </a:t>
            </a:r>
            <a:r>
              <a:rPr lang="en-US" sz="2400" smtClean="0"/>
              <a:t>away from critical systems</a:t>
            </a:r>
          </a:p>
          <a:p>
            <a:r>
              <a:rPr lang="en-US" b="1" smtClean="0">
                <a:solidFill>
                  <a:srgbClr val="FF0000"/>
                </a:solidFill>
              </a:rPr>
              <a:t>Network sniffers</a:t>
            </a:r>
          </a:p>
          <a:p>
            <a:pPr lvl="1"/>
            <a:r>
              <a:rPr lang="en-US" sz="2400" smtClean="0"/>
              <a:t>A general term for programs or devices that are </a:t>
            </a:r>
            <a:r>
              <a:rPr lang="en-US" sz="2400" b="1" smtClean="0">
                <a:solidFill>
                  <a:srgbClr val="0070C0"/>
                </a:solidFill>
              </a:rPr>
              <a:t>able to examine traffic</a:t>
            </a:r>
            <a:r>
              <a:rPr lang="en-US" sz="2400" smtClean="0"/>
              <a:t> on a LAN segment.</a:t>
            </a:r>
            <a:endParaRPr lang="en-US" sz="240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104" y="1589032"/>
            <a:ext cx="4232222" cy="264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2744" y="4230112"/>
            <a:ext cx="19621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188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76245"/>
          </a:xfrm>
        </p:spPr>
        <p:txBody>
          <a:bodyPr/>
          <a:lstStyle/>
          <a:p>
            <a:pPr algn="l"/>
            <a:r>
              <a:rPr lang="en-US" b="1" smtClean="0">
                <a:solidFill>
                  <a:srgbClr val="0070C0"/>
                </a:solidFill>
              </a:rPr>
              <a:t>Authentication </a:t>
            </a:r>
            <a:endParaRPr lang="en-US" b="1">
              <a:solidFill>
                <a:srgbClr val="0070C0"/>
              </a:solidFill>
            </a:endParaRPr>
          </a:p>
        </p:txBody>
      </p:sp>
      <p:sp>
        <p:nvSpPr>
          <p:cNvPr id="3" name="Content Placeholder 2"/>
          <p:cNvSpPr>
            <a:spLocks noGrp="1"/>
          </p:cNvSpPr>
          <p:nvPr>
            <p:ph idx="1"/>
          </p:nvPr>
        </p:nvSpPr>
        <p:spPr>
          <a:xfrm>
            <a:off x="378371" y="1557117"/>
            <a:ext cx="6195849" cy="1759118"/>
          </a:xfrm>
        </p:spPr>
        <p:txBody>
          <a:bodyPr>
            <a:normAutofit fontScale="92500"/>
          </a:bodyPr>
          <a:lstStyle/>
          <a:p>
            <a:pPr marL="0" indent="0">
              <a:buNone/>
            </a:pPr>
            <a:r>
              <a:rPr lang="en-US" dirty="0"/>
              <a:t>Authentication is about </a:t>
            </a:r>
            <a:r>
              <a:rPr lang="en-US" dirty="0">
                <a:solidFill>
                  <a:srgbClr val="FF0000"/>
                </a:solidFill>
              </a:rPr>
              <a:t>validating your credentials</a:t>
            </a:r>
            <a:r>
              <a:rPr lang="en-US" dirty="0"/>
              <a:t> such as Username/User ID and password to </a:t>
            </a:r>
            <a:r>
              <a:rPr lang="en-US" dirty="0">
                <a:solidFill>
                  <a:srgbClr val="FF0000"/>
                </a:solidFill>
              </a:rPr>
              <a:t>verify your identity</a:t>
            </a:r>
            <a:r>
              <a:rPr lang="en-US" dirty="0"/>
              <a:t>. </a:t>
            </a:r>
            <a:endParaRPr lang="en-US" dirty="0" smtClean="0"/>
          </a:p>
        </p:txBody>
      </p:sp>
      <p:sp>
        <p:nvSpPr>
          <p:cNvPr id="4" name="Rectangle 3"/>
          <p:cNvSpPr/>
          <p:nvPr/>
        </p:nvSpPr>
        <p:spPr>
          <a:xfrm>
            <a:off x="5644055" y="3960545"/>
            <a:ext cx="6274675" cy="2554545"/>
          </a:xfrm>
          <a:prstGeom prst="rect">
            <a:avLst/>
          </a:prstGeom>
        </p:spPr>
        <p:txBody>
          <a:bodyPr wrap="square">
            <a:spAutoFit/>
          </a:bodyPr>
          <a:lstStyle/>
          <a:p>
            <a:r>
              <a:rPr lang="en-US" sz="3200" dirty="0"/>
              <a:t>Authentication </a:t>
            </a:r>
            <a:r>
              <a:rPr lang="en-US" sz="3200" dirty="0">
                <a:solidFill>
                  <a:srgbClr val="FF0000"/>
                </a:solidFill>
              </a:rPr>
              <a:t>factors</a:t>
            </a:r>
            <a:r>
              <a:rPr lang="en-US" sz="3200" dirty="0"/>
              <a:t> determine the many </a:t>
            </a:r>
            <a:r>
              <a:rPr lang="en-US" sz="3200" dirty="0">
                <a:solidFill>
                  <a:srgbClr val="FF0000"/>
                </a:solidFill>
              </a:rPr>
              <a:t>different elements </a:t>
            </a:r>
            <a:r>
              <a:rPr lang="en-US" sz="3200" dirty="0"/>
              <a:t>the system </a:t>
            </a:r>
            <a:r>
              <a:rPr lang="en-US" sz="3200" dirty="0">
                <a:solidFill>
                  <a:srgbClr val="FF0000"/>
                </a:solidFill>
              </a:rPr>
              <a:t>uses to verify </a:t>
            </a:r>
            <a:r>
              <a:rPr lang="en-US" sz="3200" dirty="0"/>
              <a:t>one’s identity before granting the individual access to anything.</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410" y="3407777"/>
            <a:ext cx="3639947" cy="289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418" y="1304826"/>
            <a:ext cx="2928773" cy="252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515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39307"/>
          </a:xfrm>
        </p:spPr>
        <p:txBody>
          <a:bodyPr/>
          <a:lstStyle/>
          <a:p>
            <a:pPr algn="l"/>
            <a:r>
              <a:rPr lang="en-US" b="1" dirty="0" smtClean="0">
                <a:solidFill>
                  <a:srgbClr val="0070C0"/>
                </a:solidFill>
              </a:rPr>
              <a:t>Authentication</a:t>
            </a:r>
            <a:endParaRPr lang="en-US" b="1" dirty="0">
              <a:solidFill>
                <a:srgbClr val="0070C0"/>
              </a:solidFill>
            </a:endParaRPr>
          </a:p>
        </p:txBody>
      </p:sp>
      <p:sp>
        <p:nvSpPr>
          <p:cNvPr id="3" name="Content Placeholder 2"/>
          <p:cNvSpPr>
            <a:spLocks noGrp="1"/>
          </p:cNvSpPr>
          <p:nvPr>
            <p:ph idx="1"/>
          </p:nvPr>
        </p:nvSpPr>
        <p:spPr>
          <a:xfrm>
            <a:off x="515006" y="3925614"/>
            <a:ext cx="10972800" cy="2783876"/>
          </a:xfrm>
        </p:spPr>
        <p:txBody>
          <a:bodyPr/>
          <a:lstStyle/>
          <a:p>
            <a:r>
              <a:rPr lang="en-US" dirty="0" smtClean="0"/>
              <a:t>Based </a:t>
            </a:r>
            <a:r>
              <a:rPr lang="en-US" dirty="0"/>
              <a:t>on the security level, </a:t>
            </a:r>
            <a:r>
              <a:rPr lang="en-US" dirty="0">
                <a:solidFill>
                  <a:srgbClr val="FF0000"/>
                </a:solidFill>
              </a:rPr>
              <a:t>authentication factors </a:t>
            </a:r>
            <a:r>
              <a:rPr lang="en-US" dirty="0"/>
              <a:t>can vary from one of the following</a:t>
            </a:r>
            <a:r>
              <a:rPr lang="en-US" dirty="0" smtClean="0"/>
              <a:t>:</a:t>
            </a:r>
          </a:p>
          <a:p>
            <a:pPr lvl="1"/>
            <a:r>
              <a:rPr lang="en-US" b="1" dirty="0"/>
              <a:t>Single- Factor </a:t>
            </a:r>
            <a:r>
              <a:rPr lang="en-US" b="1" dirty="0" smtClean="0"/>
              <a:t>Authentication</a:t>
            </a:r>
          </a:p>
          <a:p>
            <a:pPr lvl="1"/>
            <a:r>
              <a:rPr lang="en-US" b="1" dirty="0"/>
              <a:t>Two- Factor </a:t>
            </a:r>
            <a:r>
              <a:rPr lang="en-US" b="1" dirty="0" smtClean="0"/>
              <a:t>Authentication</a:t>
            </a:r>
          </a:p>
          <a:p>
            <a:pPr lvl="1"/>
            <a:r>
              <a:rPr lang="en-US" b="1" dirty="0"/>
              <a:t>Multi- Factor Authentication</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778" y="1328141"/>
            <a:ext cx="6448097" cy="266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297" y="4710933"/>
            <a:ext cx="4289206" cy="169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264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70C0"/>
                </a:solidFill>
              </a:rPr>
              <a:t>Authentication</a:t>
            </a:r>
            <a:endParaRPr lang="en-US" dirty="0"/>
          </a:p>
        </p:txBody>
      </p:sp>
      <p:sp>
        <p:nvSpPr>
          <p:cNvPr id="3" name="Content Placeholder 2"/>
          <p:cNvSpPr>
            <a:spLocks noGrp="1"/>
          </p:cNvSpPr>
          <p:nvPr>
            <p:ph idx="1"/>
          </p:nvPr>
        </p:nvSpPr>
        <p:spPr/>
        <p:txBody>
          <a:bodyPr/>
          <a:lstStyle/>
          <a:p>
            <a:r>
              <a:rPr lang="en-US" altLang="en-US" dirty="0"/>
              <a:t>Something You </a:t>
            </a:r>
            <a:r>
              <a:rPr lang="en-US" altLang="en-US" dirty="0" smtClean="0"/>
              <a:t>Know</a:t>
            </a:r>
          </a:p>
          <a:p>
            <a:pPr lvl="1"/>
            <a:r>
              <a:rPr lang="en-US" dirty="0" smtClean="0"/>
              <a:t>Passwords</a:t>
            </a:r>
          </a:p>
          <a:p>
            <a:pPr lvl="1"/>
            <a:r>
              <a:rPr lang="en-US" altLang="en-US" sz="2400" dirty="0"/>
              <a:t>Lots of things act as passwords!</a:t>
            </a:r>
          </a:p>
          <a:p>
            <a:pPr lvl="2"/>
            <a:r>
              <a:rPr lang="en-US" altLang="en-US" sz="2000" dirty="0"/>
              <a:t>PIN</a:t>
            </a:r>
          </a:p>
          <a:p>
            <a:pPr lvl="2"/>
            <a:r>
              <a:rPr lang="en-US" altLang="en-US" sz="2000" dirty="0"/>
              <a:t>Social security number</a:t>
            </a:r>
          </a:p>
          <a:p>
            <a:pPr lvl="2"/>
            <a:r>
              <a:rPr lang="en-US" altLang="en-US" sz="2000" dirty="0" smtClean="0"/>
              <a:t>Date </a:t>
            </a:r>
            <a:r>
              <a:rPr lang="en-US" altLang="en-US" sz="2000" dirty="0"/>
              <a:t>of birth</a:t>
            </a:r>
          </a:p>
          <a:p>
            <a:pPr lvl="2"/>
            <a:r>
              <a:rPr lang="en-US" altLang="en-US" sz="2000" dirty="0"/>
              <a:t>Name of your pet, etc.</a:t>
            </a:r>
          </a:p>
          <a:p>
            <a:pPr lvl="1"/>
            <a:endParaRPr lang="en-US" dirty="0"/>
          </a:p>
        </p:txBody>
      </p:sp>
      <p:sp>
        <p:nvSpPr>
          <p:cNvPr id="4" name="Rectangle 3"/>
          <p:cNvSpPr/>
          <p:nvPr/>
        </p:nvSpPr>
        <p:spPr>
          <a:xfrm>
            <a:off x="6601522" y="1305091"/>
            <a:ext cx="4716966" cy="1311128"/>
          </a:xfrm>
          <a:prstGeom prst="rect">
            <a:avLst/>
          </a:prstGeom>
          <a:solidFill>
            <a:schemeClr val="accent6">
              <a:lumMod val="40000"/>
              <a:lumOff val="60000"/>
            </a:schemeClr>
          </a:solidFill>
        </p:spPr>
        <p:txBody>
          <a:bodyPr wrap="square">
            <a:spAutoFit/>
          </a:bodyPr>
          <a:lstStyle/>
          <a:p>
            <a:pPr>
              <a:lnSpc>
                <a:spcPct val="110000"/>
              </a:lnSpc>
            </a:pPr>
            <a:r>
              <a:rPr lang="en-US" altLang="en-US" sz="2400" dirty="0">
                <a:solidFill>
                  <a:srgbClr val="7030A0"/>
                </a:solidFill>
              </a:rPr>
              <a:t>“Passwords are one of the biggest practical problems facing security engineers today.”</a:t>
            </a:r>
            <a:endParaRPr lang="en-US" altLang="en-US" sz="2400" dirty="0">
              <a:solidFill>
                <a:srgbClr val="7030A0"/>
              </a:solidFill>
            </a:endParaRPr>
          </a:p>
        </p:txBody>
      </p:sp>
      <p:sp>
        <p:nvSpPr>
          <p:cNvPr id="5" name="Rectangle 4"/>
          <p:cNvSpPr/>
          <p:nvPr/>
        </p:nvSpPr>
        <p:spPr>
          <a:xfrm>
            <a:off x="8263055" y="2854062"/>
            <a:ext cx="3479180" cy="461665"/>
          </a:xfrm>
          <a:prstGeom prst="rect">
            <a:avLst/>
          </a:prstGeom>
        </p:spPr>
        <p:txBody>
          <a:bodyPr wrap="square">
            <a:spAutoFit/>
          </a:bodyPr>
          <a:lstStyle/>
          <a:p>
            <a:r>
              <a:rPr lang="en-US" altLang="en-US" sz="2400" dirty="0">
                <a:solidFill>
                  <a:srgbClr val="FF0000"/>
                </a:solidFill>
              </a:rPr>
              <a:t>Good and Bad Passwords</a:t>
            </a:r>
            <a:endParaRPr lang="en-US" sz="2400" dirty="0">
              <a:solidFill>
                <a:srgbClr val="FF0000"/>
              </a:solidFill>
            </a:endParaRPr>
          </a:p>
        </p:txBody>
      </p:sp>
      <p:sp>
        <p:nvSpPr>
          <p:cNvPr id="6" name="Rectangle 5"/>
          <p:cNvSpPr/>
          <p:nvPr/>
        </p:nvSpPr>
        <p:spPr>
          <a:xfrm>
            <a:off x="4130587" y="4568199"/>
            <a:ext cx="2850076" cy="461665"/>
          </a:xfrm>
          <a:prstGeom prst="rect">
            <a:avLst/>
          </a:prstGeom>
        </p:spPr>
        <p:txBody>
          <a:bodyPr wrap="none">
            <a:spAutoFit/>
          </a:bodyPr>
          <a:lstStyle/>
          <a:p>
            <a:r>
              <a:rPr lang="en-US" altLang="en-US" sz="2400" dirty="0">
                <a:solidFill>
                  <a:srgbClr val="0070C0"/>
                </a:solidFill>
              </a:rPr>
              <a:t>Attacks on Passwords</a:t>
            </a:r>
            <a:endParaRPr lang="en-US" sz="2400" dirty="0">
              <a:solidFill>
                <a:srgbClr val="0070C0"/>
              </a:solidFill>
            </a:endParaRPr>
          </a:p>
        </p:txBody>
      </p:sp>
      <p:sp>
        <p:nvSpPr>
          <p:cNvPr id="7" name="Rectangle 6"/>
          <p:cNvSpPr/>
          <p:nvPr/>
        </p:nvSpPr>
        <p:spPr>
          <a:xfrm>
            <a:off x="9204451" y="3657787"/>
            <a:ext cx="2987549" cy="461665"/>
          </a:xfrm>
          <a:prstGeom prst="rect">
            <a:avLst/>
          </a:prstGeom>
        </p:spPr>
        <p:txBody>
          <a:bodyPr wrap="none">
            <a:spAutoFit/>
          </a:bodyPr>
          <a:lstStyle/>
          <a:p>
            <a:r>
              <a:rPr lang="en-US" altLang="en-US" sz="2400" dirty="0">
                <a:solidFill>
                  <a:srgbClr val="FF0000"/>
                </a:solidFill>
              </a:rPr>
              <a:t>Other Password Issues</a:t>
            </a:r>
            <a:endParaRPr lang="en-US" sz="2400" dirty="0">
              <a:solidFill>
                <a:srgbClr val="FF0000"/>
              </a:solidFill>
            </a:endParaRPr>
          </a:p>
        </p:txBody>
      </p:sp>
      <p:sp>
        <p:nvSpPr>
          <p:cNvPr id="8" name="Rectangle 7"/>
          <p:cNvSpPr/>
          <p:nvPr/>
        </p:nvSpPr>
        <p:spPr>
          <a:xfrm>
            <a:off x="8298749" y="4352940"/>
            <a:ext cx="3423117" cy="369332"/>
          </a:xfrm>
          <a:prstGeom prst="rect">
            <a:avLst/>
          </a:prstGeom>
        </p:spPr>
        <p:txBody>
          <a:bodyPr wrap="none">
            <a:spAutoFit/>
          </a:bodyPr>
          <a:lstStyle/>
          <a:p>
            <a:r>
              <a:rPr lang="en-US" altLang="en-US" dirty="0"/>
              <a:t>Too many passwords to remember</a:t>
            </a:r>
            <a:endParaRPr lang="en-US" altLang="en-US" dirty="0"/>
          </a:p>
        </p:txBody>
      </p:sp>
      <p:sp>
        <p:nvSpPr>
          <p:cNvPr id="9" name="Rectangle 8"/>
          <p:cNvSpPr/>
          <p:nvPr/>
        </p:nvSpPr>
        <p:spPr>
          <a:xfrm>
            <a:off x="9722706" y="4796975"/>
            <a:ext cx="1895071" cy="369332"/>
          </a:xfrm>
          <a:prstGeom prst="rect">
            <a:avLst/>
          </a:prstGeom>
        </p:spPr>
        <p:txBody>
          <a:bodyPr wrap="none">
            <a:spAutoFit/>
          </a:bodyPr>
          <a:lstStyle/>
          <a:p>
            <a:r>
              <a:rPr lang="en-US" altLang="en-US" dirty="0"/>
              <a:t>Social engineering</a:t>
            </a:r>
            <a:endParaRPr lang="en-US" dirty="0"/>
          </a:p>
        </p:txBody>
      </p:sp>
      <p:sp>
        <p:nvSpPr>
          <p:cNvPr id="10" name="Rectangle 9"/>
          <p:cNvSpPr/>
          <p:nvPr/>
        </p:nvSpPr>
        <p:spPr>
          <a:xfrm>
            <a:off x="8013287" y="5154014"/>
            <a:ext cx="3708579" cy="369332"/>
          </a:xfrm>
          <a:prstGeom prst="rect">
            <a:avLst/>
          </a:prstGeom>
        </p:spPr>
        <p:txBody>
          <a:bodyPr wrap="none">
            <a:spAutoFit/>
          </a:bodyPr>
          <a:lstStyle/>
          <a:p>
            <a:r>
              <a:rPr lang="en-US" altLang="en-US" dirty="0"/>
              <a:t>Bugs, keystroke logging, spyware, etc.</a:t>
            </a:r>
            <a:endParaRPr lang="en-US" altLang="en-US" dirty="0"/>
          </a:p>
        </p:txBody>
      </p:sp>
      <p:sp>
        <p:nvSpPr>
          <p:cNvPr id="11" name="Rectangle 10"/>
          <p:cNvSpPr/>
          <p:nvPr/>
        </p:nvSpPr>
        <p:spPr>
          <a:xfrm>
            <a:off x="3182414" y="4981641"/>
            <a:ext cx="4360127" cy="1754326"/>
          </a:xfrm>
          <a:prstGeom prst="rect">
            <a:avLst/>
          </a:prstGeom>
        </p:spPr>
        <p:txBody>
          <a:bodyPr wrap="square">
            <a:spAutoFit/>
          </a:bodyPr>
          <a:lstStyle/>
          <a:p>
            <a:pPr lvl="1"/>
            <a:r>
              <a:rPr lang="en-US" dirty="0" smtClean="0"/>
              <a:t>Techniques </a:t>
            </a:r>
            <a:r>
              <a:rPr lang="en-US" dirty="0"/>
              <a:t>to attack passwords</a:t>
            </a:r>
          </a:p>
          <a:p>
            <a:pPr lvl="2">
              <a:buFont typeface="Wingdings" pitchFamily="2" charset="2"/>
              <a:buChar char="ü"/>
            </a:pPr>
            <a:r>
              <a:rPr lang="en-US" dirty="0"/>
              <a:t> Electronic monitoring  </a:t>
            </a:r>
          </a:p>
          <a:p>
            <a:pPr lvl="2">
              <a:buFont typeface="Wingdings" pitchFamily="2" charset="2"/>
              <a:buChar char="ü"/>
            </a:pPr>
            <a:r>
              <a:rPr lang="en-US" dirty="0"/>
              <a:t> Access the password file</a:t>
            </a:r>
          </a:p>
          <a:p>
            <a:pPr lvl="2">
              <a:buFont typeface="Wingdings" pitchFamily="2" charset="2"/>
              <a:buChar char="ü"/>
            </a:pPr>
            <a:r>
              <a:rPr lang="en-US" dirty="0"/>
              <a:t> Brute force attacks</a:t>
            </a:r>
          </a:p>
          <a:p>
            <a:pPr lvl="2">
              <a:buFont typeface="Wingdings" pitchFamily="2" charset="2"/>
              <a:buChar char="ü"/>
            </a:pPr>
            <a:r>
              <a:rPr lang="en-US" dirty="0"/>
              <a:t> Directory attacks</a:t>
            </a:r>
          </a:p>
          <a:p>
            <a:pPr lvl="2">
              <a:buFont typeface="Wingdings" pitchFamily="2" charset="2"/>
              <a:buChar char="ü"/>
            </a:pPr>
            <a:r>
              <a:rPr lang="en-US" dirty="0"/>
              <a:t> Social engineering</a:t>
            </a:r>
            <a:endParaRPr lang="en-US" sz="1400" dirty="0"/>
          </a:p>
        </p:txBody>
      </p:sp>
    </p:spTree>
    <p:extLst>
      <p:ext uri="{BB962C8B-B14F-4D97-AF65-F5344CB8AC3E}">
        <p14:creationId xmlns:p14="http://schemas.microsoft.com/office/powerpoint/2010/main" val="1354549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70C0"/>
                </a:solidFill>
              </a:rPr>
              <a:t>Authentication</a:t>
            </a:r>
            <a:endParaRPr lang="en-US" dirty="0"/>
          </a:p>
        </p:txBody>
      </p:sp>
      <p:sp>
        <p:nvSpPr>
          <p:cNvPr id="3" name="Content Placeholder 2"/>
          <p:cNvSpPr>
            <a:spLocks noGrp="1"/>
          </p:cNvSpPr>
          <p:nvPr>
            <p:ph idx="1"/>
          </p:nvPr>
        </p:nvSpPr>
        <p:spPr/>
        <p:txBody>
          <a:bodyPr/>
          <a:lstStyle/>
          <a:p>
            <a:r>
              <a:rPr lang="en-US" dirty="0" smtClean="0"/>
              <a:t>Something you are</a:t>
            </a:r>
          </a:p>
          <a:p>
            <a:pPr lvl="1"/>
            <a:r>
              <a:rPr lang="en-US" altLang="en-US" dirty="0" smtClean="0"/>
              <a:t>Biometric - </a:t>
            </a:r>
            <a:r>
              <a:rPr lang="en-US" altLang="en-US" b="1" dirty="0">
                <a:solidFill>
                  <a:schemeClr val="accent2"/>
                </a:solidFill>
              </a:rPr>
              <a:t>“You are your key</a:t>
            </a:r>
            <a:r>
              <a:rPr lang="en-US" altLang="en-US" b="1" dirty="0" smtClean="0">
                <a:solidFill>
                  <a:schemeClr val="accent2"/>
                </a:solidFill>
              </a:rPr>
              <a:t>”</a:t>
            </a:r>
          </a:p>
          <a:p>
            <a:pPr lvl="1">
              <a:lnSpc>
                <a:spcPct val="90000"/>
              </a:lnSpc>
            </a:pPr>
            <a:r>
              <a:rPr lang="en-US" altLang="en-US" sz="2400" dirty="0"/>
              <a:t>Examples</a:t>
            </a:r>
          </a:p>
          <a:p>
            <a:pPr lvl="2">
              <a:lnSpc>
                <a:spcPct val="90000"/>
              </a:lnSpc>
            </a:pPr>
            <a:r>
              <a:rPr lang="en-US" altLang="en-US" sz="2000" dirty="0"/>
              <a:t>Fingerprint</a:t>
            </a:r>
          </a:p>
          <a:p>
            <a:pPr lvl="2">
              <a:lnSpc>
                <a:spcPct val="90000"/>
              </a:lnSpc>
            </a:pPr>
            <a:r>
              <a:rPr lang="en-US" altLang="en-US" sz="2000" dirty="0"/>
              <a:t>Handwritten signature</a:t>
            </a:r>
          </a:p>
          <a:p>
            <a:pPr lvl="2">
              <a:lnSpc>
                <a:spcPct val="90000"/>
              </a:lnSpc>
            </a:pPr>
            <a:r>
              <a:rPr lang="en-US" altLang="en-US" sz="2000" dirty="0"/>
              <a:t>Facial recognition</a:t>
            </a:r>
          </a:p>
          <a:p>
            <a:pPr lvl="2">
              <a:lnSpc>
                <a:spcPct val="90000"/>
              </a:lnSpc>
            </a:pPr>
            <a:r>
              <a:rPr lang="en-US" altLang="en-US" sz="2000" dirty="0"/>
              <a:t>Speech </a:t>
            </a:r>
            <a:r>
              <a:rPr lang="en-US" altLang="en-US" sz="2000" dirty="0" smtClean="0"/>
              <a:t>recognition</a:t>
            </a:r>
          </a:p>
          <a:p>
            <a:pPr lvl="2">
              <a:lnSpc>
                <a:spcPct val="90000"/>
              </a:lnSpc>
            </a:pPr>
            <a:r>
              <a:rPr lang="en-US" altLang="en-US" sz="2000" dirty="0" smtClean="0"/>
              <a:t>…</a:t>
            </a:r>
            <a:endParaRPr lang="en-US" altLang="en-US" sz="2000" dirty="0"/>
          </a:p>
          <a:p>
            <a:pPr marL="457200" lvl="1" indent="0">
              <a:buNone/>
            </a:pPr>
            <a:endParaRPr 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278" y="1245219"/>
            <a:ext cx="2555902" cy="1687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56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70C0"/>
                </a:solidFill>
              </a:rPr>
              <a:t>Authentication</a:t>
            </a:r>
            <a:endParaRPr lang="en-US" dirty="0"/>
          </a:p>
        </p:txBody>
      </p:sp>
      <p:sp>
        <p:nvSpPr>
          <p:cNvPr id="3" name="Content Placeholder 2"/>
          <p:cNvSpPr>
            <a:spLocks noGrp="1"/>
          </p:cNvSpPr>
          <p:nvPr>
            <p:ph idx="1"/>
          </p:nvPr>
        </p:nvSpPr>
        <p:spPr/>
        <p:txBody>
          <a:bodyPr/>
          <a:lstStyle/>
          <a:p>
            <a:r>
              <a:rPr lang="en-US" dirty="0" smtClean="0"/>
              <a:t>Something you have</a:t>
            </a:r>
          </a:p>
          <a:p>
            <a:pPr lvl="1"/>
            <a:r>
              <a:rPr lang="en-US" altLang="en-US" dirty="0"/>
              <a:t>Examples include</a:t>
            </a:r>
          </a:p>
          <a:p>
            <a:pPr lvl="2"/>
            <a:r>
              <a:rPr lang="en-US" altLang="en-US" dirty="0"/>
              <a:t>Car key</a:t>
            </a:r>
          </a:p>
          <a:p>
            <a:pPr lvl="2"/>
            <a:r>
              <a:rPr lang="en-US" altLang="en-US" dirty="0"/>
              <a:t>Laptop computer</a:t>
            </a:r>
          </a:p>
          <a:p>
            <a:pPr lvl="3"/>
            <a:r>
              <a:rPr lang="en-US" altLang="en-US" dirty="0"/>
              <a:t>Or specific MAC address</a:t>
            </a:r>
          </a:p>
          <a:p>
            <a:pPr lvl="2"/>
            <a:r>
              <a:rPr lang="en-US" altLang="en-US" dirty="0"/>
              <a:t>Password generator</a:t>
            </a:r>
          </a:p>
          <a:p>
            <a:pPr lvl="3"/>
            <a:r>
              <a:rPr lang="en-US" altLang="en-US" dirty="0"/>
              <a:t>We’ll look at this next</a:t>
            </a:r>
          </a:p>
          <a:p>
            <a:pPr lvl="2"/>
            <a:r>
              <a:rPr lang="en-US" altLang="en-US" dirty="0"/>
              <a:t>ATM card, smartcard, </a:t>
            </a:r>
            <a:r>
              <a:rPr lang="en-US" altLang="en-US" dirty="0" err="1"/>
              <a:t>etc</a:t>
            </a:r>
            <a:endParaRPr lang="en-US" dirty="0"/>
          </a:p>
        </p:txBody>
      </p:sp>
    </p:spTree>
    <p:extLst>
      <p:ext uri="{BB962C8B-B14F-4D97-AF65-F5344CB8AC3E}">
        <p14:creationId xmlns:p14="http://schemas.microsoft.com/office/powerpoint/2010/main" val="322466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704" y="274638"/>
            <a:ext cx="7104993" cy="1143000"/>
          </a:xfrm>
        </p:spPr>
        <p:txBody>
          <a:bodyPr/>
          <a:lstStyle/>
          <a:p>
            <a:r>
              <a:rPr lang="en-US" b="1" dirty="0" smtClean="0">
                <a:solidFill>
                  <a:srgbClr val="FF0000"/>
                </a:solidFill>
              </a:rPr>
              <a:t>Access controls</a:t>
            </a:r>
            <a:endParaRPr lang="en-US" b="1" dirty="0">
              <a:solidFill>
                <a:srgbClr val="FF0000"/>
              </a:solidFill>
            </a:endParaRPr>
          </a:p>
        </p:txBody>
      </p:sp>
      <p:sp>
        <p:nvSpPr>
          <p:cNvPr id="3" name="Content Placeholder 2"/>
          <p:cNvSpPr>
            <a:spLocks noGrp="1"/>
          </p:cNvSpPr>
          <p:nvPr>
            <p:ph idx="1"/>
          </p:nvPr>
        </p:nvSpPr>
        <p:spPr>
          <a:xfrm>
            <a:off x="5044966" y="1600203"/>
            <a:ext cx="6968357" cy="4989783"/>
          </a:xfrm>
        </p:spPr>
        <p:txBody>
          <a:bodyPr>
            <a:normAutofit/>
          </a:bodyPr>
          <a:lstStyle/>
          <a:p>
            <a:pPr>
              <a:lnSpc>
                <a:spcPct val="114000"/>
              </a:lnSpc>
              <a:spcAft>
                <a:spcPts val="600"/>
              </a:spcAft>
            </a:pPr>
            <a:r>
              <a:rPr lang="en-US" sz="2800" b="1" dirty="0" smtClean="0"/>
              <a:t>Access control </a:t>
            </a:r>
            <a:r>
              <a:rPr lang="en-US" sz="2800" dirty="0" smtClean="0"/>
              <a:t>is the collection of mechanisms that permits managers of a system to exercise a directing or restraining influence over the behavior, use, and content of a system. </a:t>
            </a:r>
            <a:endParaRPr lang="en-US" sz="2800" dirty="0"/>
          </a:p>
          <a:p>
            <a:pPr>
              <a:lnSpc>
                <a:spcPct val="114000"/>
              </a:lnSpc>
              <a:spcAft>
                <a:spcPts val="600"/>
              </a:spcAft>
            </a:pPr>
            <a:r>
              <a:rPr lang="en-US" sz="2800" dirty="0" smtClean="0"/>
              <a:t>It permits management to specify </a:t>
            </a:r>
            <a:r>
              <a:rPr lang="en-US" sz="2800" b="1" dirty="0" smtClean="0"/>
              <a:t>what users can do</a:t>
            </a:r>
            <a:r>
              <a:rPr lang="en-US" sz="2800" dirty="0" smtClean="0"/>
              <a:t>, </a:t>
            </a:r>
            <a:r>
              <a:rPr lang="en-US" sz="2800" b="1" dirty="0" smtClean="0"/>
              <a:t>which resources they can acces</a:t>
            </a:r>
            <a:r>
              <a:rPr lang="en-US" sz="2800" dirty="0" smtClean="0"/>
              <a:t>s, and </a:t>
            </a:r>
            <a:r>
              <a:rPr lang="en-US" sz="2800" b="1" dirty="0" smtClean="0"/>
              <a:t>what operations they can perform on a system</a:t>
            </a:r>
            <a:r>
              <a:rPr lang="en-US" sz="2800" dirty="0" smtClean="0"/>
              <a:t>.</a:t>
            </a: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16" y="2278445"/>
            <a:ext cx="4860705" cy="318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598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717</TotalTime>
  <Words>1659</Words>
  <Application>Microsoft Office PowerPoint</Application>
  <PresentationFormat>Widescreen</PresentationFormat>
  <Paragraphs>219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ibm-plex-sans</vt:lpstr>
      <vt:lpstr>Wingdings</vt:lpstr>
      <vt:lpstr>Wingdings 2</vt:lpstr>
      <vt:lpstr>Office Theme</vt:lpstr>
      <vt:lpstr>Chapter 3. Authentication &amp; Access Control</vt:lpstr>
      <vt:lpstr>Outline</vt:lpstr>
      <vt:lpstr>PowerPoint Presentation</vt:lpstr>
      <vt:lpstr>Authentication </vt:lpstr>
      <vt:lpstr>Authentication</vt:lpstr>
      <vt:lpstr>Authentication</vt:lpstr>
      <vt:lpstr>Authentication</vt:lpstr>
      <vt:lpstr>Authentication</vt:lpstr>
      <vt:lpstr>Access controls</vt:lpstr>
      <vt:lpstr>Access Control</vt:lpstr>
      <vt:lpstr>Access Control</vt:lpstr>
      <vt:lpstr>Access Control Terminology</vt:lpstr>
      <vt:lpstr>Identification </vt:lpstr>
      <vt:lpstr>Authentication </vt:lpstr>
      <vt:lpstr>Authentication </vt:lpstr>
      <vt:lpstr>Authentication </vt:lpstr>
      <vt:lpstr>Authorization </vt:lpstr>
      <vt:lpstr>Authorization </vt:lpstr>
      <vt:lpstr>Authorization </vt:lpstr>
      <vt:lpstr>Access Control models</vt:lpstr>
      <vt:lpstr>Mandatory Access Control (MAC)</vt:lpstr>
      <vt:lpstr>Role Based Access Control (RBAC)</vt:lpstr>
      <vt:lpstr>Discretionary Access Control</vt:lpstr>
      <vt:lpstr>Rule Based Access Control</vt:lpstr>
      <vt:lpstr>Attribute-based Access Control (ABAC)</vt:lpstr>
      <vt:lpstr>Implementing Access Control</vt:lpstr>
      <vt:lpstr>Access Control Techniques</vt:lpstr>
      <vt:lpstr>Ex1: Consider a computer system with three users: Alice, Bob, and Cyndy. Alice owns the file alicerc, and Bob and Cyndy can read it. Cyndy can read and write the file bobrc, which Bob owns, but Alice can only read it. Only Cyndy can read and write the file cyndyrc, which she owns. Assume that the owner of each of these files can execute it.</vt:lpstr>
      <vt:lpstr>Ex2: Alice can read and write to the file x, can read the file y, and can execute the file z. Bob can read x, can read and write to y, and cannot access z</vt:lpstr>
      <vt:lpstr>Access Control Monitoring</vt:lpstr>
      <vt:lpstr>Access Control Monitoring</vt:lpstr>
      <vt:lpstr>Access Control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Authentication &amp; Access Control</dc:title>
  <dc:creator>TICT-2018</dc:creator>
  <cp:lastModifiedBy>CHINH</cp:lastModifiedBy>
  <cp:revision>61</cp:revision>
  <dcterms:created xsi:type="dcterms:W3CDTF">2019-02-16T04:23:14Z</dcterms:created>
  <dcterms:modified xsi:type="dcterms:W3CDTF">2020-10-20T08:04:32Z</dcterms:modified>
</cp:coreProperties>
</file>