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1" r:id="rId2"/>
  </p:sldMasterIdLst>
  <p:notesMasterIdLst>
    <p:notesMasterId r:id="rId36"/>
  </p:notesMasterIdLst>
  <p:sldIdLst>
    <p:sldId id="256" r:id="rId3"/>
    <p:sldId id="257" r:id="rId4"/>
    <p:sldId id="319" r:id="rId5"/>
    <p:sldId id="305" r:id="rId6"/>
    <p:sldId id="258" r:id="rId7"/>
    <p:sldId id="279" r:id="rId8"/>
    <p:sldId id="320" r:id="rId9"/>
    <p:sldId id="321" r:id="rId10"/>
    <p:sldId id="322" r:id="rId11"/>
    <p:sldId id="323" r:id="rId12"/>
    <p:sldId id="324" r:id="rId13"/>
    <p:sldId id="325" r:id="rId14"/>
    <p:sldId id="261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262" r:id="rId23"/>
    <p:sldId id="263" r:id="rId24"/>
    <p:sldId id="264" r:id="rId25"/>
    <p:sldId id="318" r:id="rId26"/>
    <p:sldId id="296" r:id="rId27"/>
    <p:sldId id="300" r:id="rId28"/>
    <p:sldId id="301" r:id="rId29"/>
    <p:sldId id="306" r:id="rId30"/>
    <p:sldId id="307" r:id="rId31"/>
    <p:sldId id="310" r:id="rId32"/>
    <p:sldId id="311" r:id="rId33"/>
    <p:sldId id="302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25AC-6F8A-4055-89C0-B4F5E62DFBE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7D50-E456-4276-A6BC-083CEFE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9D5CD0-7792-464D-9BA8-711BCB09ADEA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4" tIns="45666" rIns="91334" bIns="4566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2000"/>
            <a:ext cx="9144000" cy="1295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85800" y="3352800"/>
            <a:ext cx="1828800" cy="18288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667000"/>
            <a:ext cx="5562600" cy="3048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325" y="1981200"/>
            <a:ext cx="3754438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49325" y="4114800"/>
            <a:ext cx="3754438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83A6-2EB5-49C6-B9F3-9097772A85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74E0-E44E-4FB7-8EF1-ECDCD3F74B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5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2B1B-9D89-4CCC-84DE-CBD83F651E1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4C5F-33AB-41E4-B3EA-35F0003CA2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604329"/>
            <a:ext cx="4043520" cy="4523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8240" y="1604329"/>
            <a:ext cx="4043520" cy="452351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5663" cy="46990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788" y="6246813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21EB-A756-4393-9AC4-87A78406BF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7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C609FD-F554-4A0B-BB22-0C092422064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9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2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7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34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752600" y="76200"/>
            <a:ext cx="7239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sz="4400" smtClean="0">
                <a:solidFill>
                  <a:prstClr val="white"/>
                </a:solidFill>
              </a:rPr>
              <a:t>Click to edit Master title style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7213"/>
            <a:ext cx="63992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3198813"/>
            <a:ext cx="3122612" cy="365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87825" y="3198813"/>
            <a:ext cx="3124200" cy="1751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87825" y="5102225"/>
            <a:ext cx="3124200" cy="1751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7213"/>
            <a:ext cx="63992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3198813"/>
            <a:ext cx="3122612" cy="365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3198813"/>
            <a:ext cx="3124200" cy="3654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78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3198813"/>
            <a:ext cx="3122612" cy="365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3198813"/>
            <a:ext cx="3124200" cy="365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30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57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841-0CA5-4F38-8BB7-20FD59BAC5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0567-CCE7-4230-9648-0962ECE67CF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9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146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sz="7300" b="1" dirty="0" smtClean="0"/>
              <a:t>Malicious Codes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>
                <a:solidFill>
                  <a:schemeClr val="accent6">
                    <a:lumMod val="75000"/>
                  </a:schemeClr>
                </a:solidFill>
              </a:rPr>
              <a:t>(Malware)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0" y="381000"/>
            <a:ext cx="7892740" cy="62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33400"/>
            <a:ext cx="803365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831774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Virus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Virus</a:t>
            </a:r>
            <a:r>
              <a:rPr lang="en-US" dirty="0" smtClean="0"/>
              <a:t>: a program that attaches copies of itself into other programs.  </a:t>
            </a:r>
          </a:p>
          <a:p>
            <a:pPr lvl="1"/>
            <a:r>
              <a:rPr lang="en-US" dirty="0" smtClean="0"/>
              <a:t>Propagates and performs some 		   </a:t>
            </a:r>
            <a:r>
              <a:rPr lang="en-US" dirty="0" smtClean="0">
                <a:solidFill>
                  <a:srgbClr val="FF0000"/>
                </a:solidFill>
              </a:rPr>
              <a:t>unwanted function</a:t>
            </a:r>
          </a:p>
          <a:p>
            <a:pPr lvl="1"/>
            <a:r>
              <a:rPr lang="en-US" dirty="0" smtClean="0"/>
              <a:t>Viruses are not programs</a:t>
            </a:r>
          </a:p>
          <a:p>
            <a:pPr lvl="1"/>
            <a:r>
              <a:rPr lang="en-US" altLang="zh-TW" i="1" dirty="0" smtClean="0"/>
              <a:t>Definition from RFC 1135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A </a:t>
            </a:r>
            <a:r>
              <a:rPr lang="en-US" altLang="zh-TW" i="1" dirty="0" smtClean="0">
                <a:solidFill>
                  <a:srgbClr val="FF0000"/>
                </a:solidFill>
              </a:rPr>
              <a:t>virus</a:t>
            </a:r>
            <a:r>
              <a:rPr lang="en-US" altLang="zh-TW" dirty="0" smtClean="0">
                <a:solidFill>
                  <a:srgbClr val="FF0000"/>
                </a:solidFill>
              </a:rPr>
              <a:t> is a piece of code that inserts itself into a host </a:t>
            </a:r>
            <a:r>
              <a:rPr lang="en-US" altLang="zh-TW" dirty="0" smtClean="0"/>
              <a:t>[program], including operating systems, to propagate</a:t>
            </a:r>
            <a:r>
              <a:rPr lang="en-US" altLang="zh-TW" dirty="0" smtClean="0">
                <a:solidFill>
                  <a:srgbClr val="FF0000"/>
                </a:solidFill>
              </a:rPr>
              <a:t>. It cannot run independently</a:t>
            </a:r>
            <a:r>
              <a:rPr lang="en-US" altLang="zh-TW" dirty="0" smtClean="0"/>
              <a:t>. It requires that its host program be run to activate 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2CA32CA-CA82-4C64-BAA6-C3FC4C03F53B}" type="slidenum">
              <a:rPr kumimoji="0" lang="en-US" sz="1200" smtClean="0">
                <a:solidFill>
                  <a:prstClr val="white"/>
                </a:solidFill>
              </a:rPr>
              <a:pPr/>
              <a:t>13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743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963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38948"/>
            <a:ext cx="2228850" cy="268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5" y="1219200"/>
            <a:ext cx="28575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962400"/>
            <a:ext cx="2686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499"/>
            <a:ext cx="26670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2839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Four Phases of a Virus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4748" y="1677575"/>
            <a:ext cx="8915400" cy="492274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6"/>
                </a:solidFill>
              </a:rPr>
              <a:t>1. Dormant Phase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3. Triggering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 smtClean="0">
                <a:solidFill>
                  <a:srgbClr val="623385"/>
                </a:solidFill>
              </a:rPr>
              <a:t>2. Propagation Phase</a:t>
            </a:r>
          </a:p>
          <a:p>
            <a:pPr marL="45720" indent="0">
              <a:buNone/>
            </a:pPr>
            <a:r>
              <a:rPr lang="en-US" b="1" dirty="0">
                <a:solidFill>
                  <a:srgbClr val="623385"/>
                </a:solidFill>
              </a:rPr>
              <a:t>                                                                   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4. Execution Phase</a:t>
            </a:r>
          </a:p>
          <a:p>
            <a:pPr marL="45720" indent="0">
              <a:buNone/>
            </a:pPr>
            <a:endParaRPr lang="en-US" b="1" dirty="0" smtClean="0">
              <a:solidFill>
                <a:srgbClr val="623385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6629" y="2070986"/>
            <a:ext cx="1940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virus is </a:t>
            </a:r>
            <a:r>
              <a:rPr lang="en-US" dirty="0" smtClean="0"/>
              <a:t>idle</a:t>
            </a:r>
          </a:p>
          <a:p>
            <a:pPr marL="285750" lvl="1" indent="-285750">
              <a:buFontTx/>
              <a:buChar char="-"/>
            </a:pPr>
            <a:r>
              <a:rPr lang="en-US" dirty="0" smtClean="0"/>
              <a:t>Not </a:t>
            </a:r>
            <a:r>
              <a:rPr lang="en-US" dirty="0"/>
              <a:t>all viruses have this </a:t>
            </a:r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633" y="4060513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virus places an identical copy of itself into other programs of into certain system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0378" y="63476"/>
            <a:ext cx="2211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virus is activated to perform the function for which it was created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762" y="4660678"/>
            <a:ext cx="2242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function is </a:t>
            </a:r>
            <a:r>
              <a:rPr lang="en-US" dirty="0" smtClean="0"/>
              <a:t>performed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The function may be harmless or </a:t>
            </a:r>
            <a:r>
              <a:rPr lang="en-US" dirty="0" smtClean="0"/>
              <a:t>damaging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382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Virus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Parasitic virus – </a:t>
            </a: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sinh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Attaches itself to a file and replicates when the infected program is executed</a:t>
            </a:r>
          </a:p>
          <a:p>
            <a:pPr lvl="1"/>
            <a:r>
              <a:rPr lang="en-US" dirty="0" smtClean="0"/>
              <a:t>most common form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Memory resident virus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lodged in main memory as part of a resident system program</a:t>
            </a:r>
          </a:p>
          <a:p>
            <a:pPr lvl="1"/>
            <a:r>
              <a:rPr lang="en-US" dirty="0" smtClean="0"/>
              <a:t>Virus may infect every program that executes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B8967B1C-A500-42E1-94E1-F0DADBCFE31E}" type="slidenum">
              <a:rPr kumimoji="0" lang="en-US" sz="1200" smtClean="0">
                <a:solidFill>
                  <a:prstClr val="white"/>
                </a:solidFill>
              </a:rPr>
              <a:pPr/>
              <a:t>15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i="1" dirty="0" smtClean="0"/>
              <a:t>Boot Sector Viruses</a:t>
            </a:r>
            <a:r>
              <a:rPr lang="en-US" dirty="0" smtClean="0"/>
              <a:t>:</a:t>
            </a:r>
          </a:p>
          <a:p>
            <a:pPr lvl="1"/>
            <a:r>
              <a:rPr lang="en-US" sz="2500" dirty="0" smtClean="0"/>
              <a:t>Infects the boot record and spreads when system is booted</a:t>
            </a:r>
          </a:p>
          <a:p>
            <a:pPr lvl="1"/>
            <a:r>
              <a:rPr lang="en-US" sz="2500" dirty="0" smtClean="0"/>
              <a:t>Gains control of machine before the virus detection tools</a:t>
            </a:r>
          </a:p>
          <a:p>
            <a:pPr lvl="1"/>
            <a:r>
              <a:rPr lang="en-US" sz="2500" dirty="0" smtClean="0"/>
              <a:t>Very hard to notice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Macro Virus:</a:t>
            </a:r>
          </a:p>
          <a:p>
            <a:pPr lvl="1"/>
            <a:r>
              <a:rPr lang="en-US" dirty="0" smtClean="0"/>
              <a:t>virus is part of the macro associated with a document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9355287-F416-4757-9408-11E1DD8D5DD3}" type="slidenum">
              <a:rPr kumimoji="0" lang="en-US" sz="1200" smtClean="0">
                <a:solidFill>
                  <a:prstClr val="white"/>
                </a:solidFill>
              </a:rPr>
              <a:pPr/>
              <a:t>16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Stealth virus – </a:t>
            </a:r>
            <a:r>
              <a:rPr lang="en-US" i="1" dirty="0" err="1" smtClean="0"/>
              <a:t>tàng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form of virus explicitly designed to hide from detection by antivirus software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Polymorphic virus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virus that mutates with every infection making detection by the “signature” of the virus difficult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B0FA746-D714-4F98-8DA3-5EC033A95D4A}" type="slidenum">
              <a:rPr kumimoji="0" lang="en-US" sz="1200" smtClean="0">
                <a:solidFill>
                  <a:prstClr val="white"/>
                </a:solidFill>
              </a:rPr>
              <a:pPr/>
              <a:t>17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5941497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Mutate: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2584294-804A-4988-A2FD-4D1E3FC700FF}" type="slidenum">
              <a:rPr kumimoji="0" lang="en-US" sz="1200" smtClean="0">
                <a:solidFill>
                  <a:prstClr val="white"/>
                </a:solidFill>
              </a:rPr>
              <a:pPr/>
              <a:t>18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00200" y="2819400"/>
            <a:ext cx="1219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886200" y="28194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6553200" y="3657600"/>
            <a:ext cx="1219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584325" y="3394075"/>
            <a:ext cx="12271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114800" y="2971800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553200" y="4114800"/>
            <a:ext cx="12271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553200" y="28194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81800" y="2971800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5562600"/>
            <a:ext cx="4662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appended to program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184525" y="2863850"/>
            <a:ext cx="38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699125" y="2863850"/>
            <a:ext cx="38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483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1"/>
          <p:cNvSpPr>
            <a:spLocks noGrp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A660224-D272-48A5-A745-5A75B1AE7721}" type="slidenum">
              <a:rPr kumimoji="0" lang="en-US" sz="1200" smtClean="0">
                <a:solidFill>
                  <a:prstClr val="white"/>
                </a:solidFill>
              </a:rPr>
              <a:pPr/>
              <a:t>19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4802" name="Rectangle 2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4400" dirty="0">
              <a:solidFill>
                <a:srgbClr val="EEECE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2819400"/>
            <a:ext cx="1219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886200" y="28194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553200" y="3352800"/>
            <a:ext cx="1219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584325" y="3394075"/>
            <a:ext cx="12271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114800" y="2971800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553200" y="3657600"/>
            <a:ext cx="12271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553200" y="2819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6553200" y="2895600"/>
            <a:ext cx="110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Virus-1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057400" y="5638800"/>
            <a:ext cx="508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surrounding a program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184525" y="2863850"/>
            <a:ext cx="38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699125" y="2863850"/>
            <a:ext cx="38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553200" y="5029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629400" y="5029200"/>
            <a:ext cx="110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Virus-2</a:t>
            </a:r>
          </a:p>
        </p:txBody>
      </p:sp>
      <p:sp>
        <p:nvSpPr>
          <p:cNvPr id="358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Outline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What is a malware?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Common types of malware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How to detect &amp; prevent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Viruses Append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161161C2-AEBC-4DB8-A157-0F2BF31719FF}" type="slidenum">
              <a:rPr kumimoji="0" lang="en-US" sz="1200" smtClean="0">
                <a:solidFill>
                  <a:prstClr val="white"/>
                </a:solidFill>
              </a:rPr>
              <a:pPr/>
              <a:t>20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600200" y="2819400"/>
            <a:ext cx="12192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886200" y="28194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6553200" y="3124200"/>
            <a:ext cx="1219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1584325" y="3394075"/>
            <a:ext cx="12271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4114800" y="2971800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6553200" y="4114800"/>
            <a:ext cx="12271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grpSp>
        <p:nvGrpSpPr>
          <p:cNvPr id="36874" name="Group 9"/>
          <p:cNvGrpSpPr>
            <a:grpSpLocks/>
          </p:cNvGrpSpPr>
          <p:nvPr/>
        </p:nvGrpSpPr>
        <p:grpSpPr bwMode="auto">
          <a:xfrm>
            <a:off x="6553200" y="2743200"/>
            <a:ext cx="1219200" cy="461963"/>
            <a:chOff x="4128" y="1728"/>
            <a:chExt cx="768" cy="291"/>
          </a:xfrm>
        </p:grpSpPr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4128" y="1776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endParaRPr>
            </a:p>
          </p:txBody>
        </p:sp>
        <p:sp>
          <p:nvSpPr>
            <p:cNvPr id="205835" name="Text Box 11"/>
            <p:cNvSpPr txBox="1">
              <a:spLocks noChangeArrowheads="1"/>
            </p:cNvSpPr>
            <p:nvPr/>
          </p:nvSpPr>
          <p:spPr bwMode="auto">
            <a:xfrm>
              <a:off x="4176" y="1728"/>
              <a:ext cx="6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sz="240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</a:rPr>
                <a:t>Virus-1</a:t>
              </a:r>
            </a:p>
          </p:txBody>
        </p:sp>
      </p:grp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2057400" y="5715000"/>
            <a:ext cx="5192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integrated into program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3184525" y="2863850"/>
            <a:ext cx="38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5699125" y="2863850"/>
            <a:ext cx="38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grpSp>
        <p:nvGrpSpPr>
          <p:cNvPr id="36878" name="Group 15"/>
          <p:cNvGrpSpPr>
            <a:grpSpLocks/>
          </p:cNvGrpSpPr>
          <p:nvPr/>
        </p:nvGrpSpPr>
        <p:grpSpPr bwMode="auto">
          <a:xfrm>
            <a:off x="6553200" y="3657600"/>
            <a:ext cx="1219200" cy="461963"/>
            <a:chOff x="4128" y="1728"/>
            <a:chExt cx="768" cy="291"/>
          </a:xfrm>
        </p:grpSpPr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4128" y="1776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endParaRPr>
            </a:p>
          </p:txBody>
        </p:sp>
        <p:sp>
          <p:nvSpPr>
            <p:cNvPr id="205841" name="Text Box 17"/>
            <p:cNvSpPr txBox="1">
              <a:spLocks noChangeArrowheads="1"/>
            </p:cNvSpPr>
            <p:nvPr/>
          </p:nvSpPr>
          <p:spPr bwMode="auto">
            <a:xfrm>
              <a:off x="4176" y="1728"/>
              <a:ext cx="6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sz="240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</a:rPr>
                <a:t>Virus-2</a:t>
              </a:r>
            </a:p>
          </p:txBody>
        </p:sp>
      </p:grpSp>
      <p:grpSp>
        <p:nvGrpSpPr>
          <p:cNvPr id="36879" name="Group 18"/>
          <p:cNvGrpSpPr>
            <a:grpSpLocks/>
          </p:cNvGrpSpPr>
          <p:nvPr/>
        </p:nvGrpSpPr>
        <p:grpSpPr bwMode="auto">
          <a:xfrm>
            <a:off x="6553200" y="4953000"/>
            <a:ext cx="1219200" cy="461963"/>
            <a:chOff x="4128" y="1728"/>
            <a:chExt cx="768" cy="291"/>
          </a:xfrm>
        </p:grpSpPr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4128" y="1776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endPara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endParaRPr>
            </a:p>
          </p:txBody>
        </p:sp>
        <p:sp>
          <p:nvSpPr>
            <p:cNvPr id="205844" name="Text Box 20"/>
            <p:cNvSpPr txBox="1">
              <a:spLocks noChangeArrowheads="1"/>
            </p:cNvSpPr>
            <p:nvPr/>
          </p:nvSpPr>
          <p:spPr bwMode="auto">
            <a:xfrm>
              <a:off x="4176" y="1728"/>
              <a:ext cx="6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sz="240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</a:rPr>
                <a:t>Virus-3</a:t>
              </a:r>
            </a:p>
          </p:txBody>
        </p:sp>
      </p:grpSp>
      <p:grpSp>
        <p:nvGrpSpPr>
          <p:cNvPr id="36880" name="Group 21"/>
          <p:cNvGrpSpPr>
            <a:grpSpLocks/>
          </p:cNvGrpSpPr>
          <p:nvPr/>
        </p:nvGrpSpPr>
        <p:grpSpPr bwMode="auto">
          <a:xfrm>
            <a:off x="6553200" y="5334000"/>
            <a:ext cx="1219200" cy="461963"/>
            <a:chOff x="4128" y="1728"/>
            <a:chExt cx="768" cy="291"/>
          </a:xfrm>
        </p:grpSpPr>
        <p:sp>
          <p:nvSpPr>
            <p:cNvPr id="36882" name="Rectangle 22"/>
            <p:cNvSpPr>
              <a:spLocks noChangeArrowheads="1"/>
            </p:cNvSpPr>
            <p:nvPr/>
          </p:nvSpPr>
          <p:spPr bwMode="auto">
            <a:xfrm>
              <a:off x="4128" y="1776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en-US" sz="320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4176" y="1728"/>
              <a:ext cx="6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sz="2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Times New Roman" pitchFamily="18" charset="0"/>
                </a:rPr>
                <a:t>Virus-4</a:t>
              </a:r>
            </a:p>
          </p:txBody>
        </p:sp>
      </p:grpSp>
      <p:sp>
        <p:nvSpPr>
          <p:cNvPr id="36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2860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153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 smtClean="0"/>
              <a:t>Worm</a:t>
            </a:r>
            <a:r>
              <a:rPr lang="en-US" dirty="0" smtClean="0"/>
              <a:t>: a program that propagates copies of itself through the network. </a:t>
            </a:r>
          </a:p>
          <a:p>
            <a:pPr lvl="1">
              <a:defRPr/>
            </a:pPr>
            <a:r>
              <a:rPr lang="en-US" dirty="0" smtClean="0"/>
              <a:t>Independent program. </a:t>
            </a:r>
          </a:p>
          <a:p>
            <a:pPr lvl="1">
              <a:defRPr/>
            </a:pPr>
            <a:r>
              <a:rPr lang="en-US" dirty="0" smtClean="0"/>
              <a:t>May carry other code, including 		    programs and viruses. </a:t>
            </a:r>
          </a:p>
          <a:p>
            <a:pPr lvl="1">
              <a:defRPr/>
            </a:pPr>
            <a:r>
              <a:rPr lang="en-US" altLang="zh-TW" i="1" dirty="0" smtClean="0"/>
              <a:t>Definition from RFC 1135</a:t>
            </a:r>
            <a:r>
              <a:rPr lang="en-US" altLang="zh-TW" dirty="0" smtClean="0"/>
              <a:t>: </a:t>
            </a:r>
            <a:r>
              <a:rPr lang="en-US" altLang="zh-TW" i="1" dirty="0" smtClean="0">
                <a:solidFill>
                  <a:srgbClr val="FF0000"/>
                </a:solidFill>
              </a:rPr>
              <a:t>A worm</a:t>
            </a:r>
            <a:r>
              <a:rPr lang="en-US" altLang="zh-TW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is a program that can run independently, will consume the resources of its host</a:t>
            </a:r>
            <a:r>
              <a:rPr lang="en-US" altLang="zh-TW" dirty="0" smtClean="0"/>
              <a:t> [machine] from within in order to maintain itself and can propagate a complete working version of itself on to other machines.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9FEE943-0052-47C5-A647-81AED2316A57}" type="slidenum">
              <a:rPr kumimoji="0" lang="en-US" sz="1200" smtClean="0">
                <a:solidFill>
                  <a:prstClr val="white"/>
                </a:solidFill>
              </a:rPr>
              <a:pPr/>
              <a:t>21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45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Kinds of Malicious Code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830763"/>
          </a:xfrm>
        </p:spPr>
        <p:txBody>
          <a:bodyPr/>
          <a:lstStyle/>
          <a:p>
            <a:r>
              <a:rPr lang="en-US" sz="2800" b="1" i="1" dirty="0" smtClean="0"/>
              <a:t>Rabbit/Bacteria</a:t>
            </a:r>
            <a:r>
              <a:rPr lang="en-US" sz="2800" dirty="0" smtClean="0"/>
              <a:t>: make copies of themselves to overwhelm a computer system's resources</a:t>
            </a:r>
          </a:p>
          <a:p>
            <a:pPr lvl="1"/>
            <a:r>
              <a:rPr lang="en-US" sz="2400" dirty="0" smtClean="0"/>
              <a:t>Denying the user access to the resources </a:t>
            </a:r>
          </a:p>
          <a:p>
            <a:pPr lvl="1"/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b="1" i="1" dirty="0" smtClean="0"/>
              <a:t>Logic/Time Bomb</a:t>
            </a:r>
            <a:r>
              <a:rPr lang="en-US" sz="2800" dirty="0" smtClean="0"/>
              <a:t>: programmed threats that lie dormant for an extended period of time until they are triggered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When triggered, malicious code is executed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F67FDB4-4B46-48F8-BC31-56CCC48B630F}" type="slidenum">
              <a:rPr kumimoji="0" lang="en-US" sz="1200" smtClean="0">
                <a:solidFill>
                  <a:prstClr val="white"/>
                </a:solidFill>
              </a:rPr>
              <a:pPr/>
              <a:t>22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7" name="Picture 4" descr="j0199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2192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Trojan Horse</a:t>
            </a:r>
            <a:r>
              <a:rPr lang="en-US" dirty="0" smtClean="0"/>
              <a:t>: secret, undocumented routine embedded within a useful program  </a:t>
            </a:r>
          </a:p>
          <a:p>
            <a:pPr lvl="1"/>
            <a:r>
              <a:rPr lang="en-US" dirty="0" smtClean="0"/>
              <a:t>Execution of the program results in execution of secret code</a:t>
            </a:r>
          </a:p>
          <a:p>
            <a:pPr>
              <a:spcBef>
                <a:spcPts val="600"/>
              </a:spcBef>
            </a:pPr>
            <a:r>
              <a:rPr lang="en-US" b="1" i="1" dirty="0" smtClean="0"/>
              <a:t>Rootkit:</a:t>
            </a:r>
            <a:r>
              <a:rPr lang="en-US" dirty="0" smtClean="0"/>
              <a:t> </a:t>
            </a:r>
            <a:r>
              <a:rPr lang="en-US" sz="2200" dirty="0"/>
              <a:t>Rootkits are designed to conceal certain objects or activities in your system.  Often </a:t>
            </a:r>
            <a:r>
              <a:rPr lang="en-US" sz="2200" dirty="0" smtClean="0"/>
              <a:t>their </a:t>
            </a:r>
            <a:r>
              <a:rPr lang="en-US" sz="2200" dirty="0"/>
              <a:t>main purpose is to prevent malicious programs being detected – in order to extend the period in which programs can run on an infected </a:t>
            </a:r>
            <a:r>
              <a:rPr lang="en-US" sz="2200" dirty="0" smtClean="0"/>
              <a:t>computer</a:t>
            </a:r>
          </a:p>
          <a:p>
            <a:pPr>
              <a:spcBef>
                <a:spcPts val="600"/>
              </a:spcBef>
            </a:pPr>
            <a:r>
              <a:rPr lang="en-US" b="1" i="1" dirty="0"/>
              <a:t>Spyware: </a:t>
            </a:r>
            <a:r>
              <a:rPr lang="en-US" sz="2400" dirty="0"/>
              <a:t>Software which sends information to its creators about a user's activities (e.g.,  passwords, credit card numbers, and other information that can be sold on the black market.</a:t>
            </a:r>
            <a:endParaRPr lang="en-US" sz="22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Kinds of Malicious Code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682D9B22-0E82-4F83-BDC8-94EB88383BE4}" type="slidenum">
              <a:rPr kumimoji="0" lang="en-US" sz="1200" smtClean="0">
                <a:solidFill>
                  <a:prstClr val="white"/>
                </a:solidFill>
              </a:rPr>
              <a:pPr/>
              <a:t>23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Worm vs Virus vs Trojan </a:t>
            </a:r>
            <a:r>
              <a:rPr lang="en-US" altLang="en-US" b="1" dirty="0" smtClean="0">
                <a:solidFill>
                  <a:schemeClr val="tx1"/>
                </a:solidFill>
              </a:rPr>
              <a:t>horse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2638" lvl="1"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A virus is code embedded in a file or program</a:t>
            </a:r>
          </a:p>
          <a:p>
            <a:pPr marL="782638" lvl="1"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Viruses and Trojan horses rely on human intervention </a:t>
            </a:r>
          </a:p>
          <a:p>
            <a:pPr marL="782638" lvl="1"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dirty="0"/>
              <a:t>Worms are self-contained and may spread autonomously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3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/>
          </a:bodyPr>
          <a:lstStyle/>
          <a:p>
            <a:r>
              <a:rPr lang="en-US" b="1" dirty="0" smtClean="0"/>
              <a:t>Where does Malicious Code Hide?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	1. Email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2. Web Content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3. Legitimate Sites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4. File Downloads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>How to detect &amp; prevention them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500174"/>
            <a:ext cx="8143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A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detection system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may detect 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suspicious activities</a:t>
            </a:r>
            <a:r>
              <a:rPr lang="en-US" sz="3200" dirty="0">
                <a:latin typeface="+mj-lt"/>
              </a:rPr>
              <a:t>.</a:t>
            </a:r>
            <a:endParaRPr lang="en-US" sz="3200" dirty="0" smtClean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 A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prevention system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must 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identify</a:t>
            </a:r>
            <a:r>
              <a:rPr lang="en-US" sz="3200" dirty="0" smtClean="0">
                <a:latin typeface="+mj-lt"/>
              </a:rPr>
              <a:t> and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stop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malicious attacks </a:t>
            </a:r>
            <a:r>
              <a:rPr lang="en-US" sz="3200" dirty="0" smtClean="0">
                <a:latin typeface="+mj-lt"/>
              </a:rPr>
              <a:t>before they do damage and have a chance to infect a system.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81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Anti-Virus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system behavior</a:t>
            </a:r>
          </a:p>
          <a:p>
            <a:r>
              <a:rPr lang="en-US" dirty="0" smtClean="0"/>
              <a:t>Analyze binary to decide if it a virus</a:t>
            </a:r>
          </a:p>
          <a:p>
            <a:r>
              <a:rPr lang="en-US" dirty="0" smtClean="0"/>
              <a:t>Type:</a:t>
            </a:r>
          </a:p>
          <a:p>
            <a:pPr lvl="1"/>
            <a:r>
              <a:rPr lang="en-US" dirty="0" smtClean="0"/>
              <a:t>Scanner</a:t>
            </a:r>
          </a:p>
          <a:p>
            <a:pPr lvl="1"/>
            <a:r>
              <a:rPr lang="en-US" dirty="0" smtClean="0"/>
              <a:t>Real time monitor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9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Virus signature</a:t>
            </a:r>
          </a:p>
          <a:p>
            <a:pPr lvl="1"/>
            <a:r>
              <a:rPr lang="en-US" dirty="0" smtClean="0"/>
              <a:t>Find a string that can </a:t>
            </a:r>
            <a:r>
              <a:rPr lang="en-US" dirty="0" smtClean="0">
                <a:solidFill>
                  <a:srgbClr val="FF0000"/>
                </a:solidFill>
              </a:rPr>
              <a:t>identity the virus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Heuristics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 program behavior</a:t>
            </a:r>
            <a:r>
              <a:rPr lang="en-US" dirty="0" smtClean="0"/>
              <a:t> (network access, file open, attempt to delete file, attempt to modify the boot sector,…)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Sandbox analysis</a:t>
            </a:r>
          </a:p>
          <a:p>
            <a:pPr lvl="1"/>
            <a:r>
              <a:rPr lang="en-US" dirty="0" smtClean="0"/>
              <a:t>Running the executable in a VM</a:t>
            </a:r>
          </a:p>
          <a:p>
            <a:pPr lvl="1"/>
            <a:r>
              <a:rPr lang="en-US" dirty="0" smtClean="0"/>
              <a:t>Observe it (file activity, network, memory,…)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infection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8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300" dirty="0" smtClean="0"/>
              <a:t>Users visit FB or look for news using search engines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300" dirty="0" smtClean="0"/>
              <a:t>Users </a:t>
            </a:r>
            <a:r>
              <a:rPr lang="en-US" sz="2300" dirty="0" smtClean="0">
                <a:solidFill>
                  <a:srgbClr val="FF0000"/>
                </a:solidFill>
              </a:rPr>
              <a:t>click the malicious URL </a:t>
            </a:r>
            <a:r>
              <a:rPr lang="en-US" sz="2300" dirty="0" smtClean="0"/>
              <a:t>and download a file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300" dirty="0" smtClean="0"/>
              <a:t>It </a:t>
            </a:r>
            <a:r>
              <a:rPr lang="en-US" sz="2300" dirty="0" smtClean="0">
                <a:solidFill>
                  <a:srgbClr val="FF0000"/>
                </a:solidFill>
              </a:rPr>
              <a:t>displays graphical user interface </a:t>
            </a:r>
            <a:r>
              <a:rPr lang="en-US" sz="2300" dirty="0" smtClean="0"/>
              <a:t>(GUI) on the infected system’s Web browser.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300" dirty="0" smtClean="0"/>
              <a:t>It shows </a:t>
            </a:r>
            <a:r>
              <a:rPr lang="en-US" sz="2300" dirty="0" smtClean="0">
                <a:solidFill>
                  <a:srgbClr val="FF0000"/>
                </a:solidFill>
              </a:rPr>
              <a:t>fake alerts </a:t>
            </a:r>
            <a:r>
              <a:rPr lang="en-US" sz="2300" dirty="0" smtClean="0"/>
              <a:t>that warn users of system infection. It also displays </a:t>
            </a:r>
            <a:r>
              <a:rPr lang="en-US" sz="2300" dirty="0" smtClean="0">
                <a:solidFill>
                  <a:srgbClr val="FF0000"/>
                </a:solidFill>
              </a:rPr>
              <a:t>fake scanning results</a:t>
            </a:r>
            <a:r>
              <a:rPr lang="en-US" sz="2300" dirty="0" smtClean="0"/>
              <a:t>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300" dirty="0" smtClean="0"/>
              <a:t>It asks users to purchase o rogue antivirus software. Once purchased, they are pointed to a site that </a:t>
            </a:r>
            <a:r>
              <a:rPr lang="en-US" sz="2300" dirty="0" smtClean="0">
                <a:solidFill>
                  <a:srgbClr val="FF0000"/>
                </a:solidFill>
              </a:rPr>
              <a:t>asks for sensitive information</a:t>
            </a:r>
            <a:r>
              <a:rPr lang="en-US" sz="2300" dirty="0" smtClean="0"/>
              <a:t> such as credit card numbers.</a:t>
            </a:r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8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Antivirus Approaches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Detection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determine infection and locate the virus</a:t>
            </a:r>
          </a:p>
          <a:p>
            <a:r>
              <a:rPr lang="en-US" i="1" dirty="0" smtClean="0"/>
              <a:t>Identification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identify the specific virus</a:t>
            </a:r>
          </a:p>
          <a:p>
            <a:r>
              <a:rPr lang="en-US" i="1" dirty="0" smtClean="0"/>
              <a:t>Removal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remove the virus from all infected systems, so the disease cannot spread further</a:t>
            </a:r>
          </a:p>
          <a:p>
            <a:r>
              <a:rPr lang="en-US" i="1" dirty="0" smtClean="0"/>
              <a:t>Recovery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restore the system to its original state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7E90DE02-7086-43FC-BCF6-9BCEB920C9B4}" type="slidenum">
              <a:rPr kumimoji="0" lang="en-US" sz="1200" smtClean="0">
                <a:solidFill>
                  <a:prstClr val="white"/>
                </a:solidFill>
              </a:rPr>
              <a:pPr/>
              <a:t>30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Preventing Virus Infection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Prevention: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 source of software </a:t>
            </a:r>
            <a:r>
              <a:rPr lang="en-US" dirty="0" smtClean="0"/>
              <a:t>installed </a:t>
            </a:r>
          </a:p>
          <a:p>
            <a:pPr lvl="1"/>
            <a:r>
              <a:rPr lang="en-US" dirty="0" smtClean="0"/>
              <a:t>Isolated testing phase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virus detectors</a:t>
            </a:r>
          </a:p>
          <a:p>
            <a:endParaRPr lang="en-US" dirty="0" smtClean="0"/>
          </a:p>
          <a:p>
            <a:r>
              <a:rPr lang="en-US" b="1" dirty="0" smtClean="0"/>
              <a:t>Limit damage:</a:t>
            </a:r>
          </a:p>
          <a:p>
            <a:pPr lvl="1"/>
            <a:r>
              <a:rPr lang="en-US" dirty="0" smtClean="0"/>
              <a:t>Make and retain </a:t>
            </a:r>
            <a:r>
              <a:rPr lang="en-US" dirty="0" smtClean="0">
                <a:solidFill>
                  <a:srgbClr val="FF0000"/>
                </a:solidFill>
              </a:rPr>
              <a:t>backup</a:t>
            </a:r>
            <a:r>
              <a:rPr lang="en-US" dirty="0" smtClean="0"/>
              <a:t> copies </a:t>
            </a:r>
            <a:r>
              <a:rPr lang="en-US" dirty="0" smtClean="0">
                <a:solidFill>
                  <a:srgbClr val="FF0000"/>
                </a:solidFill>
              </a:rPr>
              <a:t>important resources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404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45D8ADF-769D-4321-A915-53C72A3AF9A9}" type="slidenum">
              <a:rPr kumimoji="0" lang="en-US" sz="1200" smtClean="0">
                <a:solidFill>
                  <a:prstClr val="white"/>
                </a:solidFill>
              </a:rPr>
              <a:pPr/>
              <a:t>31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fornian FB" pitchFamily="18" charset="0"/>
              </a:rPr>
              <a:t>Preventing Malicious Attacks on the Internet</a:t>
            </a:r>
            <a:endParaRPr lang="en-US" sz="3200" b="1" dirty="0">
              <a:solidFill>
                <a:srgbClr val="FF0000"/>
              </a:solidFill>
              <a:latin typeface="Californian FB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800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of your software is </a:t>
            </a:r>
            <a:r>
              <a:rPr lang="en-US" sz="2400" dirty="0" smtClean="0">
                <a:solidFill>
                  <a:srgbClr val="FF0000"/>
                </a:solidFill>
              </a:rPr>
              <a:t>up-to-date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Install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firewall</a:t>
            </a:r>
            <a:endParaRPr lang="en-US" sz="2400" b="1" dirty="0" smtClean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Scanning </a:t>
            </a:r>
            <a:r>
              <a:rPr lang="en-US" sz="2400" b="1" dirty="0"/>
              <a:t>systems </a:t>
            </a:r>
            <a:r>
              <a:rPr lang="en-US" sz="2400" dirty="0"/>
              <a:t>for weak spots, like an operating system that has not been upgraded or recently </a:t>
            </a:r>
            <a:r>
              <a:rPr lang="en-US" sz="2400" dirty="0" smtClean="0"/>
              <a:t>patched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8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smtClean="0">
                <a:latin typeface="Arial" pitchFamily="34" charset="0"/>
                <a:cs typeface="Arial" pitchFamily="34" charset="0"/>
              </a:rPr>
              <a:t>Q &amp; A</a:t>
            </a:r>
            <a:endParaRPr lang="en-US" sz="9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malware?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malware </a:t>
            </a:r>
            <a:r>
              <a:rPr lang="en-US" dirty="0" smtClean="0"/>
              <a:t>is a set of instructions that run on your computer and make your system do something that an attacker wants it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malware?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broad category of software threats to your network and systems.</a:t>
            </a:r>
          </a:p>
          <a:p>
            <a:pPr lvl="1"/>
            <a:r>
              <a:rPr lang="en-US" dirty="0" smtClean="0"/>
              <a:t>Modifies or destroys data</a:t>
            </a:r>
          </a:p>
          <a:p>
            <a:pPr lvl="1"/>
            <a:r>
              <a:rPr lang="en-US" dirty="0" smtClean="0"/>
              <a:t>Steals data</a:t>
            </a:r>
          </a:p>
          <a:p>
            <a:pPr lvl="1"/>
            <a:r>
              <a:rPr lang="en-US" dirty="0" smtClean="0"/>
              <a:t>Allows unauthorized access</a:t>
            </a:r>
          </a:p>
          <a:p>
            <a:pPr lvl="1"/>
            <a:r>
              <a:rPr lang="en-US" dirty="0" smtClean="0"/>
              <a:t>Exploit or damages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572000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/>
            <a:r>
              <a:rPr lang="en-US" altLang="zh-CN" sz="2800" dirty="0" smtClean="0">
                <a:ea typeface="SimSun" pitchFamily="2" charset="-122"/>
              </a:rPr>
              <a:t>Basic types: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Virus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Worms </a:t>
            </a:r>
          </a:p>
          <a:p>
            <a:pPr marL="1023938" lvl="1" indent="-457200"/>
            <a:r>
              <a:rPr lang="en-US" altLang="zh-CN" sz="2400" dirty="0">
                <a:ea typeface="SimSun" pitchFamily="2" charset="-122"/>
              </a:rPr>
              <a:t>Trojan Horse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CN" sz="2800" dirty="0" smtClean="0">
                <a:ea typeface="SimSun" pitchFamily="2" charset="-122"/>
              </a:rPr>
              <a:t>Several variants of the basic types exist: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Time Bomb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Logic Bomb</a:t>
            </a:r>
          </a:p>
          <a:p>
            <a:pPr marL="1023938" lvl="1" indent="-457200" eaLnBrk="1" hangingPunct="1"/>
            <a:r>
              <a:rPr lang="en-US" altLang="zh-CN" sz="2400" dirty="0" err="1" smtClean="0">
                <a:ea typeface="SimSun" pitchFamily="2" charset="-122"/>
              </a:rPr>
              <a:t>Keylogger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Rootkit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Adware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Spyware</a:t>
            </a:r>
          </a:p>
          <a:p>
            <a:pPr marL="1023938" lvl="1" indent="-457200" eaLnBrk="1" hangingPunct="1"/>
            <a:r>
              <a:rPr lang="en-US" altLang="zh-CN" sz="2400" dirty="0" smtClean="0">
                <a:ea typeface="SimSun" pitchFamily="2" charset="-122"/>
              </a:rPr>
              <a:t>…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D9A924-E96D-4279-A7D9-279AA0B5C4FA}" type="slidenum">
              <a:rPr lang="zh-CN" altLang="en-US" sz="1400" smtClean="0"/>
              <a:pPr eaLnBrk="1" hangingPunct="1"/>
              <a:t>6</a:t>
            </a:fld>
            <a:endParaRPr lang="en-US" altLang="zh-CN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C0000"/>
                </a:solidFill>
                <a:latin typeface="+mj-lt"/>
              </a:rPr>
              <a:t>Malware Types</a:t>
            </a:r>
            <a:endParaRPr lang="en-US" sz="3200" b="1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9743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7" y="1874837"/>
            <a:ext cx="8900206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4196"/>
            <a:ext cx="7848600" cy="62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0" y="274638"/>
            <a:ext cx="8135279" cy="61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7100"/>
      </p:ext>
    </p:extLst>
  </p:cSld>
  <p:clrMapOvr>
    <a:masterClrMapping/>
  </p:clrMapOvr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944</Words>
  <Application>Microsoft Office PowerPoint</Application>
  <PresentationFormat>On-screen Show (4:3)</PresentationFormat>
  <Paragraphs>218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宋体</vt:lpstr>
      <vt:lpstr>宋体</vt:lpstr>
      <vt:lpstr>Arial</vt:lpstr>
      <vt:lpstr>Calibri</vt:lpstr>
      <vt:lpstr>Californian FB</vt:lpstr>
      <vt:lpstr>新細明體</vt:lpstr>
      <vt:lpstr>Times New Roman</vt:lpstr>
      <vt:lpstr>Wingdings</vt:lpstr>
      <vt:lpstr>UNR</vt:lpstr>
      <vt:lpstr>Office Theme</vt:lpstr>
      <vt:lpstr>Chapter 5 Malicious Codes (Malware)</vt:lpstr>
      <vt:lpstr>Outline</vt:lpstr>
      <vt:lpstr>Sample infection process</vt:lpstr>
      <vt:lpstr>What is a malware?</vt:lpstr>
      <vt:lpstr>What is a malware?</vt:lpstr>
      <vt:lpstr>PowerPoint Presentation</vt:lpstr>
      <vt:lpstr>Keylogger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Virus</vt:lpstr>
      <vt:lpstr>Four Phases of a Virus  </vt:lpstr>
      <vt:lpstr>Virus Types</vt:lpstr>
      <vt:lpstr>Virus Types</vt:lpstr>
      <vt:lpstr>Virus Types</vt:lpstr>
      <vt:lpstr>How Viruses Append</vt:lpstr>
      <vt:lpstr>How Viruses Append</vt:lpstr>
      <vt:lpstr>How Viruses Append</vt:lpstr>
      <vt:lpstr>Worm</vt:lpstr>
      <vt:lpstr>Kinds of Malicious Code</vt:lpstr>
      <vt:lpstr>Kinds of Malicious Code</vt:lpstr>
      <vt:lpstr>Worm vs Virus vs Trojan horse</vt:lpstr>
      <vt:lpstr>Where does Malicious Code Hide?</vt:lpstr>
      <vt:lpstr>How to detect &amp; prevention them</vt:lpstr>
      <vt:lpstr>PowerPoint Presentation</vt:lpstr>
      <vt:lpstr>Anti-Virus</vt:lpstr>
      <vt:lpstr>Techniques </vt:lpstr>
      <vt:lpstr>Antivirus Approaches</vt:lpstr>
      <vt:lpstr>Preventing Virus Infection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Malicious Codes</dc:title>
  <dc:creator>Admin</dc:creator>
  <cp:lastModifiedBy>CHINH</cp:lastModifiedBy>
  <cp:revision>30</cp:revision>
  <dcterms:created xsi:type="dcterms:W3CDTF">2006-08-16T00:00:00Z</dcterms:created>
  <dcterms:modified xsi:type="dcterms:W3CDTF">2020-11-12T03:20:28Z</dcterms:modified>
</cp:coreProperties>
</file>