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317" r:id="rId4"/>
    <p:sldId id="311" r:id="rId5"/>
    <p:sldId id="312" r:id="rId6"/>
    <p:sldId id="313" r:id="rId7"/>
    <p:sldId id="314" r:id="rId8"/>
    <p:sldId id="315" r:id="rId9"/>
    <p:sldId id="31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05" r:id="rId19"/>
    <p:sldId id="306" r:id="rId20"/>
    <p:sldId id="307" r:id="rId21"/>
    <p:sldId id="308" r:id="rId22"/>
    <p:sldId id="309" r:id="rId23"/>
    <p:sldId id="31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 snapToGrid="0">
      <p:cViewPr varScale="1">
        <p:scale>
          <a:sx n="110" d="100"/>
          <a:sy n="110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7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4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Limitation : Need to implement new proxies to handle new protocols. Slower compared to other firewalls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Advantage : Ability to authenticate users directly rather than depending on network addresses of the system. Reduces the risk of IP spoofing attacks that are easy to launch against a network.</a:t>
            </a:r>
          </a:p>
        </p:txBody>
      </p:sp>
    </p:spTree>
    <p:extLst>
      <p:ext uri="{BB962C8B-B14F-4D97-AF65-F5344CB8AC3E}">
        <p14:creationId xmlns:p14="http://schemas.microsoft.com/office/powerpoint/2010/main" val="332572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5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5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9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2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43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1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Chapter 6. </a:t>
            </a:r>
            <a:br>
              <a:rPr lang="en-GB" dirty="0" smtClean="0"/>
            </a:br>
            <a:r>
              <a:rPr lang="en-GB" dirty="0" smtClean="0"/>
              <a:t>Firewall – IDS/IPS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401350"/>
            <a:ext cx="8520600" cy="21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 part of computer system or network designed to stop unauthorized traffic flowing from one network to another.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Separate </a:t>
            </a:r>
            <a:r>
              <a:rPr lang="en-GB" dirty="0">
                <a:solidFill>
                  <a:srgbClr val="000000"/>
                </a:solidFill>
              </a:rPr>
              <a:t>trusted and untrusted components of a network.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Differentiate </a:t>
            </a:r>
            <a:r>
              <a:rPr lang="en-GB" dirty="0">
                <a:solidFill>
                  <a:srgbClr val="000000"/>
                </a:solidFill>
              </a:rPr>
              <a:t>networks within a trusted network.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Main functionalities are filtering data, redirecting traffic and protecting against network attacks.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Requirements of a firewall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28975" y="1428275"/>
            <a:ext cx="8520600" cy="176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All the traffic between trust zones should pass through firewall.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Only authorized traffic, as defined by the security policy, should be allowed to pass through.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firewall itself must be immune to penetration, which implies using a hardened system with secured Operating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Policy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User </a:t>
            </a:r>
            <a:r>
              <a:rPr lang="en-GB" u="sng" dirty="0" smtClean="0">
                <a:solidFill>
                  <a:srgbClr val="000000"/>
                </a:solidFill>
              </a:rPr>
              <a:t>control: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Controls access to the data based on the role of the user who is attempting to access it. Applied to users inside the firewall perimeter.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Service </a:t>
            </a:r>
            <a:r>
              <a:rPr lang="en-GB" u="sng" dirty="0" smtClean="0">
                <a:solidFill>
                  <a:srgbClr val="000000"/>
                </a:solidFill>
              </a:rPr>
              <a:t>control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Controls access by the type of service offered by the host. Applied on the basis of network address, protocol of connection and port numbers.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Direction </a:t>
            </a:r>
            <a:r>
              <a:rPr lang="en-GB" u="sng" dirty="0" smtClean="0">
                <a:solidFill>
                  <a:srgbClr val="000000"/>
                </a:solidFill>
              </a:rPr>
              <a:t>control: </a:t>
            </a:r>
            <a:r>
              <a:rPr lang="en-GB" dirty="0">
                <a:solidFill>
                  <a:srgbClr val="000000"/>
                </a:solidFill>
              </a:rPr>
              <a:t>Determines the direction in which requests may be initiated and are allowed to flow through the firewall. It tells whether the traffic is “inbound” </a:t>
            </a:r>
            <a:r>
              <a:rPr lang="en-GB" dirty="0" smtClean="0">
                <a:solidFill>
                  <a:srgbClr val="000000"/>
                </a:solidFill>
              </a:rPr>
              <a:t>(From </a:t>
            </a:r>
            <a:r>
              <a:rPr lang="en-GB" dirty="0">
                <a:solidFill>
                  <a:srgbClr val="000000"/>
                </a:solidFill>
              </a:rPr>
              <a:t>the network to </a:t>
            </a:r>
            <a:r>
              <a:rPr lang="en-GB" dirty="0" smtClean="0">
                <a:solidFill>
                  <a:srgbClr val="000000"/>
                </a:solidFill>
              </a:rPr>
              <a:t>firewall) </a:t>
            </a:r>
            <a:r>
              <a:rPr lang="en-GB" dirty="0">
                <a:solidFill>
                  <a:srgbClr val="000000"/>
                </a:solidFill>
              </a:rPr>
              <a:t>or vice-versa “outbound”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actions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2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Accepted: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Allowed to enter the connected network/host through the firewall.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Denied: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Not permitted to enter the other side of firewall.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Rejected: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Similar to “Denied”, but tells the source about this decision through ICMP packet.</a:t>
            </a:r>
            <a:r>
              <a:rPr lang="en-GB" dirty="0"/>
              <a:t>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03500" y="3010425"/>
            <a:ext cx="7406700" cy="197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Ingress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incoming traffic to safeguard an internal network and prevent attacks from outside.</a:t>
            </a:r>
          </a:p>
          <a:p>
            <a:pPr marL="0" lvl="0" indent="0">
              <a:spcBef>
                <a:spcPts val="0"/>
              </a:spcBef>
              <a:buNone/>
            </a:pPr>
            <a:endParaRPr sz="1800" i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Egress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outgoing network traffic and </a:t>
            </a:r>
            <a:r>
              <a:rPr lang="en-GB" sz="1800" i="1" dirty="0" smtClean="0">
                <a:solidFill>
                  <a:schemeClr val="dk1"/>
                </a:solidFill>
              </a:rPr>
              <a:t>prevent </a:t>
            </a:r>
            <a:r>
              <a:rPr lang="en-GB" sz="1800" i="1" dirty="0">
                <a:solidFill>
                  <a:schemeClr val="dk1"/>
                </a:solidFill>
              </a:rPr>
              <a:t>the users in the internal network to reach out to the outside network</a:t>
            </a:r>
            <a:r>
              <a:rPr lang="en-GB" sz="1800" i="1" dirty="0" smtClean="0">
                <a:solidFill>
                  <a:schemeClr val="dk1"/>
                </a:solidFill>
              </a:rPr>
              <a:t>. For </a:t>
            </a:r>
            <a:r>
              <a:rPr lang="en-GB" sz="1800" i="1" dirty="0">
                <a:solidFill>
                  <a:schemeClr val="dk1"/>
                </a:solidFill>
              </a:rPr>
              <a:t>example like blocking social networking sites in school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Types of filters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Depending on the mode of operation, there are three types of firewalls 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Packet Filter Firewall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Stateful Firewall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Application/Proxy Firewall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Packet Filter Firewall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912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543675" y="1247400"/>
            <a:ext cx="2503800" cy="253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Controls traffic based on the information in packet headers, without looking into the payload that contains application data.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9" name="Shape 99"/>
          <p:cNvSpPr txBox="1"/>
          <p:nvPr/>
        </p:nvSpPr>
        <p:spPr>
          <a:xfrm>
            <a:off x="231325" y="3125100"/>
            <a:ext cx="6232200" cy="19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pay attention to if the packet is a part of existing stream or traffic.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maintain the states about packets. Also called Stateless Firewall.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Stateful Firewall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198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572250" y="1189750"/>
            <a:ext cx="2466300" cy="39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Tracks the state of traffic by monitoring all the connection interactions until is closed.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Connection state table is maintained to understand the context of packets.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217150" y="3252575"/>
            <a:ext cx="6270000" cy="16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Example : Connections are only allowed through the ports that hold open 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Application/Proxy Firewall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39400" cy="150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591800" y="1240750"/>
            <a:ext cx="2328000" cy="381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Controls input, output and access from/to an application or service.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Acts an intermediary by impersonating the intended recipient.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15" name="Shape 115"/>
          <p:cNvSpPr txBox="1"/>
          <p:nvPr/>
        </p:nvSpPr>
        <p:spPr>
          <a:xfrm>
            <a:off x="218350" y="2729650"/>
            <a:ext cx="63075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client’s connection terminates at the proxy and a separate connection is initiated from the proxy to the destination host.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on the connection is analyzed up to the application layer to determine if the packet should be allowed or rejected.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main function of an IDS is to warn about suspicious activity taking place, but not to prevent them</a:t>
            </a:r>
          </a:p>
          <a:p>
            <a:r>
              <a:rPr lang="en-US" sz="2400" dirty="0" smtClean="0"/>
              <a:t>An IDS specifically looks for suspicious activity and events that might be the result of a virus, worm or hacker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32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</a:t>
            </a:r>
            <a:r>
              <a:rPr lang="en-US" dirty="0"/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All IDS have three things in commons: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Sensors: collect traffic and user activity data and sends to analyzer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Analyzer: looks for suspicious activity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Administrator interface: If analyzer detects suspicious activity, sends an alert to the Admin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66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is an intrusion?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Port security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DHCP snooping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</a:t>
            </a:r>
            <a:r>
              <a:rPr lang="en-GB" dirty="0">
                <a:solidFill>
                  <a:srgbClr val="000000"/>
                </a:solidFill>
              </a:rPr>
              <a:t>are firewalls?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Types of </a:t>
            </a:r>
            <a:r>
              <a:rPr lang="en-GB" dirty="0" smtClean="0">
                <a:solidFill>
                  <a:srgbClr val="000000"/>
                </a:solidFill>
              </a:rPr>
              <a:t>Firewalls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IDS/IPS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Types of IDS</a:t>
            </a:r>
          </a:p>
          <a:p>
            <a:pPr lvl="1"/>
            <a:r>
              <a:rPr lang="en-US" sz="2400" dirty="0" smtClean="0"/>
              <a:t> NIDS</a:t>
            </a:r>
          </a:p>
          <a:p>
            <a:pPr lvl="4">
              <a:spcAft>
                <a:spcPts val="600"/>
              </a:spcAft>
            </a:pPr>
            <a:r>
              <a:rPr lang="en-US" sz="1800" dirty="0" smtClean="0"/>
              <a:t>- Use sensors to monitor all network traffic</a:t>
            </a:r>
          </a:p>
          <a:p>
            <a:pPr lvl="4">
              <a:spcAft>
                <a:spcPts val="600"/>
              </a:spcAft>
            </a:pPr>
            <a:r>
              <a:rPr lang="en-US" sz="1800" dirty="0" smtClean="0"/>
              <a:t>- Cannot see the activities within the computer itself</a:t>
            </a:r>
          </a:p>
          <a:p>
            <a:pPr lvl="1"/>
            <a:r>
              <a:rPr lang="en-US" sz="2400" dirty="0" smtClean="0"/>
              <a:t> HIDS</a:t>
            </a:r>
          </a:p>
          <a:p>
            <a:pPr lvl="1"/>
            <a:r>
              <a:rPr lang="en-US" sz="1800" dirty="0" smtClean="0"/>
              <a:t>- Install on workstations/Servers</a:t>
            </a:r>
          </a:p>
          <a:p>
            <a:pPr lvl="1"/>
            <a:r>
              <a:rPr lang="en-US" sz="1800" dirty="0" smtClean="0"/>
              <a:t>- Watches for abnormal 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8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</a:t>
            </a:r>
            <a:r>
              <a:rPr lang="en-US" dirty="0"/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Signature based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matching</a:t>
            </a:r>
          </a:p>
          <a:p>
            <a:r>
              <a:rPr lang="en-US" dirty="0" smtClean="0"/>
              <a:t>Anomaly based</a:t>
            </a:r>
          </a:p>
          <a:p>
            <a:pPr lvl="1"/>
            <a:r>
              <a:rPr lang="en-US" dirty="0" smtClean="0"/>
              <a:t>Statistical anomaly based</a:t>
            </a:r>
          </a:p>
          <a:p>
            <a:pPr lvl="1"/>
            <a:r>
              <a:rPr lang="en-US" dirty="0" smtClean="0"/>
              <a:t>Protocol anomaly based</a:t>
            </a:r>
          </a:p>
          <a:p>
            <a:pPr lvl="1"/>
            <a:r>
              <a:rPr lang="en-US" dirty="0" smtClean="0"/>
              <a:t>Traffic anomaly based</a:t>
            </a:r>
          </a:p>
          <a:p>
            <a:r>
              <a:rPr lang="en-US" dirty="0" smtClean="0"/>
              <a:t>Rule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 – Intrusion Prevention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IPS is any device (hardware or software) that has the ability to detect attacks, both known and unknown, and prevent the attack from being successful</a:t>
            </a:r>
          </a:p>
          <a:p>
            <a:r>
              <a:rPr lang="en-US" sz="2400" dirty="0" smtClean="0"/>
              <a:t>Classification of IPS</a:t>
            </a:r>
          </a:p>
          <a:p>
            <a:pPr lvl="5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HIPS</a:t>
            </a:r>
          </a:p>
          <a:p>
            <a:pPr lvl="5">
              <a:buNone/>
            </a:pPr>
            <a:r>
              <a:rPr lang="en-US" sz="2000" dirty="0" smtClean="0"/>
              <a:t>   - NIPS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09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Snort 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basic components of Snort’s architecture:</a:t>
            </a:r>
          </a:p>
          <a:p>
            <a:pPr lvl="1"/>
            <a:r>
              <a:rPr lang="en-US" dirty="0" smtClean="0"/>
              <a:t> The Sniffer</a:t>
            </a:r>
          </a:p>
          <a:p>
            <a:pPr lvl="1"/>
            <a:r>
              <a:rPr lang="en-US" dirty="0" smtClean="0"/>
              <a:t>The Preprocessor</a:t>
            </a:r>
          </a:p>
          <a:p>
            <a:pPr lvl="1"/>
            <a:r>
              <a:rPr lang="en-US" dirty="0" smtClean="0"/>
              <a:t>The Detection Engine</a:t>
            </a:r>
          </a:p>
          <a:p>
            <a:pPr lvl="1"/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1" y="2133600"/>
            <a:ext cx="6531532" cy="24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intrusion?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 Intrusion can be defined as any set of actions that attempt to compromise the integrity, confidentiality or availability of resource.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In the context of info systems, intrusion refers to any unauthorized access, unauthorized attempt to access or damage or malicious use of info resources.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9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26654" cy="3416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Secured ports restrict a port to a user-defined group of 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54" y="1622425"/>
            <a:ext cx="3752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:Port to secure.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:Enable port security on the port.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Trap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:Issue a trap when an address-security violation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Shutdown 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:Disable the port when an address-security violation occurs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4" y="2919547"/>
            <a:ext cx="2703564" cy="17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Commands: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)#interface Fa0/1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mode access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maximum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mac-address </a:t>
            </a:r>
            <a:r>
              <a:rPr lang="en-US" sz="1400" dirty="0" smtClean="0">
                <a:solidFill>
                  <a:srgbClr val="FF0000"/>
                </a:solidFill>
              </a:rPr>
              <a:t>H.H.H</a:t>
            </a:r>
            <a:r>
              <a:rPr lang="en-US" sz="1400" dirty="0" smtClean="0"/>
              <a:t> | </a:t>
            </a:r>
            <a:r>
              <a:rPr lang="en-US" sz="1400" dirty="0" smtClean="0">
                <a:solidFill>
                  <a:srgbClr val="7030A0"/>
                </a:solidFill>
              </a:rPr>
              <a:t>Sticky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violation shutdown</a:t>
            </a:r>
          </a:p>
          <a:p>
            <a:pPr>
              <a:spcAft>
                <a:spcPts val="600"/>
              </a:spcAft>
              <a:buNone/>
            </a:pPr>
            <a:endParaRPr lang="en-US" sz="1400" dirty="0"/>
          </a:p>
          <a:p>
            <a:pPr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SW(</a:t>
            </a:r>
            <a:r>
              <a:rPr lang="en-US" sz="1400" dirty="0" err="1" smtClean="0">
                <a:solidFill>
                  <a:srgbClr val="0070C0"/>
                </a:solidFill>
              </a:rPr>
              <a:t>config</a:t>
            </a:r>
            <a:r>
              <a:rPr lang="en-US" sz="1400" dirty="0" smtClean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detect cause all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cause all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interval 30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To prevent a Man-in-the-middle attack on our network</a:t>
            </a:r>
          </a:p>
          <a:p>
            <a:r>
              <a:rPr lang="en-US" dirty="0" smtClean="0"/>
              <a:t> Fake DHCP Servers can respond to DHCPDISCOVER messages before the real server has time to respond.</a:t>
            </a:r>
          </a:p>
          <a:p>
            <a:r>
              <a:rPr lang="en-US" dirty="0" smtClean="0"/>
              <a:t> DHCP Snooping allows switches on the network to trust the port a DHCP server is connected to (this could be a trunk) and not trust the other 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Snooping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Commands: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SW(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dhcp</a:t>
            </a:r>
            <a:r>
              <a:rPr lang="en-US" dirty="0" smtClean="0"/>
              <a:t> snooping</a:t>
            </a:r>
          </a:p>
          <a:p>
            <a:pPr>
              <a:spcAft>
                <a:spcPts val="1200"/>
              </a:spcAft>
              <a:buNone/>
            </a:pPr>
            <a:r>
              <a:rPr lang="en-US" dirty="0"/>
              <a:t>SW(</a:t>
            </a:r>
            <a:r>
              <a:rPr lang="en-US" dirty="0" err="1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dhcp</a:t>
            </a:r>
            <a:r>
              <a:rPr lang="en-US" dirty="0" smtClean="0"/>
              <a:t> snooping </a:t>
            </a:r>
            <a:r>
              <a:rPr lang="en-US" dirty="0" err="1" smtClean="0"/>
              <a:t>vlan</a:t>
            </a:r>
            <a:r>
              <a:rPr lang="en-US" dirty="0" smtClean="0"/>
              <a:t> 1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SW(</a:t>
            </a:r>
            <a:r>
              <a:rPr lang="en-US" dirty="0" err="1" smtClean="0"/>
              <a:t>config</a:t>
            </a:r>
            <a:r>
              <a:rPr lang="en-US" dirty="0" smtClean="0"/>
              <a:t>)#interface Fa0/1  </a:t>
            </a:r>
            <a:r>
              <a:rPr lang="en-US" dirty="0" smtClean="0">
                <a:sym typeface="Wingdings" panose="05000000000000000000" pitchFamily="2" charset="2"/>
              </a:rPr>
              <a:t> connect to real DHCP server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SW(</a:t>
            </a:r>
            <a:r>
              <a:rPr lang="en-US" dirty="0" err="1" smtClean="0"/>
              <a:t>config</a:t>
            </a:r>
            <a:r>
              <a:rPr lang="en-US" dirty="0" smtClean="0"/>
              <a:t>-if)#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dhcp</a:t>
            </a:r>
            <a:r>
              <a:rPr lang="en-US" dirty="0" smtClean="0"/>
              <a:t> snooping trust</a:t>
            </a:r>
          </a:p>
          <a:p>
            <a:pPr>
              <a:spcAft>
                <a:spcPts val="120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SW(</a:t>
            </a:r>
            <a:r>
              <a:rPr lang="en-US" dirty="0" err="1">
                <a:solidFill>
                  <a:srgbClr val="7030A0"/>
                </a:solidFill>
              </a:rPr>
              <a:t>config</a:t>
            </a:r>
            <a:r>
              <a:rPr lang="en-US" dirty="0">
                <a:solidFill>
                  <a:srgbClr val="7030A0"/>
                </a:solidFill>
              </a:rPr>
              <a:t>-if</a:t>
            </a:r>
            <a:r>
              <a:rPr lang="en-US" dirty="0" smtClean="0">
                <a:solidFill>
                  <a:srgbClr val="7030A0"/>
                </a:solidFill>
              </a:rPr>
              <a:t>)#</a:t>
            </a:r>
            <a:r>
              <a:rPr lang="en-US" dirty="0" err="1" smtClean="0">
                <a:solidFill>
                  <a:srgbClr val="7030A0"/>
                </a:solidFill>
              </a:rPr>
              <a:t>ip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dhcp</a:t>
            </a:r>
            <a:r>
              <a:rPr lang="en-US" dirty="0" smtClean="0">
                <a:solidFill>
                  <a:srgbClr val="7030A0"/>
                </a:solidFill>
              </a:rPr>
              <a:t> snooping limit rate </a:t>
            </a:r>
            <a:r>
              <a:rPr lang="en-US" dirty="0" smtClean="0">
                <a:solidFill>
                  <a:srgbClr val="0070C0"/>
                </a:solidFill>
              </a:rPr>
              <a:t>25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Verify the configuration:</a:t>
            </a:r>
          </a:p>
          <a:p>
            <a:pPr>
              <a:spcAft>
                <a:spcPts val="1200"/>
              </a:spcAft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SW#show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dhcp</a:t>
            </a:r>
            <a:r>
              <a:rPr lang="en-US" dirty="0" smtClean="0">
                <a:solidFill>
                  <a:srgbClr val="0070C0"/>
                </a:solidFill>
              </a:rPr>
              <a:t> snooping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6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1061</Words>
  <Application>Microsoft Office PowerPoint</Application>
  <PresentationFormat>On-screen Show (16:9)</PresentationFormat>
  <Paragraphs>124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Simple Light</vt:lpstr>
      <vt:lpstr>Chapter 6.  Firewall – IDS/IPS</vt:lpstr>
      <vt:lpstr>Outline</vt:lpstr>
      <vt:lpstr>What is an intrusion?</vt:lpstr>
      <vt:lpstr>Port Security</vt:lpstr>
      <vt:lpstr>Port Security</vt:lpstr>
      <vt:lpstr>Port Security</vt:lpstr>
      <vt:lpstr>Lab: Port Security</vt:lpstr>
      <vt:lpstr>DHCP Snooping</vt:lpstr>
      <vt:lpstr>DHCP Snooping</vt:lpstr>
      <vt:lpstr>Firewalls</vt:lpstr>
      <vt:lpstr>Requirements of a firewall</vt:lpstr>
      <vt:lpstr>Firewall Policy</vt:lpstr>
      <vt:lpstr>Firewall actions</vt:lpstr>
      <vt:lpstr>Types of filters</vt:lpstr>
      <vt:lpstr>Packet Filter Firewall</vt:lpstr>
      <vt:lpstr>Stateful Firewall</vt:lpstr>
      <vt:lpstr>Application/Proxy Firewall</vt:lpstr>
      <vt:lpstr>IDS – Intrusion Detection System</vt:lpstr>
      <vt:lpstr>IDS – Intrusion Detection System</vt:lpstr>
      <vt:lpstr>IDS – Intrusion Detection System</vt:lpstr>
      <vt:lpstr>IDS – Intrusion Detection System</vt:lpstr>
      <vt:lpstr>IPS – Intrusion Prevention System</vt:lpstr>
      <vt:lpstr>Lab : Snort 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CHINH</cp:lastModifiedBy>
  <cp:revision>28</cp:revision>
  <dcterms:modified xsi:type="dcterms:W3CDTF">2020-11-26T04:08:36Z</dcterms:modified>
</cp:coreProperties>
</file>