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5" r:id="rId15"/>
    <p:sldId id="271" r:id="rId16"/>
    <p:sldId id="272" r:id="rId17"/>
    <p:sldId id="273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-1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61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68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63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25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42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8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8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52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86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55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41B8-1EF8-4873-9202-9D077C85248B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2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Chương 7-9: Cryptography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99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28650"/>
            <a:ext cx="111633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2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1" y="342385"/>
            <a:ext cx="108870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8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033463"/>
            <a:ext cx="109156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5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86" y="365125"/>
            <a:ext cx="10515600" cy="890631"/>
          </a:xfrm>
        </p:spPr>
        <p:txBody>
          <a:bodyPr/>
          <a:lstStyle/>
          <a:p>
            <a:r>
              <a:rPr lang="en-US" smtClean="0"/>
              <a:t>Public Key Cryptosystems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96" y="1255756"/>
            <a:ext cx="8639175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5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9416" y="1825625"/>
            <a:ext cx="1814384" cy="4351338"/>
          </a:xfrm>
        </p:spPr>
        <p:txBody>
          <a:bodyPr/>
          <a:lstStyle/>
          <a:p>
            <a:r>
              <a:rPr lang="en-US" smtClean="0"/>
              <a:t>m = 0, 1, 2, 3, 4, 5, 6, 7, 8, 9</a:t>
            </a:r>
          </a:p>
          <a:p>
            <a:r>
              <a:rPr lang="en-US" smtClean="0"/>
              <a:t>c = 0, 1, 8, 5, 9, 4, 7,2, 6, 3 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8" y="588234"/>
            <a:ext cx="8236937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42950"/>
            <a:ext cx="96774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676275"/>
            <a:ext cx="92773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9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733425"/>
            <a:ext cx="10601325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6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Phần tử sinh (của snt p hay Z</a:t>
            </a:r>
            <a:r>
              <a:rPr lang="en-US" baseline="-25000" smtClean="0"/>
              <a:t>p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VD: Xét Z</a:t>
            </a:r>
            <a:r>
              <a:rPr lang="en-US" baseline="-25000" smtClean="0"/>
              <a:t>7</a:t>
            </a:r>
            <a:r>
              <a:rPr lang="en-US" smtClean="0"/>
              <a:t>={1, 2, 3, 4, 5, 6}</a:t>
            </a:r>
          </a:p>
          <a:p>
            <a:pPr marL="0" indent="0">
              <a:buNone/>
            </a:pPr>
            <a:r>
              <a:rPr lang="en-US" smtClean="0"/>
              <a:t>Chọn g=2.  2</a:t>
            </a:r>
            <a:r>
              <a:rPr lang="en-US" baseline="30000" smtClean="0"/>
              <a:t>0</a:t>
            </a:r>
            <a:r>
              <a:rPr lang="en-US" baseline="30000"/>
              <a:t> </a:t>
            </a:r>
            <a:r>
              <a:rPr lang="en-US" smtClean="0"/>
              <a:t>%7=1, 2</a:t>
            </a:r>
            <a:r>
              <a:rPr lang="en-US" baseline="30000" smtClean="0"/>
              <a:t>1 </a:t>
            </a:r>
            <a:r>
              <a:rPr lang="en-US"/>
              <a:t>%</a:t>
            </a:r>
            <a:r>
              <a:rPr lang="en-US" smtClean="0"/>
              <a:t>7=2, 2</a:t>
            </a:r>
            <a:r>
              <a:rPr lang="en-US" baseline="30000" smtClean="0"/>
              <a:t>3 </a:t>
            </a:r>
            <a:r>
              <a:rPr lang="en-US"/>
              <a:t>%</a:t>
            </a:r>
            <a:r>
              <a:rPr lang="en-US" smtClean="0"/>
              <a:t>7=1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g=3.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890588"/>
            <a:ext cx="945832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0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0436" y="5661891"/>
            <a:ext cx="10668000" cy="0"/>
          </a:xfrm>
          <a:prstGeom prst="line">
            <a:avLst/>
          </a:prstGeom>
          <a:ln w="762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52436" y="5994400"/>
            <a:ext cx="657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Mathematics and Computer Science</a:t>
            </a:r>
            <a:endParaRPr lang="en-AU" sz="2400" dirty="0"/>
          </a:p>
        </p:txBody>
      </p:sp>
      <p:sp>
        <p:nvSpPr>
          <p:cNvPr id="7" name="Rectangle 6"/>
          <p:cNvSpPr/>
          <p:nvPr/>
        </p:nvSpPr>
        <p:spPr>
          <a:xfrm>
            <a:off x="1893454" y="4516582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Crypto1</a:t>
            </a:r>
          </a:p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(Maths for Crypto)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35090" y="3971637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Crypto2</a:t>
            </a:r>
          </a:p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(Applied Crypto)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54436" y="2544619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Computer Security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7614" y="2202873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Database </a:t>
            </a:r>
          </a:p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Security</a:t>
            </a:r>
            <a:endParaRPr lang="en-AU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20436" y="1981200"/>
            <a:ext cx="10668000" cy="0"/>
          </a:xfrm>
          <a:prstGeom prst="line">
            <a:avLst/>
          </a:prstGeom>
          <a:ln w="762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93454" y="706584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Advanced Crypto</a:t>
            </a:r>
          </a:p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(Crypto1+Cryto2)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68290" y="198584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Crypt-</a:t>
            </a:r>
          </a:p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analysis</a:t>
            </a:r>
            <a:endParaRPr lang="en-AU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7" idx="2"/>
          </p:cNvCxnSpPr>
          <p:nvPr/>
        </p:nvCxnSpPr>
        <p:spPr>
          <a:xfrm flipH="1" flipV="1">
            <a:off x="3131127" y="5532582"/>
            <a:ext cx="1690255" cy="461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 flipV="1">
            <a:off x="7135090" y="4987637"/>
            <a:ext cx="1237673" cy="10067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9" idx="2"/>
          </p:cNvCxnSpPr>
          <p:nvPr/>
        </p:nvCxnSpPr>
        <p:spPr>
          <a:xfrm flipV="1">
            <a:off x="4368800" y="3560619"/>
            <a:ext cx="2923309" cy="1463963"/>
          </a:xfrm>
          <a:prstGeom prst="straightConnector1">
            <a:avLst/>
          </a:prstGeom>
          <a:ln w="571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9" idx="2"/>
          </p:cNvCxnSpPr>
          <p:nvPr/>
        </p:nvCxnSpPr>
        <p:spPr>
          <a:xfrm flipH="1" flipV="1">
            <a:off x="7292109" y="3560619"/>
            <a:ext cx="1080654" cy="41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10" idx="2"/>
          </p:cNvCxnSpPr>
          <p:nvPr/>
        </p:nvCxnSpPr>
        <p:spPr>
          <a:xfrm flipV="1">
            <a:off x="3131127" y="3218873"/>
            <a:ext cx="264160" cy="1297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1"/>
            <a:endCxn id="10" idx="2"/>
          </p:cNvCxnSpPr>
          <p:nvPr/>
        </p:nvCxnSpPr>
        <p:spPr>
          <a:xfrm flipH="1" flipV="1">
            <a:off x="3395287" y="3218873"/>
            <a:ext cx="3739803" cy="1260764"/>
          </a:xfrm>
          <a:prstGeom prst="straightConnector1">
            <a:avLst/>
          </a:prstGeom>
          <a:ln w="571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3" idx="1"/>
          </p:cNvCxnSpPr>
          <p:nvPr/>
        </p:nvCxnSpPr>
        <p:spPr>
          <a:xfrm flipV="1">
            <a:off x="4368800" y="706584"/>
            <a:ext cx="1699490" cy="508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0"/>
            <a:endCxn id="13" idx="2"/>
          </p:cNvCxnSpPr>
          <p:nvPr/>
        </p:nvCxnSpPr>
        <p:spPr>
          <a:xfrm flipV="1">
            <a:off x="3131127" y="1214584"/>
            <a:ext cx="4174836" cy="33019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1"/>
          </p:cNvCxnSpPr>
          <p:nvPr/>
        </p:nvCxnSpPr>
        <p:spPr>
          <a:xfrm flipH="1" flipV="1">
            <a:off x="1046480" y="6225232"/>
            <a:ext cx="1705956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076960" y="1173944"/>
            <a:ext cx="162560" cy="50846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1"/>
          </p:cNvCxnSpPr>
          <p:nvPr/>
        </p:nvCxnSpPr>
        <p:spPr>
          <a:xfrm>
            <a:off x="1233516" y="1214584"/>
            <a:ext cx="6599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thuật ngữ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11379200" cy="4953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smtClean="0">
                <a:latin typeface="Arial" pitchFamily="34" charset="0"/>
                <a:cs typeface="Arial" pitchFamily="34" charset="0"/>
              </a:rPr>
              <a:t>Plaintext: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bản rõ (bản gốc) – </a:t>
            </a:r>
            <a:r>
              <a:rPr lang="en-US" sz="2000" i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original message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smtClean="0">
                <a:latin typeface="Arial" pitchFamily="34" charset="0"/>
                <a:cs typeface="Arial" pitchFamily="34" charset="0"/>
              </a:rPr>
              <a:t>Ciphertext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: bản mã (bản mật – </a:t>
            </a:r>
            <a:r>
              <a:rPr lang="en-US" sz="2000" i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coded message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), là kết quả của bản rõ sau khi mã hóa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smtClean="0">
                <a:latin typeface="Arial" pitchFamily="34" charset="0"/>
                <a:cs typeface="Arial" pitchFamily="34" charset="0"/>
              </a:rPr>
              <a:t>Encryption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(encipher</a:t>
            </a:r>
            <a:r>
              <a:rPr lang="en-US" sz="2000" b="1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: mã hóa, là quá trình chuyển đổi bản rõ thành bản mã – </a:t>
            </a:r>
            <a:r>
              <a:rPr lang="en-US" sz="2000" i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converting plaintext to ciphertext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smtClean="0">
                <a:latin typeface="Arial" pitchFamily="34" charset="0"/>
                <a:cs typeface="Arial" pitchFamily="34" charset="0"/>
              </a:rPr>
              <a:t>Decryption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(decipher): giải mã, là quá trình biến đổi bản mã thành bản rõ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smtClean="0">
                <a:latin typeface="Arial" pitchFamily="34" charset="0"/>
                <a:cs typeface="Arial" pitchFamily="34" charset="0"/>
              </a:rPr>
              <a:t>Cryptosystem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: hệ mã, là phương pháp ngụy trang bản rõ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smtClean="0">
                <a:latin typeface="Arial" pitchFamily="34" charset="0"/>
                <a:cs typeface="Arial" pitchFamily="34" charset="0"/>
              </a:rPr>
              <a:t>Cryptanalysis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(codebreaking): phá mã, là quá trình cố gắng chuyển đổi bản mã thành bản rõ mà không có khóa – </a:t>
            </a:r>
            <a:r>
              <a:rPr lang="en-US" sz="2000" i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study of principles/methods of deciphering ciphertext without knowing key</a:t>
            </a:r>
            <a:endParaRPr lang="en-US" sz="2000" i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Mã</a:t>
            </a:r>
            <a:r>
              <a:rPr lang="en-AU" dirty="0" smtClean="0"/>
              <a:t> </a:t>
            </a:r>
            <a:r>
              <a:rPr lang="en-AU" dirty="0" err="1" smtClean="0"/>
              <a:t>hóa</a:t>
            </a:r>
            <a:r>
              <a:rPr lang="en-AU" dirty="0" smtClean="0"/>
              <a:t> </a:t>
            </a:r>
            <a:r>
              <a:rPr lang="en-AU" dirty="0" err="1" smtClean="0"/>
              <a:t>ứng</a:t>
            </a:r>
            <a:r>
              <a:rPr lang="en-AU" dirty="0" smtClean="0"/>
              <a:t> </a:t>
            </a:r>
            <a:r>
              <a:rPr lang="en-AU" dirty="0" err="1" smtClean="0"/>
              <a:t>dụng</a:t>
            </a:r>
            <a:r>
              <a:rPr lang="en-AU" dirty="0" smtClean="0"/>
              <a:t> – </a:t>
            </a:r>
            <a:r>
              <a:rPr lang="en-AU" dirty="0" err="1" smtClean="0"/>
              <a:t>giới</a:t>
            </a:r>
            <a:r>
              <a:rPr lang="en-AU" dirty="0" smtClean="0"/>
              <a:t> </a:t>
            </a:r>
            <a:r>
              <a:rPr lang="en-AU" dirty="0" err="1" smtClean="0"/>
              <a:t>thiệu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976582" y="1958109"/>
            <a:ext cx="8026400" cy="169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00365" y="2272145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 smtClean="0"/>
              <a:t>Cryptology = Cryptography + Cryptanalysis</a:t>
            </a:r>
            <a:endParaRPr lang="en-AU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7745" y="4114800"/>
            <a:ext cx="3870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 smtClean="0"/>
              <a:t>Building a cryptosystem</a:t>
            </a:r>
            <a:endParaRPr lang="en-AU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67782" y="4114800"/>
            <a:ext cx="3870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 err="1" smtClean="0"/>
              <a:t>Analyzing</a:t>
            </a:r>
            <a:r>
              <a:rPr lang="en-AU" sz="4400" dirty="0" smtClean="0"/>
              <a:t> a cryptosystem</a:t>
            </a:r>
            <a:endParaRPr lang="en-AU" sz="4400" dirty="0"/>
          </a:p>
        </p:txBody>
      </p:sp>
      <p:sp>
        <p:nvSpPr>
          <p:cNvPr id="13" name="Down Arrow 12"/>
          <p:cNvSpPr/>
          <p:nvPr/>
        </p:nvSpPr>
        <p:spPr>
          <a:xfrm>
            <a:off x="5006109" y="3103142"/>
            <a:ext cx="1339272" cy="86849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Down Arrow 13"/>
          <p:cNvSpPr/>
          <p:nvPr/>
        </p:nvSpPr>
        <p:spPr>
          <a:xfrm>
            <a:off x="9033164" y="3135331"/>
            <a:ext cx="1339272" cy="86849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9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Định</a:t>
            </a:r>
            <a:r>
              <a:rPr lang="en-AU" dirty="0" smtClean="0"/>
              <a:t> </a:t>
            </a:r>
            <a:r>
              <a:rPr lang="en-AU" dirty="0" err="1" smtClean="0"/>
              <a:t>nghĩa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𝓜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∃</m:t>
                      </m:r>
                      <m:sSub>
                        <m:sSubPr>
                          <m:ctrlPr>
                            <a:rPr lang="en-AU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𝓜</m:t>
                      </m:r>
                      <m:r>
                        <a:rPr lang="en-A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𝓜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∈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AU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AU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 smtClean="0"/>
              </a:p>
              <a:p>
                <a:endParaRPr lang="en-AU" dirty="0" smtClean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dirty="0" smtClean="0"/>
                  <a:t>: Symmetric/Secret key/Pre-share key Cryptosystem.</a:t>
                </a:r>
              </a:p>
              <a:p>
                <a:endParaRPr lang="en-AU" dirty="0" smtClean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AU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AU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 smtClean="0"/>
                  <a:t>: Assymmetric/Public key Cryptosystem.</a:t>
                </a:r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A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𝓜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 smtClean="0"/>
                  <a:t>: Cryptographic Hash Function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262038"/>
              </p:ext>
            </p:extLst>
          </p:nvPr>
        </p:nvGraphicFramePr>
        <p:xfrm>
          <a:off x="6038850" y="3370263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4" imgW="114120" imgH="114120" progId="Equation.DSMT4">
                  <p:embed/>
                </p:oleObj>
              </mc:Choice>
              <mc:Fallback>
                <p:oleObj name="Equation" r:id="rId4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70263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994800"/>
              </p:ext>
            </p:extLst>
          </p:nvPr>
        </p:nvGraphicFramePr>
        <p:xfrm>
          <a:off x="6038850" y="3370263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6" imgW="114120" imgH="114120" progId="Equation.DSMT4">
                  <p:embed/>
                </p:oleObj>
              </mc:Choice>
              <mc:Fallback>
                <p:oleObj name="Equation" r:id="rId6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70263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4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Bảo</a:t>
            </a:r>
            <a:r>
              <a:rPr lang="en-AU" dirty="0" smtClean="0"/>
              <a:t> </a:t>
            </a:r>
            <a:r>
              <a:rPr lang="en-AU" dirty="0" err="1" smtClean="0"/>
              <a:t>mật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Tính</a:t>
            </a:r>
            <a:r>
              <a:rPr lang="en-AU" dirty="0" smtClean="0"/>
              <a:t> </a:t>
            </a:r>
            <a:r>
              <a:rPr lang="en-AU" dirty="0" err="1" smtClean="0"/>
              <a:t>chất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i="1" dirty="0" smtClean="0"/>
              <a:t>Confidentiality </a:t>
            </a:r>
          </a:p>
          <a:p>
            <a:endParaRPr lang="en-AU" i="1" dirty="0" smtClean="0"/>
          </a:p>
          <a:p>
            <a:r>
              <a:rPr lang="en-AU" i="1" dirty="0" smtClean="0"/>
              <a:t>Integrity </a:t>
            </a:r>
          </a:p>
          <a:p>
            <a:endParaRPr lang="en-AU" i="1" dirty="0" smtClean="0"/>
          </a:p>
          <a:p>
            <a:r>
              <a:rPr lang="en-AU" i="1" dirty="0" smtClean="0"/>
              <a:t>Authenticity</a:t>
            </a:r>
            <a:r>
              <a:rPr lang="en-AU" dirty="0"/>
              <a:t> </a:t>
            </a:r>
            <a:r>
              <a:rPr lang="en-AU" dirty="0" smtClean="0"/>
              <a:t>(</a:t>
            </a:r>
            <a:r>
              <a:rPr lang="en-AU" dirty="0" err="1" smtClean="0"/>
              <a:t>xác</a:t>
            </a:r>
            <a:r>
              <a:rPr lang="en-AU" dirty="0" smtClean="0"/>
              <a:t> </a:t>
            </a:r>
            <a:r>
              <a:rPr lang="en-AU" dirty="0" err="1" smtClean="0"/>
              <a:t>thực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err="1" smtClean="0"/>
              <a:t>Thám</a:t>
            </a:r>
            <a:r>
              <a:rPr lang="en-AU" dirty="0" smtClean="0"/>
              <a:t> </a:t>
            </a:r>
            <a:r>
              <a:rPr lang="en-AU" dirty="0" err="1" smtClean="0"/>
              <a:t>mã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i="1" dirty="0"/>
              <a:t>Brute-Force </a:t>
            </a:r>
            <a:r>
              <a:rPr lang="en-AU" i="1" dirty="0" smtClean="0"/>
              <a:t>Attack</a:t>
            </a:r>
            <a:endParaRPr lang="en-AU" dirty="0"/>
          </a:p>
          <a:p>
            <a:r>
              <a:rPr lang="en-AU" i="1" dirty="0" smtClean="0"/>
              <a:t>Cipher-text-Only Attack</a:t>
            </a:r>
            <a:endParaRPr lang="en-AU" dirty="0"/>
          </a:p>
          <a:p>
            <a:r>
              <a:rPr lang="en-AU" i="1" dirty="0" smtClean="0"/>
              <a:t>Known-Plaintext Attack</a:t>
            </a:r>
            <a:endParaRPr lang="en-AU" dirty="0"/>
          </a:p>
          <a:p>
            <a:r>
              <a:rPr lang="en-AU" i="1" dirty="0" smtClean="0"/>
              <a:t>Chosen-Plaintext Attack</a:t>
            </a:r>
            <a:endParaRPr lang="en-AU" dirty="0"/>
          </a:p>
          <a:p>
            <a:r>
              <a:rPr lang="en-AU" i="1" dirty="0" smtClean="0"/>
              <a:t>Chosen-Cipher-text Attack</a:t>
            </a:r>
            <a:endParaRPr lang="en-AU" dirty="0"/>
          </a:p>
          <a:p>
            <a:pPr marL="0" indent="0">
              <a:buNone/>
            </a:pPr>
            <a:r>
              <a:rPr lang="en-AU" i="1" dirty="0" smtClean="0"/>
              <a:t>___</a:t>
            </a:r>
          </a:p>
          <a:p>
            <a:r>
              <a:rPr lang="en-AU" i="1" dirty="0" smtClean="0"/>
              <a:t>Meet-in-the-Middle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60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Nguyên</a:t>
            </a:r>
            <a:r>
              <a:rPr lang="en-AU" dirty="0" smtClean="0"/>
              <a:t> </a:t>
            </a:r>
            <a:r>
              <a:rPr lang="en-AU" dirty="0" err="1" smtClean="0"/>
              <a:t>tắc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AU" dirty="0" err="1" smtClean="0"/>
              <a:t>Tính</a:t>
            </a:r>
            <a:r>
              <a:rPr lang="en-AU" dirty="0" smtClean="0"/>
              <a:t> </a:t>
            </a:r>
            <a:r>
              <a:rPr lang="en-AU" dirty="0" err="1" smtClean="0"/>
              <a:t>chất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AU" sz="4000" smtClean="0"/>
              <a:t>Diffusion  </a:t>
            </a:r>
            <a:endParaRPr lang="en-AU" sz="4000" dirty="0" smtClean="0"/>
          </a:p>
          <a:p>
            <a:pPr marL="0" indent="0">
              <a:buNone/>
            </a:pPr>
            <a:r>
              <a:rPr lang="en-AU" sz="4000" smtClean="0">
                <a:solidFill>
                  <a:srgbClr val="FF0000"/>
                </a:solidFill>
              </a:rPr>
              <a:t>(phát tán)</a:t>
            </a:r>
            <a:endParaRPr lang="en-AU" sz="4000" dirty="0">
              <a:solidFill>
                <a:srgbClr val="FF0000"/>
              </a:solidFill>
            </a:endParaRPr>
          </a:p>
          <a:p>
            <a:endParaRPr lang="en-AU" sz="4000" dirty="0" smtClean="0"/>
          </a:p>
          <a:p>
            <a:endParaRPr lang="en-AU" sz="4000" dirty="0"/>
          </a:p>
          <a:p>
            <a:r>
              <a:rPr lang="en-AU" sz="4000" smtClean="0"/>
              <a:t>Confusion</a:t>
            </a:r>
          </a:p>
          <a:p>
            <a:pPr marL="0" indent="0">
              <a:buNone/>
            </a:pPr>
            <a:r>
              <a:rPr lang="en-AU" sz="4000" smtClean="0">
                <a:solidFill>
                  <a:srgbClr val="FF0000"/>
                </a:solidFill>
              </a:rPr>
              <a:t>(Rối) 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AU" dirty="0" err="1" smtClean="0"/>
              <a:t>Kỹ</a:t>
            </a:r>
            <a:r>
              <a:rPr lang="en-AU" dirty="0" smtClean="0"/>
              <a:t> </a:t>
            </a:r>
            <a:r>
              <a:rPr lang="en-AU" dirty="0" err="1" smtClean="0"/>
              <a:t>thuật</a:t>
            </a: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Replace </a:t>
            </a:r>
          </a:p>
          <a:p>
            <a:endParaRPr lang="en-AU" sz="4000" dirty="0"/>
          </a:p>
          <a:p>
            <a:endParaRPr lang="en-AU" sz="4000" dirty="0" smtClean="0"/>
          </a:p>
          <a:p>
            <a:endParaRPr lang="en-AU" sz="4000" dirty="0" smtClean="0"/>
          </a:p>
          <a:p>
            <a:r>
              <a:rPr lang="en-AU" sz="4000" dirty="0" smtClean="0"/>
              <a:t>Permutation </a:t>
            </a:r>
            <a:endParaRPr lang="en-AU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93" y="3147498"/>
            <a:ext cx="37052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30" y="5678960"/>
            <a:ext cx="28003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7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Mật mã khóa đối xứng</a:t>
            </a:r>
            <a:endParaRPr lang="en-A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703193"/>
              </p:ext>
            </p:extLst>
          </p:nvPr>
        </p:nvGraphicFramePr>
        <p:xfrm>
          <a:off x="6038850" y="3370263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14120" imgH="114120" progId="Equation.DSMT4">
                  <p:embed/>
                </p:oleObj>
              </mc:Choice>
              <mc:Fallback>
                <p:oleObj name="Equation" r:id="rId3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70263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71108"/>
              </p:ext>
            </p:extLst>
          </p:nvPr>
        </p:nvGraphicFramePr>
        <p:xfrm>
          <a:off x="6038850" y="3370263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114120" imgH="114120" progId="Equation.DSMT4">
                  <p:embed/>
                </p:oleObj>
              </mc:Choice>
              <mc:Fallback>
                <p:oleObj name="Equation" r:id="rId5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70263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02" y="1431067"/>
            <a:ext cx="100584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1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85"/>
            <a:ext cx="10515600" cy="895264"/>
          </a:xfrm>
        </p:spPr>
        <p:txBody>
          <a:bodyPr/>
          <a:lstStyle/>
          <a:p>
            <a:r>
              <a:rPr lang="en-US" smtClean="0"/>
              <a:t>Các mode cài đặt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062296"/>
            <a:ext cx="110775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8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393</Words>
  <Application>Microsoft Office PowerPoint</Application>
  <PresentationFormat>Custom</PresentationFormat>
  <Paragraphs>70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Chương 7-9: Cryptography</vt:lpstr>
      <vt:lpstr>PowerPoint Presentation</vt:lpstr>
      <vt:lpstr>Một số thuật ngữ</vt:lpstr>
      <vt:lpstr>Mã hóa ứng dụng – giới thiệu</vt:lpstr>
      <vt:lpstr>Định nghĩa</vt:lpstr>
      <vt:lpstr>Bảo mật</vt:lpstr>
      <vt:lpstr>Nguyên tắc</vt:lpstr>
      <vt:lpstr>Mật mã khóa đối xứng</vt:lpstr>
      <vt:lpstr>Các mode cài đặt</vt:lpstr>
      <vt:lpstr>PowerPoint Presentation</vt:lpstr>
      <vt:lpstr>PowerPoint Presentation</vt:lpstr>
      <vt:lpstr>PowerPoint Presentation</vt:lpstr>
      <vt:lpstr>Public Key Cryptosystems</vt:lpstr>
      <vt:lpstr>PowerPoint Presentation</vt:lpstr>
      <vt:lpstr>PowerPoint Presentation</vt:lpstr>
      <vt:lpstr>PowerPoint Presentation</vt:lpstr>
      <vt:lpstr>PowerPoint Presentation</vt:lpstr>
      <vt:lpstr>Phần tử sinh (của snt p hay Zp)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Security</dc:title>
  <dc:creator>Thuc Nguyen</dc:creator>
  <cp:lastModifiedBy>Admin</cp:lastModifiedBy>
  <cp:revision>19</cp:revision>
  <dcterms:created xsi:type="dcterms:W3CDTF">2020-04-02T03:15:27Z</dcterms:created>
  <dcterms:modified xsi:type="dcterms:W3CDTF">2020-06-02T09:20:19Z</dcterms:modified>
</cp:coreProperties>
</file>