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2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Review (cont.)</a:t>
            </a:r>
            <a:endParaRPr lang="en-US"/>
          </a:p>
        </p:txBody>
      </p:sp>
      <p:sp>
        <p:nvSpPr>
          <p:cNvPr id="3" name="Subtitle 2"/>
          <p:cNvSpPr>
            <a:spLocks noGrp="1"/>
          </p:cNvSpPr>
          <p:nvPr>
            <p:ph type="subTitle" idx="1"/>
          </p:nvPr>
        </p:nvSpPr>
        <p:spPr/>
        <p:txBody>
          <a:bodyPr/>
          <a:lstStyle/>
          <a:p>
            <a:r>
              <a:rPr lang="en-US" smtClean="0"/>
              <a:t>Information  Security</a:t>
            </a:r>
            <a:endParaRPr lang="en-US"/>
          </a:p>
        </p:txBody>
      </p:sp>
    </p:spTree>
    <p:extLst>
      <p:ext uri="{BB962C8B-B14F-4D97-AF65-F5344CB8AC3E}">
        <p14:creationId xmlns:p14="http://schemas.microsoft.com/office/powerpoint/2010/main" val="1493975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Autofit/>
          </a:bodyPr>
          <a:lstStyle/>
          <a:p>
            <a:pPr algn="l"/>
            <a:r>
              <a:rPr lang="en-US" sz="3600" smtClean="0"/>
              <a:t>Q9. </a:t>
            </a:r>
            <a:r>
              <a:rPr lang="en-US" sz="3600"/>
              <a:t>A table includes multiple objects and subjects and it identifies the specific access each subject has to different objects. What is this table?</a:t>
            </a:r>
            <a:endParaRPr lang="en-US" sz="3600"/>
          </a:p>
        </p:txBody>
      </p:sp>
      <p:sp>
        <p:nvSpPr>
          <p:cNvPr id="3" name="Content Placeholder 2"/>
          <p:cNvSpPr>
            <a:spLocks noGrp="1"/>
          </p:cNvSpPr>
          <p:nvPr>
            <p:ph idx="1"/>
          </p:nvPr>
        </p:nvSpPr>
        <p:spPr>
          <a:xfrm>
            <a:off x="457200" y="3200400"/>
            <a:ext cx="8229600" cy="2925763"/>
          </a:xfrm>
        </p:spPr>
        <p:txBody>
          <a:bodyPr/>
          <a:lstStyle/>
          <a:p>
            <a:pPr marL="514350" lvl="0" indent="-514350">
              <a:buFont typeface="+mj-lt"/>
              <a:buAutoNum type="alphaUcPeriod"/>
            </a:pPr>
            <a:r>
              <a:rPr lang="en-US"/>
              <a:t>Access control list</a:t>
            </a:r>
          </a:p>
          <a:p>
            <a:pPr marL="514350" lvl="0" indent="-514350">
              <a:buFont typeface="+mj-lt"/>
              <a:buAutoNum type="alphaUcPeriod"/>
            </a:pPr>
            <a:r>
              <a:rPr lang="en-US"/>
              <a:t>Access control matrix</a:t>
            </a:r>
          </a:p>
          <a:p>
            <a:pPr marL="514350" lvl="0" indent="-514350">
              <a:buFont typeface="+mj-lt"/>
              <a:buAutoNum type="alphaUcPeriod"/>
            </a:pPr>
            <a:r>
              <a:rPr lang="en-US"/>
              <a:t>Federation</a:t>
            </a:r>
          </a:p>
          <a:p>
            <a:pPr marL="514350" lvl="0" indent="-514350">
              <a:buFont typeface="+mj-lt"/>
              <a:buAutoNum type="alphaUcPeriod"/>
            </a:pPr>
            <a:r>
              <a:rPr lang="en-US"/>
              <a:t>Creeping privilege</a:t>
            </a:r>
          </a:p>
          <a:p>
            <a:endParaRPr lang="en-US"/>
          </a:p>
        </p:txBody>
      </p:sp>
      <p:sp>
        <p:nvSpPr>
          <p:cNvPr id="4" name="Rectangle 3"/>
          <p:cNvSpPr/>
          <p:nvPr/>
        </p:nvSpPr>
        <p:spPr>
          <a:xfrm>
            <a:off x="5791200" y="5334000"/>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421124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554162"/>
          </a:xfrm>
        </p:spPr>
        <p:txBody>
          <a:bodyPr>
            <a:normAutofit/>
          </a:bodyPr>
          <a:lstStyle/>
          <a:p>
            <a:pPr algn="l"/>
            <a:r>
              <a:rPr lang="en-US" sz="4000" b="1" smtClean="0"/>
              <a:t>Q10. </a:t>
            </a:r>
            <a:r>
              <a:rPr lang="en-US" sz="4000"/>
              <a:t>How does a SYN flood attack work?</a:t>
            </a:r>
            <a:endParaRPr lang="en-US" sz="4000"/>
          </a:p>
        </p:txBody>
      </p:sp>
      <p:sp>
        <p:nvSpPr>
          <p:cNvPr id="3" name="Content Placeholder 2"/>
          <p:cNvSpPr>
            <a:spLocks noGrp="1"/>
          </p:cNvSpPr>
          <p:nvPr>
            <p:ph idx="1"/>
          </p:nvPr>
        </p:nvSpPr>
        <p:spPr>
          <a:xfrm>
            <a:off x="381000" y="2286000"/>
            <a:ext cx="8229600" cy="2849563"/>
          </a:xfrm>
        </p:spPr>
        <p:txBody>
          <a:bodyPr>
            <a:normAutofit fontScale="92500" lnSpcReduction="10000"/>
          </a:bodyPr>
          <a:lstStyle/>
          <a:p>
            <a:pPr marL="514350" lvl="0" indent="-514350">
              <a:buFont typeface="+mj-lt"/>
              <a:buAutoNum type="alphaUcPeriod"/>
            </a:pPr>
            <a:r>
              <a:rPr lang="en-US"/>
              <a:t>Exploits a packet processing glitch in Windows Systems</a:t>
            </a:r>
          </a:p>
          <a:p>
            <a:pPr marL="514350" lvl="0" indent="-514350">
              <a:buFont typeface="+mj-lt"/>
              <a:buAutoNum type="alphaUcPeriod"/>
            </a:pPr>
            <a:r>
              <a:rPr lang="en-US"/>
              <a:t>Uses an amplification network to flood a victim with packets</a:t>
            </a:r>
          </a:p>
          <a:p>
            <a:pPr marL="514350" lvl="0" indent="-514350">
              <a:buFont typeface="+mj-lt"/>
              <a:buAutoNum type="alphaUcPeriod"/>
            </a:pPr>
            <a:r>
              <a:rPr lang="en-US"/>
              <a:t>Disrupts the three-way handshake used by TCP</a:t>
            </a:r>
          </a:p>
          <a:p>
            <a:pPr marL="514350" indent="-514350">
              <a:buFont typeface="+mj-lt"/>
              <a:buAutoNum type="alphaUcPeriod"/>
            </a:pPr>
            <a:r>
              <a:rPr lang="en-US"/>
              <a:t>Sends oversized ping packets to a victim</a:t>
            </a:r>
            <a:endParaRPr lang="en-US"/>
          </a:p>
        </p:txBody>
      </p:sp>
      <p:sp>
        <p:nvSpPr>
          <p:cNvPr id="4" name="Rectangle 3"/>
          <p:cNvSpPr/>
          <p:nvPr/>
        </p:nvSpPr>
        <p:spPr>
          <a:xfrm>
            <a:off x="5791200" y="5334000"/>
            <a:ext cx="2770972" cy="523220"/>
          </a:xfrm>
          <a:prstGeom prst="rect">
            <a:avLst/>
          </a:prstGeom>
        </p:spPr>
        <p:txBody>
          <a:bodyPr wrap="square">
            <a:spAutoFit/>
          </a:bodyPr>
          <a:lstStyle/>
          <a:p>
            <a:r>
              <a:rPr lang="en-US" sz="2800" smtClean="0"/>
              <a:t>Answer: C</a:t>
            </a:r>
            <a:endParaRPr lang="en-US" sz="2800"/>
          </a:p>
        </p:txBody>
      </p:sp>
    </p:spTree>
    <p:extLst>
      <p:ext uri="{BB962C8B-B14F-4D97-AF65-F5344CB8AC3E}">
        <p14:creationId xmlns:p14="http://schemas.microsoft.com/office/powerpoint/2010/main" val="248936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59162"/>
          </a:xfrm>
        </p:spPr>
        <p:txBody>
          <a:bodyPr>
            <a:noAutofit/>
          </a:bodyPr>
          <a:lstStyle/>
          <a:p>
            <a:pPr algn="l"/>
            <a:r>
              <a:rPr lang="en-US" sz="3200" smtClean="0"/>
              <a:t>Q11. </a:t>
            </a:r>
            <a:r>
              <a:rPr lang="en-US" sz="3200"/>
              <a:t>A Web server hosted on the Internet was recently attacked, exploiting a vulnerability in the operating system. The operating system vendor assisted in the incident investigation and verified the vulnerability was not previously known. What type of attack was this?</a:t>
            </a:r>
            <a:endParaRPr lang="en-US" sz="3200"/>
          </a:p>
        </p:txBody>
      </p:sp>
      <p:sp>
        <p:nvSpPr>
          <p:cNvPr id="3" name="Content Placeholder 2"/>
          <p:cNvSpPr>
            <a:spLocks noGrp="1"/>
          </p:cNvSpPr>
          <p:nvPr>
            <p:ph idx="1"/>
          </p:nvPr>
        </p:nvSpPr>
        <p:spPr>
          <a:xfrm>
            <a:off x="457200" y="3733800"/>
            <a:ext cx="8229600" cy="2392363"/>
          </a:xfrm>
        </p:spPr>
        <p:txBody>
          <a:bodyPr/>
          <a:lstStyle/>
          <a:p>
            <a:pPr marL="514350" lvl="0" indent="-514350">
              <a:buFont typeface="+mj-lt"/>
              <a:buAutoNum type="alphaUcPeriod"/>
            </a:pPr>
            <a:r>
              <a:rPr lang="en-US"/>
              <a:t>Botnet</a:t>
            </a:r>
          </a:p>
          <a:p>
            <a:pPr marL="514350" lvl="0" indent="-514350">
              <a:buFont typeface="+mj-lt"/>
              <a:buAutoNum type="alphaUcPeriod"/>
            </a:pPr>
            <a:r>
              <a:rPr lang="en-US"/>
              <a:t>Zero-day exploit</a:t>
            </a:r>
          </a:p>
          <a:p>
            <a:pPr marL="514350" lvl="0" indent="-514350">
              <a:buFont typeface="+mj-lt"/>
              <a:buAutoNum type="alphaUcPeriod"/>
            </a:pPr>
            <a:r>
              <a:rPr lang="en-US"/>
              <a:t>Denial-of-service</a:t>
            </a:r>
          </a:p>
          <a:p>
            <a:pPr marL="514350" lvl="0" indent="-514350">
              <a:buFont typeface="+mj-lt"/>
              <a:buAutoNum type="alphaUcPeriod"/>
            </a:pPr>
            <a:r>
              <a:rPr lang="en-US"/>
              <a:t>Distributed denial-of-service</a:t>
            </a:r>
          </a:p>
          <a:p>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119636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US" sz="3200" smtClean="0"/>
              <a:t>Q12. </a:t>
            </a:r>
            <a:r>
              <a:rPr lang="en-US" sz="3200"/>
              <a:t>Which of the following options is a methodical examination or review of an environment to ensure complicance with regulations and to detect abnormalities, unauthorizaed occurrences, or outright crimes?</a:t>
            </a:r>
            <a:endParaRPr lang="en-US" sz="3200"/>
          </a:p>
        </p:txBody>
      </p:sp>
      <p:sp>
        <p:nvSpPr>
          <p:cNvPr id="3" name="Content Placeholder 2"/>
          <p:cNvSpPr>
            <a:spLocks noGrp="1"/>
          </p:cNvSpPr>
          <p:nvPr>
            <p:ph idx="1"/>
          </p:nvPr>
        </p:nvSpPr>
        <p:spPr>
          <a:xfrm>
            <a:off x="457200" y="3200400"/>
            <a:ext cx="8229600" cy="2925763"/>
          </a:xfrm>
        </p:spPr>
        <p:txBody>
          <a:bodyPr/>
          <a:lstStyle/>
          <a:p>
            <a:pPr marL="514350" lvl="0" indent="-514350">
              <a:buFont typeface="+mj-lt"/>
              <a:buAutoNum type="alphaUcPeriod"/>
            </a:pPr>
            <a:r>
              <a:rPr lang="en-US"/>
              <a:t>Penetration testing</a:t>
            </a:r>
          </a:p>
          <a:p>
            <a:pPr marL="514350" lvl="0" indent="-514350">
              <a:buFont typeface="+mj-lt"/>
              <a:buAutoNum type="alphaUcPeriod"/>
            </a:pPr>
            <a:r>
              <a:rPr lang="en-US"/>
              <a:t>Auditing</a:t>
            </a:r>
          </a:p>
          <a:p>
            <a:pPr marL="514350" lvl="0" indent="-514350">
              <a:buFont typeface="+mj-lt"/>
              <a:buAutoNum type="alphaUcPeriod"/>
            </a:pPr>
            <a:r>
              <a:rPr lang="en-US"/>
              <a:t>Risk analysis</a:t>
            </a:r>
          </a:p>
          <a:p>
            <a:pPr marL="514350" lvl="0" indent="-514350">
              <a:buFont typeface="+mj-lt"/>
              <a:buAutoNum type="alphaUcPeriod"/>
            </a:pPr>
            <a:r>
              <a:rPr lang="en-US"/>
              <a:t>Entrapment</a:t>
            </a:r>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330816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Autofit/>
          </a:bodyPr>
          <a:lstStyle/>
          <a:p>
            <a:pPr algn="l"/>
            <a:r>
              <a:rPr lang="en-US" sz="3600" smtClean="0"/>
              <a:t>Q13. </a:t>
            </a:r>
            <a:r>
              <a:rPr lang="en-US" sz="3600"/>
              <a:t>You are the security administrator for an e-commerce company and are placing a new web server into production. That network zone should you use?</a:t>
            </a:r>
            <a:br>
              <a:rPr lang="en-US" sz="3600"/>
            </a:br>
            <a:endParaRPr lang="en-US" sz="3600"/>
          </a:p>
        </p:txBody>
      </p:sp>
      <p:sp>
        <p:nvSpPr>
          <p:cNvPr id="3" name="Content Placeholder 2"/>
          <p:cNvSpPr>
            <a:spLocks noGrp="1"/>
          </p:cNvSpPr>
          <p:nvPr>
            <p:ph idx="1"/>
          </p:nvPr>
        </p:nvSpPr>
        <p:spPr>
          <a:xfrm>
            <a:off x="457200" y="3352800"/>
            <a:ext cx="8229600" cy="2773363"/>
          </a:xfrm>
        </p:spPr>
        <p:txBody>
          <a:bodyPr/>
          <a:lstStyle/>
          <a:p>
            <a:pPr marL="514350" lvl="0" indent="-514350">
              <a:buFont typeface="+mj-lt"/>
              <a:buAutoNum type="alphaUcPeriod"/>
            </a:pPr>
            <a:r>
              <a:rPr lang="en-US"/>
              <a:t>Internet</a:t>
            </a:r>
          </a:p>
          <a:p>
            <a:pPr marL="514350" lvl="0" indent="-514350">
              <a:buFont typeface="+mj-lt"/>
              <a:buAutoNum type="alphaUcPeriod"/>
            </a:pPr>
            <a:r>
              <a:rPr lang="en-US"/>
              <a:t>DMZ</a:t>
            </a:r>
          </a:p>
          <a:p>
            <a:pPr marL="514350" lvl="0" indent="-514350">
              <a:buFont typeface="+mj-lt"/>
              <a:buAutoNum type="alphaUcPeriod"/>
            </a:pPr>
            <a:r>
              <a:rPr lang="en-US"/>
              <a:t>Intranet</a:t>
            </a:r>
          </a:p>
          <a:p>
            <a:pPr marL="514350" lvl="0" indent="-514350">
              <a:buFont typeface="+mj-lt"/>
              <a:buAutoNum type="alphaUcPeriod"/>
            </a:pPr>
            <a:r>
              <a:rPr lang="en-US" smtClean="0"/>
              <a:t>Sandbox</a:t>
            </a:r>
            <a:endParaRPr lang="en-US"/>
          </a:p>
          <a:p>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339941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pPr algn="l"/>
            <a:r>
              <a:rPr lang="en-US" sz="3600" smtClean="0"/>
              <a:t>Q14. </a:t>
            </a:r>
            <a:r>
              <a:rPr lang="en-US" sz="3600"/>
              <a:t>What type of application vulnerability most directly allows an attacker to modify the contents of a system’s memory?</a:t>
            </a:r>
            <a:endParaRPr lang="en-US" sz="3600"/>
          </a:p>
        </p:txBody>
      </p:sp>
      <p:sp>
        <p:nvSpPr>
          <p:cNvPr id="3" name="Content Placeholder 2"/>
          <p:cNvSpPr>
            <a:spLocks noGrp="1"/>
          </p:cNvSpPr>
          <p:nvPr>
            <p:ph idx="1"/>
          </p:nvPr>
        </p:nvSpPr>
        <p:spPr>
          <a:xfrm>
            <a:off x="457200" y="3276600"/>
            <a:ext cx="8229600" cy="2849563"/>
          </a:xfrm>
        </p:spPr>
        <p:txBody>
          <a:bodyPr/>
          <a:lstStyle/>
          <a:p>
            <a:pPr marL="514350" lvl="0" indent="-514350">
              <a:buFont typeface="+mj-lt"/>
              <a:buAutoNum type="alphaUcPeriod"/>
            </a:pPr>
            <a:r>
              <a:rPr lang="en-US"/>
              <a:t>Rootkit</a:t>
            </a:r>
          </a:p>
          <a:p>
            <a:pPr marL="514350" lvl="0" indent="-514350">
              <a:buFont typeface="+mj-lt"/>
              <a:buAutoNum type="alphaUcPeriod"/>
            </a:pPr>
            <a:r>
              <a:rPr lang="en-US"/>
              <a:t>Back door</a:t>
            </a:r>
          </a:p>
          <a:p>
            <a:pPr marL="514350" lvl="0" indent="-514350">
              <a:buFont typeface="+mj-lt"/>
              <a:buAutoNum type="alphaUcPeriod"/>
            </a:pPr>
            <a:r>
              <a:rPr lang="en-US"/>
              <a:t>TOC/TOU</a:t>
            </a:r>
          </a:p>
          <a:p>
            <a:pPr marL="514350" indent="-514350">
              <a:buFont typeface="+mj-lt"/>
              <a:buAutoNum type="alphaUcPeriod"/>
            </a:pPr>
            <a:r>
              <a:rPr lang="en-US"/>
              <a:t>Buffer overflow</a:t>
            </a:r>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D</a:t>
            </a:r>
            <a:endParaRPr lang="en-US" sz="2800"/>
          </a:p>
        </p:txBody>
      </p:sp>
    </p:spTree>
    <p:extLst>
      <p:ext uri="{BB962C8B-B14F-4D97-AF65-F5344CB8AC3E}">
        <p14:creationId xmlns:p14="http://schemas.microsoft.com/office/powerpoint/2010/main" val="25544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49562"/>
          </a:xfrm>
        </p:spPr>
        <p:txBody>
          <a:bodyPr>
            <a:normAutofit/>
          </a:bodyPr>
          <a:lstStyle/>
          <a:p>
            <a:pPr algn="l"/>
            <a:r>
              <a:rPr lang="en-US" sz="4000" smtClean="0"/>
              <a:t>Q15. </a:t>
            </a:r>
            <a:r>
              <a:rPr lang="en-US" sz="4000"/>
              <a:t>Which one of the following is not a core goal of information security?</a:t>
            </a:r>
            <a:endParaRPr lang="en-US" sz="4000"/>
          </a:p>
        </p:txBody>
      </p:sp>
      <p:sp>
        <p:nvSpPr>
          <p:cNvPr id="3" name="Content Placeholder 2"/>
          <p:cNvSpPr>
            <a:spLocks noGrp="1"/>
          </p:cNvSpPr>
          <p:nvPr>
            <p:ph idx="1"/>
          </p:nvPr>
        </p:nvSpPr>
        <p:spPr>
          <a:xfrm>
            <a:off x="457200" y="3581400"/>
            <a:ext cx="8229600" cy="2544763"/>
          </a:xfrm>
        </p:spPr>
        <p:txBody>
          <a:bodyPr/>
          <a:lstStyle/>
          <a:p>
            <a:pPr marL="514350" lvl="0" indent="-514350">
              <a:buFont typeface="+mj-lt"/>
              <a:buAutoNum type="alphaUcPeriod"/>
            </a:pPr>
            <a:r>
              <a:rPr lang="en-US"/>
              <a:t>Confidentiality</a:t>
            </a:r>
          </a:p>
          <a:p>
            <a:pPr marL="514350" lvl="0" indent="-514350">
              <a:buFont typeface="+mj-lt"/>
              <a:buAutoNum type="alphaUcPeriod"/>
            </a:pPr>
            <a:r>
              <a:rPr lang="en-US"/>
              <a:t>Authorization</a:t>
            </a:r>
          </a:p>
          <a:p>
            <a:pPr marL="514350" lvl="0" indent="-514350">
              <a:buFont typeface="+mj-lt"/>
              <a:buAutoNum type="alphaUcPeriod"/>
            </a:pPr>
            <a:r>
              <a:rPr lang="en-US"/>
              <a:t>Availability</a:t>
            </a:r>
          </a:p>
          <a:p>
            <a:pPr marL="514350" lvl="0" indent="-514350">
              <a:buFont typeface="+mj-lt"/>
              <a:buAutoNum type="alphaUcPeriod"/>
            </a:pPr>
            <a:r>
              <a:rPr lang="en-US"/>
              <a:t>Integrity</a:t>
            </a:r>
          </a:p>
          <a:p>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172040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ormAutofit/>
          </a:bodyPr>
          <a:lstStyle/>
          <a:p>
            <a:pPr algn="l"/>
            <a:r>
              <a:rPr lang="en-US" sz="3600" smtClean="0"/>
              <a:t>Q16. </a:t>
            </a:r>
            <a:r>
              <a:rPr lang="en-US" sz="3600"/>
              <a:t>In what type of attack does the attacker attempt to send unauthorized commands to a back-end database through a web application?</a:t>
            </a:r>
            <a:endParaRPr lang="en-US" sz="3600"/>
          </a:p>
        </p:txBody>
      </p:sp>
      <p:sp>
        <p:nvSpPr>
          <p:cNvPr id="3" name="Content Placeholder 2"/>
          <p:cNvSpPr>
            <a:spLocks noGrp="1"/>
          </p:cNvSpPr>
          <p:nvPr>
            <p:ph idx="1"/>
          </p:nvPr>
        </p:nvSpPr>
        <p:spPr>
          <a:xfrm>
            <a:off x="457200" y="3352800"/>
            <a:ext cx="8229600" cy="2773363"/>
          </a:xfrm>
        </p:spPr>
        <p:txBody>
          <a:bodyPr/>
          <a:lstStyle/>
          <a:p>
            <a:pPr marL="514350" lvl="0" indent="-514350">
              <a:buFont typeface="+mj-lt"/>
              <a:buAutoNum type="alphaUcPeriod"/>
            </a:pPr>
            <a:r>
              <a:rPr lang="en-US"/>
              <a:t>CSRF</a:t>
            </a:r>
          </a:p>
          <a:p>
            <a:pPr marL="514350" lvl="0" indent="-514350">
              <a:buFont typeface="+mj-lt"/>
              <a:buAutoNum type="alphaUcPeriod"/>
            </a:pPr>
            <a:r>
              <a:rPr lang="en-US"/>
              <a:t>SQL Injection</a:t>
            </a:r>
          </a:p>
          <a:p>
            <a:pPr marL="514350" lvl="0" indent="-514350">
              <a:buFont typeface="+mj-lt"/>
              <a:buAutoNum type="alphaUcPeriod"/>
            </a:pPr>
            <a:r>
              <a:rPr lang="en-US"/>
              <a:t>Buffer overflow</a:t>
            </a:r>
          </a:p>
          <a:p>
            <a:pPr marL="514350" indent="-514350">
              <a:buFont typeface="+mj-lt"/>
              <a:buAutoNum type="alphaUcPeriod"/>
            </a:pPr>
            <a:r>
              <a:rPr lang="en-US"/>
              <a:t>Pass-the-hash</a:t>
            </a:r>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336524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620962"/>
          </a:xfrm>
        </p:spPr>
        <p:txBody>
          <a:bodyPr>
            <a:noAutofit/>
          </a:bodyPr>
          <a:lstStyle/>
          <a:p>
            <a:pPr algn="l"/>
            <a:r>
              <a:rPr lang="en-US" sz="3200" smtClean="0"/>
              <a:t>Q17. </a:t>
            </a:r>
            <a:r>
              <a:rPr lang="en-US" sz="3200"/>
              <a:t>Mike is reviewing the results of a vulnerability scan and, after exhaustive research, determines that a vulnerability appearing in the scan report does not actually exist on the target server.</a:t>
            </a:r>
            <a:br>
              <a:rPr lang="en-US" sz="3200"/>
            </a:br>
            <a:r>
              <a:rPr lang="en-US" sz="3200"/>
              <a:t>What type of report is this?</a:t>
            </a:r>
            <a:br>
              <a:rPr lang="en-US" sz="3200"/>
            </a:br>
            <a:endParaRPr lang="en-US" sz="3200"/>
          </a:p>
        </p:txBody>
      </p:sp>
      <p:sp>
        <p:nvSpPr>
          <p:cNvPr id="3" name="Content Placeholder 2"/>
          <p:cNvSpPr>
            <a:spLocks noGrp="1"/>
          </p:cNvSpPr>
          <p:nvPr>
            <p:ph idx="1"/>
          </p:nvPr>
        </p:nvSpPr>
        <p:spPr>
          <a:xfrm>
            <a:off x="457200" y="3276600"/>
            <a:ext cx="8229600" cy="2849563"/>
          </a:xfrm>
        </p:spPr>
        <p:txBody>
          <a:bodyPr/>
          <a:lstStyle/>
          <a:p>
            <a:pPr marL="514350" lvl="0" indent="-514350">
              <a:buFont typeface="+mj-lt"/>
              <a:buAutoNum type="alphaUcPeriod"/>
            </a:pPr>
            <a:r>
              <a:rPr lang="en-US"/>
              <a:t>True positive</a:t>
            </a:r>
          </a:p>
          <a:p>
            <a:pPr marL="514350" lvl="0" indent="-514350">
              <a:buFont typeface="+mj-lt"/>
              <a:buAutoNum type="alphaUcPeriod"/>
            </a:pPr>
            <a:r>
              <a:rPr lang="en-US"/>
              <a:t>False positive</a:t>
            </a:r>
          </a:p>
          <a:p>
            <a:pPr marL="514350" lvl="0" indent="-514350">
              <a:buFont typeface="+mj-lt"/>
              <a:buAutoNum type="alphaUcPeriod"/>
            </a:pPr>
            <a:r>
              <a:rPr lang="en-US"/>
              <a:t>True negative</a:t>
            </a:r>
          </a:p>
          <a:p>
            <a:pPr marL="514350" lvl="0" indent="-514350">
              <a:buFont typeface="+mj-lt"/>
              <a:buAutoNum type="alphaUcPeriod"/>
            </a:pPr>
            <a:r>
              <a:rPr lang="en-US"/>
              <a:t>False negative</a:t>
            </a:r>
          </a:p>
          <a:p>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386837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Autofit/>
          </a:bodyPr>
          <a:lstStyle/>
          <a:p>
            <a:pPr algn="l"/>
            <a:r>
              <a:rPr lang="en-US" sz="3600" smtClean="0"/>
              <a:t>Q18. </a:t>
            </a:r>
            <a:r>
              <a:rPr lang="en-US" sz="3600"/>
              <a:t>Lisa is creating a firewall rule that will allow access to her company’s website only via encrypted connections. Which TCP port should she allow through the firewall for this purpose?</a:t>
            </a:r>
            <a:endParaRPr lang="en-US" sz="3600"/>
          </a:p>
        </p:txBody>
      </p:sp>
      <p:sp>
        <p:nvSpPr>
          <p:cNvPr id="3" name="Content Placeholder 2"/>
          <p:cNvSpPr>
            <a:spLocks noGrp="1"/>
          </p:cNvSpPr>
          <p:nvPr>
            <p:ph idx="1"/>
          </p:nvPr>
        </p:nvSpPr>
        <p:spPr>
          <a:xfrm>
            <a:off x="457200" y="3124200"/>
            <a:ext cx="8229600" cy="3001963"/>
          </a:xfrm>
        </p:spPr>
        <p:txBody>
          <a:bodyPr/>
          <a:lstStyle/>
          <a:p>
            <a:pPr marL="514350" lvl="0" indent="-514350">
              <a:buFont typeface="+mj-lt"/>
              <a:buAutoNum type="alphaUcPeriod"/>
            </a:pPr>
            <a:r>
              <a:rPr lang="en-US"/>
              <a:t>443</a:t>
            </a:r>
          </a:p>
          <a:p>
            <a:pPr marL="514350" lvl="0" indent="-514350">
              <a:buFont typeface="+mj-lt"/>
              <a:buAutoNum type="alphaUcPeriod"/>
            </a:pPr>
            <a:r>
              <a:rPr lang="en-US"/>
              <a:t>25</a:t>
            </a:r>
          </a:p>
          <a:p>
            <a:pPr marL="514350" lvl="0" indent="-514350">
              <a:buFont typeface="+mj-lt"/>
              <a:buAutoNum type="alphaUcPeriod"/>
            </a:pPr>
            <a:r>
              <a:rPr lang="en-US"/>
              <a:t>465</a:t>
            </a:r>
          </a:p>
          <a:p>
            <a:pPr marL="514350" lvl="0" indent="-514350">
              <a:buFont typeface="+mj-lt"/>
              <a:buAutoNum type="alphaUcPeriod"/>
            </a:pPr>
            <a:r>
              <a:rPr lang="en-US"/>
              <a:t>80</a:t>
            </a:r>
          </a:p>
          <a:p>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A</a:t>
            </a:r>
            <a:endParaRPr lang="en-US" sz="2800"/>
          </a:p>
        </p:txBody>
      </p:sp>
    </p:spTree>
    <p:extLst>
      <p:ext uri="{BB962C8B-B14F-4D97-AF65-F5344CB8AC3E}">
        <p14:creationId xmlns:p14="http://schemas.microsoft.com/office/powerpoint/2010/main" val="145193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Autofit/>
          </a:bodyPr>
          <a:lstStyle/>
          <a:p>
            <a:pPr algn="l"/>
            <a:r>
              <a:rPr lang="en-US" sz="3600" b="1" smtClean="0"/>
              <a:t>Q1.</a:t>
            </a:r>
            <a:r>
              <a:rPr lang="en-US" b="1"/>
              <a:t> </a:t>
            </a:r>
            <a:r>
              <a:rPr lang="en-US" sz="3200" b="1"/>
              <a:t>A security technician has removed the sample configuration files from a database server. Which of the following application security controls has the technician attempted?</a:t>
            </a:r>
            <a:endParaRPr lang="en-US" sz="3200"/>
          </a:p>
        </p:txBody>
      </p:sp>
      <p:sp>
        <p:nvSpPr>
          <p:cNvPr id="3" name="Content Placeholder 2"/>
          <p:cNvSpPr>
            <a:spLocks noGrp="1"/>
          </p:cNvSpPr>
          <p:nvPr>
            <p:ph idx="1"/>
          </p:nvPr>
        </p:nvSpPr>
        <p:spPr>
          <a:xfrm>
            <a:off x="457200" y="2895600"/>
            <a:ext cx="8229600" cy="2773363"/>
          </a:xfrm>
        </p:spPr>
        <p:txBody>
          <a:bodyPr/>
          <a:lstStyle/>
          <a:p>
            <a:pPr marL="514350" lvl="0" indent="-514350">
              <a:buFont typeface="+mj-lt"/>
              <a:buAutoNum type="alphaUcPeriod"/>
            </a:pPr>
            <a:r>
              <a:rPr lang="en-US"/>
              <a:t>Application hardening</a:t>
            </a:r>
          </a:p>
          <a:p>
            <a:pPr marL="514350" lvl="0" indent="-514350">
              <a:buFont typeface="+mj-lt"/>
              <a:buAutoNum type="alphaUcPeriod"/>
            </a:pPr>
            <a:r>
              <a:rPr lang="en-US"/>
              <a:t>Application baselines</a:t>
            </a:r>
          </a:p>
          <a:p>
            <a:pPr marL="514350" lvl="0" indent="-514350">
              <a:buFont typeface="+mj-lt"/>
              <a:buAutoNum type="alphaUcPeriod"/>
            </a:pPr>
            <a:r>
              <a:rPr lang="en-US"/>
              <a:t>Application patch management</a:t>
            </a:r>
          </a:p>
          <a:p>
            <a:pPr marL="514350" lvl="0" indent="-514350">
              <a:buFont typeface="+mj-lt"/>
              <a:buAutoNum type="alphaUcPeriod"/>
            </a:pPr>
            <a:r>
              <a:rPr lang="en-US"/>
              <a:t>Application input validation</a:t>
            </a:r>
          </a:p>
          <a:p>
            <a:endParaRPr lang="en-US"/>
          </a:p>
        </p:txBody>
      </p:sp>
      <p:sp>
        <p:nvSpPr>
          <p:cNvPr id="5" name="Rectangle 4"/>
          <p:cNvSpPr/>
          <p:nvPr/>
        </p:nvSpPr>
        <p:spPr>
          <a:xfrm>
            <a:off x="6172200" y="5562600"/>
            <a:ext cx="2770972" cy="523220"/>
          </a:xfrm>
          <a:prstGeom prst="rect">
            <a:avLst/>
          </a:prstGeom>
        </p:spPr>
        <p:txBody>
          <a:bodyPr wrap="square">
            <a:spAutoFit/>
          </a:bodyPr>
          <a:lstStyle/>
          <a:p>
            <a:r>
              <a:rPr lang="en-US" sz="2800" smtClean="0"/>
              <a:t>Answer: A</a:t>
            </a:r>
            <a:endParaRPr lang="en-US" sz="2800"/>
          </a:p>
        </p:txBody>
      </p:sp>
    </p:spTree>
    <p:extLst>
      <p:ext uri="{BB962C8B-B14F-4D97-AF65-F5344CB8AC3E}">
        <p14:creationId xmlns:p14="http://schemas.microsoft.com/office/powerpoint/2010/main" val="320712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ormAutofit/>
          </a:bodyPr>
          <a:lstStyle/>
          <a:p>
            <a:pPr lvl="0" algn="l"/>
            <a:r>
              <a:rPr lang="en-US" sz="3200" smtClean="0"/>
              <a:t>Q19. </a:t>
            </a:r>
            <a:r>
              <a:rPr lang="en-US" sz="3200"/>
              <a:t>Match the letter of the functionality with the devices in the following table.</a:t>
            </a:r>
            <a:br>
              <a:rPr lang="en-US" sz="3200"/>
            </a:br>
            <a:endParaRPr lang="en-US" sz="3200"/>
          </a:p>
        </p:txBody>
      </p:sp>
      <p:sp>
        <p:nvSpPr>
          <p:cNvPr id="3" name="Content Placeholder 2"/>
          <p:cNvSpPr>
            <a:spLocks noGrp="1"/>
          </p:cNvSpPr>
          <p:nvPr>
            <p:ph idx="1"/>
          </p:nvPr>
        </p:nvSpPr>
        <p:spPr>
          <a:xfrm>
            <a:off x="304800" y="2362200"/>
            <a:ext cx="8229600" cy="2239963"/>
          </a:xfrm>
        </p:spPr>
        <p:txBody>
          <a:bodyPr>
            <a:normAutofit lnSpcReduction="10000"/>
          </a:bodyPr>
          <a:lstStyle/>
          <a:p>
            <a:pPr marL="514350" lvl="0" indent="-514350">
              <a:buFont typeface="+mj-lt"/>
              <a:buAutoNum type="alphaUcPeriod"/>
            </a:pPr>
            <a:r>
              <a:rPr lang="en-US"/>
              <a:t>Detect intrusions on a single machine</a:t>
            </a:r>
          </a:p>
          <a:p>
            <a:pPr marL="514350" lvl="0" indent="-514350">
              <a:buFont typeface="+mj-lt"/>
              <a:buAutoNum type="alphaUcPeriod"/>
            </a:pPr>
            <a:r>
              <a:rPr lang="en-US"/>
              <a:t>Use aggregate logs</a:t>
            </a:r>
          </a:p>
          <a:p>
            <a:pPr marL="514350" lvl="0" indent="-514350">
              <a:buFont typeface="+mj-lt"/>
              <a:buAutoNum type="alphaUcPeriod"/>
            </a:pPr>
            <a:r>
              <a:rPr lang="en-US"/>
              <a:t>Filter network packets based on a set of rules</a:t>
            </a:r>
          </a:p>
          <a:p>
            <a:pPr marL="514350" lvl="0" indent="-514350">
              <a:buFont typeface="+mj-lt"/>
              <a:buAutoNum type="alphaUcPeriod"/>
            </a:pPr>
            <a:r>
              <a:rPr lang="en-US"/>
              <a:t>Detect intrusions on a network segment</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09965883"/>
              </p:ext>
            </p:extLst>
          </p:nvPr>
        </p:nvGraphicFramePr>
        <p:xfrm>
          <a:off x="1600200" y="4876800"/>
          <a:ext cx="4750435" cy="985012"/>
        </p:xfrm>
        <a:graphic>
          <a:graphicData uri="http://schemas.openxmlformats.org/drawingml/2006/table">
            <a:tbl>
              <a:tblPr firstRow="1" firstCol="1" bandRow="1">
                <a:tableStyleId>{5C22544A-7EE6-4342-B048-85BDC9FD1C3A}</a:tableStyleId>
              </a:tblPr>
              <a:tblGrid>
                <a:gridCol w="1800860"/>
                <a:gridCol w="2949575"/>
              </a:tblGrid>
              <a:tr h="0">
                <a:tc>
                  <a:txBody>
                    <a:bodyPr/>
                    <a:lstStyle/>
                    <a:p>
                      <a:pPr>
                        <a:lnSpc>
                          <a:spcPct val="115000"/>
                        </a:lnSpc>
                        <a:spcAft>
                          <a:spcPts val="0"/>
                        </a:spcAft>
                      </a:pPr>
                      <a:r>
                        <a:rPr lang="en-US" sz="1500">
                          <a:effectLst/>
                        </a:rPr>
                        <a:t>Firewall</a:t>
                      </a:r>
                      <a:endParaRPr lang="en-US" sz="1500">
                        <a:effectLst/>
                        <a:latin typeface="Times New Roman"/>
                        <a:ea typeface="Times New Roman"/>
                      </a:endParaRPr>
                    </a:p>
                  </a:txBody>
                  <a:tcPr marL="68580" marR="68580" marT="0" marB="0"/>
                </a:tc>
                <a:tc>
                  <a:txBody>
                    <a:bodyPr/>
                    <a:lstStyle/>
                    <a:p>
                      <a:pPr>
                        <a:lnSpc>
                          <a:spcPct val="115000"/>
                        </a:lnSpc>
                        <a:spcAft>
                          <a:spcPts val="0"/>
                        </a:spcAft>
                      </a:pPr>
                      <a:r>
                        <a:rPr lang="en-US" sz="1500">
                          <a:effectLst/>
                        </a:rPr>
                        <a:t>C</a:t>
                      </a:r>
                      <a:endParaRPr lang="en-US" sz="1500">
                        <a:effectLst/>
                        <a:latin typeface="Times New Roman"/>
                        <a:ea typeface="Times New Roman"/>
                      </a:endParaRPr>
                    </a:p>
                  </a:txBody>
                  <a:tcPr marL="68580" marR="68580" marT="0" marB="0"/>
                </a:tc>
              </a:tr>
              <a:tr h="0">
                <a:tc>
                  <a:txBody>
                    <a:bodyPr/>
                    <a:lstStyle/>
                    <a:p>
                      <a:pPr>
                        <a:lnSpc>
                          <a:spcPct val="115000"/>
                        </a:lnSpc>
                        <a:spcAft>
                          <a:spcPts val="0"/>
                        </a:spcAft>
                      </a:pPr>
                      <a:r>
                        <a:rPr lang="en-US" sz="1500">
                          <a:effectLst/>
                        </a:rPr>
                        <a:t>HIDS</a:t>
                      </a:r>
                      <a:endParaRPr lang="en-US" sz="1500">
                        <a:effectLst/>
                        <a:latin typeface="Times New Roman"/>
                        <a:ea typeface="Times New Roman"/>
                      </a:endParaRPr>
                    </a:p>
                  </a:txBody>
                  <a:tcPr marL="68580" marR="68580" marT="0" marB="0"/>
                </a:tc>
                <a:tc>
                  <a:txBody>
                    <a:bodyPr/>
                    <a:lstStyle/>
                    <a:p>
                      <a:pPr>
                        <a:lnSpc>
                          <a:spcPct val="115000"/>
                        </a:lnSpc>
                        <a:spcAft>
                          <a:spcPts val="0"/>
                        </a:spcAft>
                      </a:pPr>
                      <a:r>
                        <a:rPr lang="en-US" sz="1500">
                          <a:effectLst/>
                        </a:rPr>
                        <a:t>A</a:t>
                      </a:r>
                      <a:endParaRPr lang="en-US" sz="1500">
                        <a:effectLst/>
                        <a:latin typeface="Times New Roman"/>
                        <a:ea typeface="Times New Roman"/>
                      </a:endParaRPr>
                    </a:p>
                  </a:txBody>
                  <a:tcPr marL="68580" marR="68580" marT="0" marB="0"/>
                </a:tc>
              </a:tr>
              <a:tr h="0">
                <a:tc>
                  <a:txBody>
                    <a:bodyPr/>
                    <a:lstStyle/>
                    <a:p>
                      <a:pPr>
                        <a:lnSpc>
                          <a:spcPct val="115000"/>
                        </a:lnSpc>
                        <a:spcAft>
                          <a:spcPts val="0"/>
                        </a:spcAft>
                      </a:pPr>
                      <a:r>
                        <a:rPr lang="en-US" sz="1500">
                          <a:effectLst/>
                        </a:rPr>
                        <a:t>SIEM</a:t>
                      </a:r>
                      <a:endParaRPr lang="en-US" sz="1500">
                        <a:effectLst/>
                        <a:latin typeface="Times New Roman"/>
                        <a:ea typeface="Times New Roman"/>
                      </a:endParaRPr>
                    </a:p>
                  </a:txBody>
                  <a:tcPr marL="68580" marR="68580" marT="0" marB="0"/>
                </a:tc>
                <a:tc>
                  <a:txBody>
                    <a:bodyPr/>
                    <a:lstStyle/>
                    <a:p>
                      <a:pPr>
                        <a:lnSpc>
                          <a:spcPct val="115000"/>
                        </a:lnSpc>
                        <a:spcAft>
                          <a:spcPts val="0"/>
                        </a:spcAft>
                      </a:pPr>
                      <a:r>
                        <a:rPr lang="en-US" sz="1500">
                          <a:effectLst/>
                        </a:rPr>
                        <a:t>B</a:t>
                      </a:r>
                      <a:endParaRPr lang="en-US" sz="1500">
                        <a:effectLst/>
                        <a:latin typeface="Times New Roman"/>
                        <a:ea typeface="Times New Roman"/>
                      </a:endParaRPr>
                    </a:p>
                  </a:txBody>
                  <a:tcPr marL="68580" marR="68580" marT="0" marB="0"/>
                </a:tc>
              </a:tr>
              <a:tr h="0">
                <a:tc>
                  <a:txBody>
                    <a:bodyPr/>
                    <a:lstStyle/>
                    <a:p>
                      <a:pPr>
                        <a:lnSpc>
                          <a:spcPct val="115000"/>
                        </a:lnSpc>
                        <a:spcAft>
                          <a:spcPts val="0"/>
                        </a:spcAft>
                      </a:pPr>
                      <a:r>
                        <a:rPr lang="en-US" sz="1500">
                          <a:effectLst/>
                        </a:rPr>
                        <a:t>NIDS</a:t>
                      </a:r>
                      <a:endParaRPr lang="en-US" sz="1500">
                        <a:effectLst/>
                        <a:latin typeface="Times New Roman"/>
                        <a:ea typeface="Times New Roman"/>
                      </a:endParaRPr>
                    </a:p>
                  </a:txBody>
                  <a:tcPr marL="68580" marR="68580" marT="0" marB="0"/>
                </a:tc>
                <a:tc>
                  <a:txBody>
                    <a:bodyPr/>
                    <a:lstStyle/>
                    <a:p>
                      <a:pPr>
                        <a:lnSpc>
                          <a:spcPct val="115000"/>
                        </a:lnSpc>
                        <a:spcAft>
                          <a:spcPts val="0"/>
                        </a:spcAft>
                      </a:pPr>
                      <a:r>
                        <a:rPr lang="en-US" sz="1500">
                          <a:effectLst/>
                        </a:rPr>
                        <a:t>D</a:t>
                      </a:r>
                      <a:endParaRPr lang="en-US" sz="1500">
                        <a:effectLst/>
                        <a:latin typeface="Times New Roman"/>
                        <a:ea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10578495"/>
              </p:ext>
            </p:extLst>
          </p:nvPr>
        </p:nvGraphicFramePr>
        <p:xfrm>
          <a:off x="1600200" y="4882388"/>
          <a:ext cx="1800860" cy="985012"/>
        </p:xfrm>
        <a:graphic>
          <a:graphicData uri="http://schemas.openxmlformats.org/drawingml/2006/table">
            <a:tbl>
              <a:tblPr firstRow="1" firstCol="1" bandRow="1">
                <a:tableStyleId>{5C22544A-7EE6-4342-B048-85BDC9FD1C3A}</a:tableStyleId>
              </a:tblPr>
              <a:tblGrid>
                <a:gridCol w="1800860"/>
              </a:tblGrid>
              <a:tr h="0">
                <a:tc>
                  <a:txBody>
                    <a:bodyPr/>
                    <a:lstStyle/>
                    <a:p>
                      <a:pPr>
                        <a:lnSpc>
                          <a:spcPct val="115000"/>
                        </a:lnSpc>
                        <a:spcAft>
                          <a:spcPts val="0"/>
                        </a:spcAft>
                      </a:pPr>
                      <a:r>
                        <a:rPr lang="en-US" sz="1500">
                          <a:effectLst/>
                        </a:rPr>
                        <a:t>Firewall</a:t>
                      </a:r>
                      <a:endParaRPr lang="en-US" sz="1500">
                        <a:effectLst/>
                        <a:latin typeface="Times New Roman"/>
                        <a:ea typeface="Times New Roman"/>
                      </a:endParaRPr>
                    </a:p>
                  </a:txBody>
                  <a:tcPr marL="68580" marR="68580" marT="0" marB="0"/>
                </a:tc>
              </a:tr>
              <a:tr h="0">
                <a:tc>
                  <a:txBody>
                    <a:bodyPr/>
                    <a:lstStyle/>
                    <a:p>
                      <a:pPr>
                        <a:lnSpc>
                          <a:spcPct val="115000"/>
                        </a:lnSpc>
                        <a:spcAft>
                          <a:spcPts val="0"/>
                        </a:spcAft>
                      </a:pPr>
                      <a:r>
                        <a:rPr lang="en-US" sz="1500">
                          <a:effectLst/>
                        </a:rPr>
                        <a:t>HIDS</a:t>
                      </a:r>
                      <a:endParaRPr lang="en-US" sz="1500">
                        <a:effectLst/>
                        <a:latin typeface="Times New Roman"/>
                        <a:ea typeface="Times New Roman"/>
                      </a:endParaRPr>
                    </a:p>
                  </a:txBody>
                  <a:tcPr marL="68580" marR="68580" marT="0" marB="0"/>
                </a:tc>
              </a:tr>
              <a:tr h="0">
                <a:tc>
                  <a:txBody>
                    <a:bodyPr/>
                    <a:lstStyle/>
                    <a:p>
                      <a:pPr>
                        <a:lnSpc>
                          <a:spcPct val="115000"/>
                        </a:lnSpc>
                        <a:spcAft>
                          <a:spcPts val="0"/>
                        </a:spcAft>
                      </a:pPr>
                      <a:r>
                        <a:rPr lang="en-US" sz="1500">
                          <a:effectLst/>
                        </a:rPr>
                        <a:t>SIEM</a:t>
                      </a:r>
                      <a:endParaRPr lang="en-US" sz="1500">
                        <a:effectLst/>
                        <a:latin typeface="Times New Roman"/>
                        <a:ea typeface="Times New Roman"/>
                      </a:endParaRPr>
                    </a:p>
                  </a:txBody>
                  <a:tcPr marL="68580" marR="68580" marT="0" marB="0"/>
                </a:tc>
              </a:tr>
              <a:tr h="0">
                <a:tc>
                  <a:txBody>
                    <a:bodyPr/>
                    <a:lstStyle/>
                    <a:p>
                      <a:pPr>
                        <a:lnSpc>
                          <a:spcPct val="115000"/>
                        </a:lnSpc>
                        <a:spcAft>
                          <a:spcPts val="0"/>
                        </a:spcAft>
                      </a:pPr>
                      <a:r>
                        <a:rPr lang="en-US" sz="1500">
                          <a:effectLst/>
                        </a:rPr>
                        <a:t>NIDS</a:t>
                      </a:r>
                      <a:endParaRPr lang="en-US" sz="150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66525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fontScale="90000"/>
          </a:bodyPr>
          <a:lstStyle/>
          <a:p>
            <a:pPr lvl="0" algn="l"/>
            <a:r>
              <a:rPr lang="en-US" sz="3600" smtClean="0"/>
              <a:t>Q20. </a:t>
            </a:r>
            <a:r>
              <a:rPr lang="en-US" sz="3600"/>
              <a:t>An access control system that grants users only those rights necessary for them to perform their work is operating on which security principle?</a:t>
            </a:r>
            <a:br>
              <a:rPr lang="en-US" sz="3600"/>
            </a:br>
            <a:endParaRPr lang="en-US"/>
          </a:p>
        </p:txBody>
      </p:sp>
      <p:sp>
        <p:nvSpPr>
          <p:cNvPr id="3" name="Content Placeholder 2"/>
          <p:cNvSpPr>
            <a:spLocks noGrp="1"/>
          </p:cNvSpPr>
          <p:nvPr>
            <p:ph idx="1"/>
          </p:nvPr>
        </p:nvSpPr>
        <p:spPr>
          <a:xfrm>
            <a:off x="457200" y="2743200"/>
            <a:ext cx="8229600" cy="2849563"/>
          </a:xfrm>
        </p:spPr>
        <p:txBody>
          <a:bodyPr/>
          <a:lstStyle/>
          <a:p>
            <a:pPr marL="514350" indent="-514350">
              <a:buFont typeface="+mj-lt"/>
              <a:buAutoNum type="alphaUcPeriod"/>
            </a:pPr>
            <a:r>
              <a:rPr lang="en-US"/>
              <a:t>Discretionary Access </a:t>
            </a:r>
          </a:p>
          <a:p>
            <a:pPr marL="514350" indent="-514350">
              <a:buFont typeface="+mj-lt"/>
              <a:buAutoNum type="alphaUcPeriod"/>
            </a:pPr>
            <a:r>
              <a:rPr lang="en-US" smtClean="0"/>
              <a:t>Least </a:t>
            </a:r>
            <a:r>
              <a:rPr lang="en-US"/>
              <a:t>Privilege </a:t>
            </a:r>
          </a:p>
          <a:p>
            <a:pPr marL="514350" indent="-514350">
              <a:buFont typeface="+mj-lt"/>
              <a:buAutoNum type="alphaUcPeriod"/>
            </a:pPr>
            <a:r>
              <a:rPr lang="en-US" smtClean="0"/>
              <a:t>Mandatory </a:t>
            </a:r>
            <a:r>
              <a:rPr lang="en-US"/>
              <a:t>Access </a:t>
            </a:r>
          </a:p>
          <a:p>
            <a:pPr marL="514350" indent="-514350">
              <a:buFont typeface="+mj-lt"/>
              <a:buAutoNum type="alphaUcPeriod"/>
            </a:pPr>
            <a:r>
              <a:rPr lang="en-US" smtClean="0"/>
              <a:t>Separation </a:t>
            </a:r>
            <a:r>
              <a:rPr lang="en-US"/>
              <a:t>of Duties</a:t>
            </a:r>
            <a:endParaRPr lang="en-US"/>
          </a:p>
        </p:txBody>
      </p:sp>
      <p:sp>
        <p:nvSpPr>
          <p:cNvPr id="4" name="Rectangle 3"/>
          <p:cNvSpPr/>
          <p:nvPr/>
        </p:nvSpPr>
        <p:spPr>
          <a:xfrm>
            <a:off x="5791200" y="4805864"/>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13441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68562"/>
          </a:xfrm>
        </p:spPr>
        <p:txBody>
          <a:bodyPr>
            <a:normAutofit/>
          </a:bodyPr>
          <a:lstStyle/>
          <a:p>
            <a:pPr lvl="0" algn="l"/>
            <a:r>
              <a:rPr lang="en-US" sz="3600" smtClean="0"/>
              <a:t>Q21. </a:t>
            </a:r>
            <a:r>
              <a:rPr lang="en-US" sz="3600"/>
              <a:t>Which of the following feature does a digital signature provide? </a:t>
            </a:r>
            <a:br>
              <a:rPr lang="en-US" sz="3600"/>
            </a:br>
            <a:endParaRPr lang="en-US" sz="3600"/>
          </a:p>
        </p:txBody>
      </p:sp>
      <p:sp>
        <p:nvSpPr>
          <p:cNvPr id="3" name="Content Placeholder 2"/>
          <p:cNvSpPr>
            <a:spLocks noGrp="1"/>
          </p:cNvSpPr>
          <p:nvPr>
            <p:ph idx="1"/>
          </p:nvPr>
        </p:nvSpPr>
        <p:spPr>
          <a:xfrm>
            <a:off x="304800" y="2286000"/>
            <a:ext cx="8229600" cy="2925763"/>
          </a:xfrm>
        </p:spPr>
        <p:txBody>
          <a:bodyPr>
            <a:normAutofit fontScale="92500" lnSpcReduction="10000"/>
          </a:bodyPr>
          <a:lstStyle/>
          <a:p>
            <a:pPr marL="514350" indent="-514350">
              <a:buFont typeface="+mj-lt"/>
              <a:buAutoNum type="alphaUcPeriod"/>
            </a:pPr>
            <a:r>
              <a:rPr lang="en-US"/>
              <a:t>It provides the ability to encrypt an individual’s confidential data. </a:t>
            </a:r>
          </a:p>
          <a:p>
            <a:pPr marL="514350" indent="-514350">
              <a:buFont typeface="+mj-lt"/>
              <a:buAutoNum type="alphaUcPeriod"/>
            </a:pPr>
            <a:r>
              <a:rPr lang="en-US" smtClean="0"/>
              <a:t>It </a:t>
            </a:r>
            <a:r>
              <a:rPr lang="en-US"/>
              <a:t>ensures an individual’s privacy. </a:t>
            </a:r>
          </a:p>
          <a:p>
            <a:pPr marL="514350" indent="-514350">
              <a:buFont typeface="+mj-lt"/>
              <a:buAutoNum type="alphaUcPeriod"/>
            </a:pPr>
            <a:r>
              <a:rPr lang="en-US" smtClean="0"/>
              <a:t>It </a:t>
            </a:r>
            <a:r>
              <a:rPr lang="en-US"/>
              <a:t>identifies the source and verifies the integrity of data.</a:t>
            </a:r>
          </a:p>
          <a:p>
            <a:pPr marL="514350" indent="-514350">
              <a:buFont typeface="+mj-lt"/>
              <a:buAutoNum type="alphaUcPeriod"/>
            </a:pPr>
            <a:r>
              <a:rPr lang="en-US" smtClean="0"/>
              <a:t>It </a:t>
            </a:r>
            <a:r>
              <a:rPr lang="en-US"/>
              <a:t>provides a framework for law and procedures.</a:t>
            </a:r>
          </a:p>
          <a:p>
            <a:endParaRPr lang="en-US"/>
          </a:p>
        </p:txBody>
      </p:sp>
      <p:sp>
        <p:nvSpPr>
          <p:cNvPr id="4" name="Rectangle 3"/>
          <p:cNvSpPr/>
          <p:nvPr/>
        </p:nvSpPr>
        <p:spPr>
          <a:xfrm>
            <a:off x="5778910" y="5363497"/>
            <a:ext cx="2770972" cy="523220"/>
          </a:xfrm>
          <a:prstGeom prst="rect">
            <a:avLst/>
          </a:prstGeom>
        </p:spPr>
        <p:txBody>
          <a:bodyPr wrap="square">
            <a:spAutoFit/>
          </a:bodyPr>
          <a:lstStyle/>
          <a:p>
            <a:r>
              <a:rPr lang="en-US" sz="2800" smtClean="0"/>
              <a:t>Answer: C</a:t>
            </a:r>
            <a:endParaRPr lang="en-US" sz="2800"/>
          </a:p>
        </p:txBody>
      </p:sp>
    </p:spTree>
    <p:extLst>
      <p:ext uri="{BB962C8B-B14F-4D97-AF65-F5344CB8AC3E}">
        <p14:creationId xmlns:p14="http://schemas.microsoft.com/office/powerpoint/2010/main" val="12813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normAutofit/>
          </a:bodyPr>
          <a:lstStyle/>
          <a:p>
            <a:pPr algn="l"/>
            <a:r>
              <a:rPr lang="en-US" sz="3600" smtClean="0"/>
              <a:t>Q22. </a:t>
            </a:r>
            <a:r>
              <a:rPr lang="en-US" sz="3600" b="1"/>
              <a:t>The PRIMARY purpose of a security awareness program is to </a:t>
            </a:r>
            <a:endParaRPr lang="en-US" sz="3600"/>
          </a:p>
        </p:txBody>
      </p:sp>
      <p:sp>
        <p:nvSpPr>
          <p:cNvPr id="3" name="Content Placeholder 2"/>
          <p:cNvSpPr>
            <a:spLocks noGrp="1"/>
          </p:cNvSpPr>
          <p:nvPr>
            <p:ph idx="1"/>
          </p:nvPr>
        </p:nvSpPr>
        <p:spPr>
          <a:xfrm>
            <a:off x="457200" y="2667000"/>
            <a:ext cx="8229600" cy="3078163"/>
          </a:xfrm>
        </p:spPr>
        <p:txBody>
          <a:bodyPr>
            <a:normAutofit fontScale="85000" lnSpcReduction="20000"/>
          </a:bodyPr>
          <a:lstStyle/>
          <a:p>
            <a:pPr marL="514350" indent="-514350">
              <a:buFont typeface="+mj-lt"/>
              <a:buAutoNum type="alphaUcPeriod"/>
            </a:pPr>
            <a:r>
              <a:rPr lang="en-US"/>
              <a:t>ensure that everyone understands the organization's policies and procedures. </a:t>
            </a:r>
          </a:p>
          <a:p>
            <a:pPr marL="514350" indent="-514350">
              <a:buFont typeface="+mj-lt"/>
              <a:buAutoNum type="alphaUcPeriod"/>
            </a:pPr>
            <a:r>
              <a:rPr lang="en-US" smtClean="0"/>
              <a:t>communicate </a:t>
            </a:r>
            <a:r>
              <a:rPr lang="en-US"/>
              <a:t>that access to information will be granted on a need-to-know basis. </a:t>
            </a:r>
          </a:p>
          <a:p>
            <a:pPr marL="514350" indent="-514350">
              <a:buFont typeface="+mj-lt"/>
              <a:buAutoNum type="alphaUcPeriod"/>
            </a:pPr>
            <a:r>
              <a:rPr lang="en-US" smtClean="0"/>
              <a:t>warn </a:t>
            </a:r>
            <a:r>
              <a:rPr lang="en-US"/>
              <a:t>all users that access to all systems will be monitored on a daily basis. </a:t>
            </a:r>
          </a:p>
          <a:p>
            <a:pPr marL="514350" indent="-514350">
              <a:buFont typeface="+mj-lt"/>
              <a:buAutoNum type="alphaUcPeriod"/>
            </a:pPr>
            <a:r>
              <a:rPr lang="en-US" smtClean="0"/>
              <a:t>comply </a:t>
            </a:r>
            <a:r>
              <a:rPr lang="en-US"/>
              <a:t>with regulations related to data and information protection</a:t>
            </a:r>
            <a:endParaRPr lang="en-US"/>
          </a:p>
        </p:txBody>
      </p:sp>
      <p:sp>
        <p:nvSpPr>
          <p:cNvPr id="4" name="Rectangle 3"/>
          <p:cNvSpPr/>
          <p:nvPr/>
        </p:nvSpPr>
        <p:spPr>
          <a:xfrm>
            <a:off x="5778910" y="5363497"/>
            <a:ext cx="2770972" cy="523220"/>
          </a:xfrm>
          <a:prstGeom prst="rect">
            <a:avLst/>
          </a:prstGeom>
        </p:spPr>
        <p:txBody>
          <a:bodyPr wrap="square">
            <a:spAutoFit/>
          </a:bodyPr>
          <a:lstStyle/>
          <a:p>
            <a:r>
              <a:rPr lang="en-US" sz="2800" smtClean="0"/>
              <a:t>Answer: A</a:t>
            </a:r>
            <a:endParaRPr lang="en-US" sz="2800"/>
          </a:p>
        </p:txBody>
      </p:sp>
    </p:spTree>
    <p:extLst>
      <p:ext uri="{BB962C8B-B14F-4D97-AF65-F5344CB8AC3E}">
        <p14:creationId xmlns:p14="http://schemas.microsoft.com/office/powerpoint/2010/main" val="245916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49562"/>
          </a:xfrm>
        </p:spPr>
        <p:txBody>
          <a:bodyPr>
            <a:normAutofit/>
          </a:bodyPr>
          <a:lstStyle/>
          <a:p>
            <a:pPr algn="l"/>
            <a:r>
              <a:rPr lang="en-US" sz="3600" smtClean="0"/>
              <a:t>Q23. </a:t>
            </a:r>
            <a:r>
              <a:rPr lang="en-US" sz="3600" b="1"/>
              <a:t>What is the primary risk from using outdated software?</a:t>
            </a:r>
            <a:endParaRPr lang="en-US" sz="3600"/>
          </a:p>
        </p:txBody>
      </p:sp>
      <p:sp>
        <p:nvSpPr>
          <p:cNvPr id="3" name="Content Placeholder 2"/>
          <p:cNvSpPr>
            <a:spLocks noGrp="1"/>
          </p:cNvSpPr>
          <p:nvPr>
            <p:ph idx="1"/>
          </p:nvPr>
        </p:nvSpPr>
        <p:spPr>
          <a:xfrm>
            <a:off x="304800" y="2743200"/>
            <a:ext cx="8229600" cy="2620963"/>
          </a:xfrm>
        </p:spPr>
        <p:txBody>
          <a:bodyPr>
            <a:normAutofit fontScale="92500" lnSpcReduction="20000"/>
          </a:bodyPr>
          <a:lstStyle/>
          <a:p>
            <a:pPr marL="514350" lvl="0" indent="-514350">
              <a:buFont typeface="+mj-lt"/>
              <a:buAutoNum type="alphaUcPeriod"/>
            </a:pPr>
            <a:r>
              <a:rPr lang="en-US"/>
              <a:t>It may not have all the features you need</a:t>
            </a:r>
          </a:p>
          <a:p>
            <a:pPr marL="514350" lvl="0" indent="-514350">
              <a:buFont typeface="+mj-lt"/>
              <a:buAutoNum type="alphaUcPeriod"/>
            </a:pPr>
            <a:r>
              <a:rPr lang="en-US"/>
              <a:t>It may not have the most modern security features</a:t>
            </a:r>
          </a:p>
          <a:p>
            <a:pPr marL="514350" lvl="0" indent="-514350">
              <a:buFont typeface="+mj-lt"/>
              <a:buAutoNum type="alphaUcPeriod"/>
            </a:pPr>
            <a:r>
              <a:rPr lang="en-US"/>
              <a:t>It may no longer be supported by the vendor</a:t>
            </a:r>
          </a:p>
          <a:p>
            <a:pPr marL="514350" lvl="0" indent="-514350">
              <a:buFont typeface="+mj-lt"/>
              <a:buAutoNum type="alphaUcPeriod"/>
            </a:pPr>
            <a:r>
              <a:rPr lang="en-US"/>
              <a:t>It may be easier to break into than newer software</a:t>
            </a:r>
          </a:p>
          <a:p>
            <a:endParaRPr lang="en-US"/>
          </a:p>
        </p:txBody>
      </p:sp>
      <p:sp>
        <p:nvSpPr>
          <p:cNvPr id="4" name="Rectangle 3"/>
          <p:cNvSpPr/>
          <p:nvPr/>
        </p:nvSpPr>
        <p:spPr>
          <a:xfrm>
            <a:off x="5778910" y="5363497"/>
            <a:ext cx="2770972" cy="523220"/>
          </a:xfrm>
          <a:prstGeom prst="rect">
            <a:avLst/>
          </a:prstGeom>
        </p:spPr>
        <p:txBody>
          <a:bodyPr wrap="square">
            <a:spAutoFit/>
          </a:bodyPr>
          <a:lstStyle/>
          <a:p>
            <a:r>
              <a:rPr lang="en-US" sz="2800" smtClean="0"/>
              <a:t>Answer: C</a:t>
            </a:r>
            <a:endParaRPr lang="en-US" sz="2800"/>
          </a:p>
        </p:txBody>
      </p:sp>
    </p:spTree>
    <p:extLst>
      <p:ext uri="{BB962C8B-B14F-4D97-AF65-F5344CB8AC3E}">
        <p14:creationId xmlns:p14="http://schemas.microsoft.com/office/powerpoint/2010/main" val="4917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lstStyle/>
          <a:p>
            <a:pPr lvl="0" algn="l"/>
            <a:r>
              <a:rPr lang="en-US" smtClean="0"/>
              <a:t>Q24.</a:t>
            </a:r>
            <a:r>
              <a:rPr lang="en-US" b="1"/>
              <a:t> What is </a:t>
            </a:r>
            <a:r>
              <a:rPr lang="en-US" b="1"/>
              <a:t>tha </a:t>
            </a:r>
            <a:r>
              <a:rPr lang="en-US" b="1" smtClean="0"/>
              <a:t>maximum </a:t>
            </a:r>
            <a:r>
              <a:rPr lang="en-US" b="1"/>
              <a:t>key length of AES?</a:t>
            </a:r>
            <a:r>
              <a:rPr lang="en-US"/>
              <a:t/>
            </a:r>
            <a:br>
              <a:rPr lang="en-US"/>
            </a:br>
            <a:endParaRPr lang="en-US"/>
          </a:p>
        </p:txBody>
      </p:sp>
      <p:sp>
        <p:nvSpPr>
          <p:cNvPr id="3" name="Content Placeholder 2"/>
          <p:cNvSpPr>
            <a:spLocks noGrp="1"/>
          </p:cNvSpPr>
          <p:nvPr>
            <p:ph idx="1"/>
          </p:nvPr>
        </p:nvSpPr>
        <p:spPr>
          <a:xfrm>
            <a:off x="457200" y="2971800"/>
            <a:ext cx="8229600" cy="3154363"/>
          </a:xfrm>
        </p:spPr>
        <p:txBody>
          <a:bodyPr/>
          <a:lstStyle/>
          <a:p>
            <a:pPr marL="514350" lvl="0" indent="-514350">
              <a:buFont typeface="+mj-lt"/>
              <a:buAutoNum type="alphaUcPeriod"/>
            </a:pPr>
            <a:r>
              <a:rPr lang="en-US"/>
              <a:t>56</a:t>
            </a:r>
          </a:p>
          <a:p>
            <a:pPr marL="514350" lvl="0" indent="-514350">
              <a:buFont typeface="+mj-lt"/>
              <a:buAutoNum type="alphaUcPeriod"/>
            </a:pPr>
            <a:r>
              <a:rPr lang="en-US"/>
              <a:t>156</a:t>
            </a:r>
          </a:p>
          <a:p>
            <a:pPr marL="514350" lvl="0" indent="-514350">
              <a:buFont typeface="+mj-lt"/>
              <a:buAutoNum type="alphaUcPeriod"/>
            </a:pPr>
            <a:r>
              <a:rPr lang="en-US"/>
              <a:t>Variable</a:t>
            </a:r>
          </a:p>
          <a:p>
            <a:pPr marL="514350" lvl="0" indent="-514350">
              <a:buFont typeface="+mj-lt"/>
              <a:buAutoNum type="alphaUcPeriod"/>
            </a:pPr>
            <a:r>
              <a:rPr lang="en-US"/>
              <a:t>256</a:t>
            </a:r>
          </a:p>
          <a:p>
            <a:endParaRPr lang="en-US"/>
          </a:p>
        </p:txBody>
      </p:sp>
      <p:sp>
        <p:nvSpPr>
          <p:cNvPr id="4" name="Rectangle 3"/>
          <p:cNvSpPr/>
          <p:nvPr/>
        </p:nvSpPr>
        <p:spPr>
          <a:xfrm>
            <a:off x="5778910" y="5363497"/>
            <a:ext cx="2770972" cy="523220"/>
          </a:xfrm>
          <a:prstGeom prst="rect">
            <a:avLst/>
          </a:prstGeom>
        </p:spPr>
        <p:txBody>
          <a:bodyPr wrap="square">
            <a:spAutoFit/>
          </a:bodyPr>
          <a:lstStyle/>
          <a:p>
            <a:r>
              <a:rPr lang="en-US" sz="2800" smtClean="0"/>
              <a:t>Answer: D</a:t>
            </a:r>
            <a:endParaRPr lang="en-US" sz="2800"/>
          </a:p>
        </p:txBody>
      </p:sp>
    </p:spTree>
    <p:extLst>
      <p:ext uri="{BB962C8B-B14F-4D97-AF65-F5344CB8AC3E}">
        <p14:creationId xmlns:p14="http://schemas.microsoft.com/office/powerpoint/2010/main" val="407493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544762"/>
          </a:xfrm>
        </p:spPr>
        <p:txBody>
          <a:bodyPr>
            <a:noAutofit/>
          </a:bodyPr>
          <a:lstStyle/>
          <a:p>
            <a:pPr lvl="0" algn="l"/>
            <a:r>
              <a:rPr lang="en-US" sz="3200" smtClean="0"/>
              <a:t>Q25. </a:t>
            </a:r>
            <a:r>
              <a:rPr lang="en-US" sz="3200"/>
              <a:t>You are responsible for the security of web servers at your company. You are configuring the WAF and want to allow only encrypted traffic to and from the web server, including traffic from administrators using a command-line interface. What should you do?</a:t>
            </a:r>
            <a:br>
              <a:rPr lang="en-US" sz="3200"/>
            </a:br>
            <a:endParaRPr lang="en-US" sz="3200"/>
          </a:p>
        </p:txBody>
      </p:sp>
      <p:sp>
        <p:nvSpPr>
          <p:cNvPr id="3" name="Content Placeholder 2"/>
          <p:cNvSpPr>
            <a:spLocks noGrp="1"/>
          </p:cNvSpPr>
          <p:nvPr>
            <p:ph idx="1"/>
          </p:nvPr>
        </p:nvSpPr>
        <p:spPr>
          <a:xfrm>
            <a:off x="457200" y="3429000"/>
            <a:ext cx="8229600" cy="2697163"/>
          </a:xfrm>
        </p:spPr>
        <p:txBody>
          <a:bodyPr>
            <a:normAutofit lnSpcReduction="10000"/>
          </a:bodyPr>
          <a:lstStyle/>
          <a:p>
            <a:pPr marL="514350" lvl="0" indent="-514350">
              <a:buFont typeface="+mj-lt"/>
              <a:buAutoNum type="alphaUcPeriod"/>
            </a:pPr>
            <a:r>
              <a:rPr lang="en-US"/>
              <a:t>Open port 80 and 23, and block port 443</a:t>
            </a:r>
          </a:p>
          <a:p>
            <a:pPr marL="514350" lvl="0" indent="-514350">
              <a:buFont typeface="+mj-lt"/>
              <a:buAutoNum type="alphaUcPeriod"/>
            </a:pPr>
            <a:r>
              <a:rPr lang="en-US"/>
              <a:t>Open port 443 and 23, and block port 80</a:t>
            </a:r>
          </a:p>
          <a:p>
            <a:pPr marL="514350" lvl="0" indent="-514350">
              <a:buFont typeface="+mj-lt"/>
              <a:buAutoNum type="alphaUcPeriod"/>
            </a:pPr>
            <a:r>
              <a:rPr lang="en-US"/>
              <a:t>Open port 443 and 22, and block port 80 and 23</a:t>
            </a:r>
          </a:p>
          <a:p>
            <a:pPr marL="514350" lvl="0" indent="-514350">
              <a:buFont typeface="+mj-lt"/>
              <a:buAutoNum type="alphaUcPeriod"/>
            </a:pPr>
            <a:r>
              <a:rPr lang="en-US"/>
              <a:t>Open port 443, and block all other ports</a:t>
            </a:r>
          </a:p>
          <a:p>
            <a:pPr marL="0" indent="0">
              <a:buNone/>
            </a:pPr>
            <a:endParaRPr lang="en-US"/>
          </a:p>
        </p:txBody>
      </p:sp>
      <p:sp>
        <p:nvSpPr>
          <p:cNvPr id="4" name="Rectangle 3"/>
          <p:cNvSpPr/>
          <p:nvPr/>
        </p:nvSpPr>
        <p:spPr>
          <a:xfrm>
            <a:off x="5778910" y="5918324"/>
            <a:ext cx="2770972" cy="523220"/>
          </a:xfrm>
          <a:prstGeom prst="rect">
            <a:avLst/>
          </a:prstGeom>
        </p:spPr>
        <p:txBody>
          <a:bodyPr wrap="square">
            <a:spAutoFit/>
          </a:bodyPr>
          <a:lstStyle/>
          <a:p>
            <a:r>
              <a:rPr lang="en-US" sz="2800" smtClean="0"/>
              <a:t>Answer: C</a:t>
            </a:r>
            <a:endParaRPr lang="en-US" sz="2800"/>
          </a:p>
        </p:txBody>
      </p:sp>
    </p:spTree>
    <p:extLst>
      <p:ext uri="{BB962C8B-B14F-4D97-AF65-F5344CB8AC3E}">
        <p14:creationId xmlns:p14="http://schemas.microsoft.com/office/powerpoint/2010/main" val="19237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25762"/>
          </a:xfrm>
        </p:spPr>
        <p:txBody>
          <a:bodyPr>
            <a:normAutofit/>
          </a:bodyPr>
          <a:lstStyle/>
          <a:p>
            <a:pPr lvl="0" algn="l"/>
            <a:r>
              <a:rPr lang="en-US" sz="3600" smtClean="0"/>
              <a:t>Q26. </a:t>
            </a:r>
            <a:r>
              <a:rPr lang="en-US" sz="3600"/>
              <a:t>Why would a hacker uses a proxy server?</a:t>
            </a:r>
            <a:br>
              <a:rPr lang="en-US" sz="3600"/>
            </a:br>
            <a:endParaRPr lang="en-US" sz="3600"/>
          </a:p>
        </p:txBody>
      </p:sp>
      <p:sp>
        <p:nvSpPr>
          <p:cNvPr id="3" name="Content Placeholder 2"/>
          <p:cNvSpPr>
            <a:spLocks noGrp="1"/>
          </p:cNvSpPr>
          <p:nvPr>
            <p:ph idx="1"/>
          </p:nvPr>
        </p:nvSpPr>
        <p:spPr>
          <a:xfrm>
            <a:off x="457200" y="2819400"/>
            <a:ext cx="8229600" cy="2773363"/>
          </a:xfrm>
        </p:spPr>
        <p:txBody>
          <a:bodyPr>
            <a:normAutofit lnSpcReduction="10000"/>
          </a:bodyPr>
          <a:lstStyle/>
          <a:p>
            <a:pPr marL="514350" lvl="0" indent="-514350">
              <a:buFont typeface="+mj-lt"/>
              <a:buAutoNum type="alphaUcPeriod"/>
            </a:pPr>
            <a:r>
              <a:rPr lang="en-US"/>
              <a:t>To create a stronger connection with the target</a:t>
            </a:r>
          </a:p>
          <a:p>
            <a:pPr marL="514350" lvl="0" indent="-514350">
              <a:buFont typeface="+mj-lt"/>
              <a:buAutoNum type="alphaUcPeriod"/>
            </a:pPr>
            <a:r>
              <a:rPr lang="en-US"/>
              <a:t>To create a ghost server on the network</a:t>
            </a:r>
          </a:p>
          <a:p>
            <a:pPr marL="514350" lvl="0" indent="-514350">
              <a:buFont typeface="+mj-lt"/>
              <a:buAutoNum type="alphaUcPeriod"/>
            </a:pPr>
            <a:r>
              <a:rPr lang="en-US"/>
              <a:t>To obtain a remote access connection</a:t>
            </a:r>
          </a:p>
          <a:p>
            <a:pPr marL="514350" lvl="0" indent="-514350">
              <a:buFont typeface="+mj-lt"/>
              <a:buAutoNum type="alphaUcPeriod"/>
            </a:pPr>
            <a:r>
              <a:rPr lang="en-US"/>
              <a:t>To hide malicious activity on the network</a:t>
            </a:r>
          </a:p>
          <a:p>
            <a:endParaRPr lang="en-US"/>
          </a:p>
        </p:txBody>
      </p:sp>
      <p:sp>
        <p:nvSpPr>
          <p:cNvPr id="4" name="Rectangle 3"/>
          <p:cNvSpPr/>
          <p:nvPr/>
        </p:nvSpPr>
        <p:spPr>
          <a:xfrm>
            <a:off x="5778910" y="5918324"/>
            <a:ext cx="2770972" cy="523220"/>
          </a:xfrm>
          <a:prstGeom prst="rect">
            <a:avLst/>
          </a:prstGeom>
        </p:spPr>
        <p:txBody>
          <a:bodyPr wrap="square">
            <a:spAutoFit/>
          </a:bodyPr>
          <a:lstStyle/>
          <a:p>
            <a:r>
              <a:rPr lang="en-US" sz="2800" smtClean="0"/>
              <a:t>Answer: D</a:t>
            </a:r>
            <a:endParaRPr lang="en-US" sz="2800"/>
          </a:p>
        </p:txBody>
      </p:sp>
    </p:spTree>
    <p:extLst>
      <p:ext uri="{BB962C8B-B14F-4D97-AF65-F5344CB8AC3E}">
        <p14:creationId xmlns:p14="http://schemas.microsoft.com/office/powerpoint/2010/main" val="47514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25762"/>
          </a:xfrm>
        </p:spPr>
        <p:txBody>
          <a:bodyPr>
            <a:normAutofit/>
          </a:bodyPr>
          <a:lstStyle/>
          <a:p>
            <a:pPr algn="l"/>
            <a:r>
              <a:rPr lang="en-US" sz="3600" smtClean="0"/>
              <a:t>Q2. </a:t>
            </a:r>
            <a:r>
              <a:rPr lang="en-US" sz="3600"/>
              <a:t>A recent vulnerability scan found that Telnet is enable on all network devices. Which of the following protocols should be used instead of Telnet?</a:t>
            </a:r>
            <a:endParaRPr lang="en-US" sz="3600"/>
          </a:p>
        </p:txBody>
      </p:sp>
      <p:sp>
        <p:nvSpPr>
          <p:cNvPr id="3" name="Content Placeholder 2"/>
          <p:cNvSpPr>
            <a:spLocks noGrp="1"/>
          </p:cNvSpPr>
          <p:nvPr>
            <p:ph idx="1"/>
          </p:nvPr>
        </p:nvSpPr>
        <p:spPr>
          <a:xfrm>
            <a:off x="457200" y="3429000"/>
            <a:ext cx="8229600" cy="2697163"/>
          </a:xfrm>
        </p:spPr>
        <p:txBody>
          <a:bodyPr/>
          <a:lstStyle/>
          <a:p>
            <a:pPr marL="514350" lvl="0" indent="-514350">
              <a:buFont typeface="+mj-lt"/>
              <a:buAutoNum type="alphaUcPeriod"/>
            </a:pPr>
            <a:r>
              <a:rPr lang="en-US"/>
              <a:t>SCP</a:t>
            </a:r>
          </a:p>
          <a:p>
            <a:pPr marL="514350" lvl="0" indent="-514350">
              <a:buFont typeface="+mj-lt"/>
              <a:buAutoNum type="alphaUcPeriod"/>
            </a:pPr>
            <a:r>
              <a:rPr lang="en-US"/>
              <a:t>SSH</a:t>
            </a:r>
          </a:p>
          <a:p>
            <a:pPr marL="514350" lvl="0" indent="-514350">
              <a:buFont typeface="+mj-lt"/>
              <a:buAutoNum type="alphaUcPeriod"/>
            </a:pPr>
            <a:r>
              <a:rPr lang="en-US"/>
              <a:t>SFTP</a:t>
            </a:r>
          </a:p>
          <a:p>
            <a:pPr marL="514350" indent="-514350">
              <a:buFont typeface="+mj-lt"/>
              <a:buAutoNum type="alphaUcPeriod"/>
            </a:pPr>
            <a:r>
              <a:rPr lang="en-US"/>
              <a:t>SSL</a:t>
            </a:r>
            <a:endParaRPr lang="en-US"/>
          </a:p>
        </p:txBody>
      </p:sp>
      <p:sp>
        <p:nvSpPr>
          <p:cNvPr id="4" name="Rectangle 3"/>
          <p:cNvSpPr/>
          <p:nvPr/>
        </p:nvSpPr>
        <p:spPr>
          <a:xfrm>
            <a:off x="6172200" y="5562600"/>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5841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lstStyle/>
          <a:p>
            <a:pPr algn="l"/>
            <a:r>
              <a:rPr lang="en-US" smtClean="0"/>
              <a:t>Q3. </a:t>
            </a:r>
            <a:r>
              <a:rPr lang="en-US"/>
              <a:t>Which of the following is NOT a denial-of-service attack?</a:t>
            </a:r>
            <a:endParaRPr lang="en-US"/>
          </a:p>
        </p:txBody>
      </p:sp>
      <p:sp>
        <p:nvSpPr>
          <p:cNvPr id="3" name="Content Placeholder 2"/>
          <p:cNvSpPr>
            <a:spLocks noGrp="1"/>
          </p:cNvSpPr>
          <p:nvPr>
            <p:ph idx="1"/>
          </p:nvPr>
        </p:nvSpPr>
        <p:spPr>
          <a:xfrm>
            <a:off x="457200" y="2590800"/>
            <a:ext cx="8229600" cy="3535363"/>
          </a:xfrm>
        </p:spPr>
        <p:txBody>
          <a:bodyPr>
            <a:normAutofit fontScale="92500" lnSpcReduction="10000"/>
          </a:bodyPr>
          <a:lstStyle/>
          <a:p>
            <a:pPr marL="514350" lvl="0" indent="-514350">
              <a:buFont typeface="+mj-lt"/>
              <a:buAutoNum type="alphaUcPeriod"/>
            </a:pPr>
            <a:r>
              <a:rPr lang="en-US"/>
              <a:t>Exploiting a flaw in a program to consume 100 percent of the CPU</a:t>
            </a:r>
          </a:p>
          <a:p>
            <a:pPr marL="514350" lvl="0" indent="-514350">
              <a:buFont typeface="+mj-lt"/>
              <a:buAutoNum type="alphaUcPeriod"/>
            </a:pPr>
            <a:r>
              <a:rPr lang="en-US"/>
              <a:t>Sending malformed packet to a system, causing it to freeze</a:t>
            </a:r>
          </a:p>
          <a:p>
            <a:pPr marL="514350" lvl="0" indent="-514350">
              <a:buFont typeface="+mj-lt"/>
              <a:buAutoNum type="alphaUcPeriod"/>
            </a:pPr>
            <a:r>
              <a:rPr lang="en-US"/>
              <a:t>Performing a brute-force attack against a known user account</a:t>
            </a:r>
          </a:p>
          <a:p>
            <a:pPr marL="514350" lvl="0" indent="-514350">
              <a:buFont typeface="+mj-lt"/>
              <a:buAutoNum type="alphaUcPeriod"/>
            </a:pPr>
            <a:r>
              <a:rPr lang="en-US"/>
              <a:t>Sending thousands of emails to a single address</a:t>
            </a:r>
          </a:p>
          <a:p>
            <a:endParaRPr lang="en-US"/>
          </a:p>
        </p:txBody>
      </p:sp>
      <p:sp>
        <p:nvSpPr>
          <p:cNvPr id="4" name="Rectangle 3"/>
          <p:cNvSpPr/>
          <p:nvPr/>
        </p:nvSpPr>
        <p:spPr>
          <a:xfrm>
            <a:off x="6019800" y="6085820"/>
            <a:ext cx="2770972" cy="523220"/>
          </a:xfrm>
          <a:prstGeom prst="rect">
            <a:avLst/>
          </a:prstGeom>
        </p:spPr>
        <p:txBody>
          <a:bodyPr wrap="square">
            <a:spAutoFit/>
          </a:bodyPr>
          <a:lstStyle/>
          <a:p>
            <a:r>
              <a:rPr lang="en-US" sz="2800" smtClean="0"/>
              <a:t>Answer: C</a:t>
            </a:r>
            <a:endParaRPr lang="en-US" sz="2800"/>
          </a:p>
        </p:txBody>
      </p:sp>
    </p:spTree>
    <p:extLst>
      <p:ext uri="{BB962C8B-B14F-4D97-AF65-F5344CB8AC3E}">
        <p14:creationId xmlns:p14="http://schemas.microsoft.com/office/powerpoint/2010/main" val="230243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fontScale="90000"/>
          </a:bodyPr>
          <a:lstStyle/>
          <a:p>
            <a:pPr algn="l"/>
            <a:r>
              <a:rPr lang="en-US" smtClean="0"/>
              <a:t>Q4. </a:t>
            </a:r>
            <a:r>
              <a:rPr lang="en-US"/>
              <a:t>Which of the following contains the primary goals and objectives of security?</a:t>
            </a:r>
            <a:endParaRPr lang="en-US"/>
          </a:p>
        </p:txBody>
      </p:sp>
      <p:sp>
        <p:nvSpPr>
          <p:cNvPr id="3" name="Content Placeholder 2"/>
          <p:cNvSpPr>
            <a:spLocks noGrp="1"/>
          </p:cNvSpPr>
          <p:nvPr>
            <p:ph idx="1"/>
          </p:nvPr>
        </p:nvSpPr>
        <p:spPr>
          <a:xfrm>
            <a:off x="457200" y="2590800"/>
            <a:ext cx="8229600" cy="3535363"/>
          </a:xfrm>
        </p:spPr>
        <p:txBody>
          <a:bodyPr/>
          <a:lstStyle/>
          <a:p>
            <a:pPr marL="514350" lvl="0" indent="-514350">
              <a:buFont typeface="+mj-lt"/>
              <a:buAutoNum type="alphaUcPeriod"/>
            </a:pPr>
            <a:r>
              <a:rPr lang="en-US"/>
              <a:t>A network’s border perimeter</a:t>
            </a:r>
          </a:p>
          <a:p>
            <a:pPr marL="514350" lvl="0" indent="-514350">
              <a:buFont typeface="+mj-lt"/>
              <a:buAutoNum type="alphaUcPeriod"/>
            </a:pPr>
            <a:r>
              <a:rPr lang="en-US"/>
              <a:t>The CIA triad</a:t>
            </a:r>
          </a:p>
          <a:p>
            <a:pPr marL="514350" lvl="0" indent="-514350">
              <a:buFont typeface="+mj-lt"/>
              <a:buAutoNum type="alphaUcPeriod"/>
            </a:pPr>
            <a:r>
              <a:rPr lang="en-US"/>
              <a:t>A stand-alone system</a:t>
            </a:r>
          </a:p>
          <a:p>
            <a:pPr marL="514350" indent="-514350">
              <a:buFont typeface="+mj-lt"/>
              <a:buAutoNum type="alphaUcPeriod"/>
            </a:pPr>
            <a:r>
              <a:rPr lang="en-US"/>
              <a:t>The Internet</a:t>
            </a:r>
            <a:endParaRPr lang="en-US"/>
          </a:p>
        </p:txBody>
      </p:sp>
      <p:sp>
        <p:nvSpPr>
          <p:cNvPr id="4" name="Rectangle 3"/>
          <p:cNvSpPr/>
          <p:nvPr/>
        </p:nvSpPr>
        <p:spPr>
          <a:xfrm>
            <a:off x="5791200" y="5334000"/>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331998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97162"/>
          </a:xfrm>
        </p:spPr>
        <p:txBody>
          <a:bodyPr>
            <a:noAutofit/>
          </a:bodyPr>
          <a:lstStyle/>
          <a:p>
            <a:pPr algn="l"/>
            <a:r>
              <a:rPr lang="en-US" sz="3200" smtClean="0"/>
              <a:t>Q5. </a:t>
            </a:r>
            <a:r>
              <a:rPr lang="en-US" sz="3200"/>
              <a:t>John recently received an email message from Bill. What cryptographic goal would need to be met to convince John that Bill was actually the sender of the message?</a:t>
            </a:r>
            <a:br>
              <a:rPr lang="en-US" sz="3200"/>
            </a:br>
            <a:endParaRPr lang="en-US" sz="3200"/>
          </a:p>
        </p:txBody>
      </p:sp>
      <p:sp>
        <p:nvSpPr>
          <p:cNvPr id="3" name="Content Placeholder 2"/>
          <p:cNvSpPr>
            <a:spLocks noGrp="1"/>
          </p:cNvSpPr>
          <p:nvPr>
            <p:ph idx="1"/>
          </p:nvPr>
        </p:nvSpPr>
        <p:spPr>
          <a:xfrm>
            <a:off x="457200" y="3429000"/>
            <a:ext cx="8229600" cy="2697163"/>
          </a:xfrm>
        </p:spPr>
        <p:txBody>
          <a:bodyPr/>
          <a:lstStyle/>
          <a:p>
            <a:pPr marL="514350" lvl="0" indent="-514350">
              <a:buFont typeface="+mj-lt"/>
              <a:buAutoNum type="alphaUcPeriod"/>
            </a:pPr>
            <a:r>
              <a:rPr lang="en-US"/>
              <a:t>Nonrepudiation</a:t>
            </a:r>
          </a:p>
          <a:p>
            <a:pPr marL="514350" lvl="0" indent="-514350">
              <a:buFont typeface="+mj-lt"/>
              <a:buAutoNum type="alphaUcPeriod"/>
            </a:pPr>
            <a:r>
              <a:rPr lang="en-US"/>
              <a:t>Confidentiality</a:t>
            </a:r>
          </a:p>
          <a:p>
            <a:pPr marL="514350" lvl="0" indent="-514350">
              <a:buFont typeface="+mj-lt"/>
              <a:buAutoNum type="alphaUcPeriod"/>
            </a:pPr>
            <a:r>
              <a:rPr lang="en-US"/>
              <a:t>Availability</a:t>
            </a:r>
          </a:p>
          <a:p>
            <a:pPr marL="514350" indent="-514350">
              <a:buFont typeface="+mj-lt"/>
              <a:buAutoNum type="alphaUcPeriod"/>
            </a:pPr>
            <a:r>
              <a:rPr lang="en-US"/>
              <a:t>Integrity</a:t>
            </a:r>
            <a:endParaRPr lang="en-US"/>
          </a:p>
        </p:txBody>
      </p:sp>
      <p:sp>
        <p:nvSpPr>
          <p:cNvPr id="4" name="Rectangle 3"/>
          <p:cNvSpPr/>
          <p:nvPr/>
        </p:nvSpPr>
        <p:spPr>
          <a:xfrm>
            <a:off x="5791200" y="5334000"/>
            <a:ext cx="2770972" cy="523220"/>
          </a:xfrm>
          <a:prstGeom prst="rect">
            <a:avLst/>
          </a:prstGeom>
        </p:spPr>
        <p:txBody>
          <a:bodyPr wrap="square">
            <a:spAutoFit/>
          </a:bodyPr>
          <a:lstStyle/>
          <a:p>
            <a:r>
              <a:rPr lang="en-US" sz="2800" smtClean="0"/>
              <a:t>Answer: A</a:t>
            </a:r>
            <a:endParaRPr lang="en-US" sz="2800"/>
          </a:p>
        </p:txBody>
      </p:sp>
    </p:spTree>
    <p:extLst>
      <p:ext uri="{BB962C8B-B14F-4D97-AF65-F5344CB8AC3E}">
        <p14:creationId xmlns:p14="http://schemas.microsoft.com/office/powerpoint/2010/main" val="196092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pPr algn="l"/>
            <a:r>
              <a:rPr lang="en-US" sz="3200" smtClean="0"/>
              <a:t>Q6. </a:t>
            </a:r>
            <a:r>
              <a:rPr lang="en-US" sz="3200"/>
              <a:t>If Richard wants to send an encrypted message to Sue using a public key cryptosystem, which key does he use to encrypt the message?</a:t>
            </a:r>
            <a:br>
              <a:rPr lang="en-US" sz="3200"/>
            </a:br>
            <a:endParaRPr lang="en-US" sz="3200"/>
          </a:p>
        </p:txBody>
      </p:sp>
      <p:sp>
        <p:nvSpPr>
          <p:cNvPr id="3" name="Content Placeholder 2"/>
          <p:cNvSpPr>
            <a:spLocks noGrp="1"/>
          </p:cNvSpPr>
          <p:nvPr>
            <p:ph idx="1"/>
          </p:nvPr>
        </p:nvSpPr>
        <p:spPr>
          <a:xfrm>
            <a:off x="457200" y="2743200"/>
            <a:ext cx="8229600" cy="3382963"/>
          </a:xfrm>
        </p:spPr>
        <p:txBody>
          <a:bodyPr/>
          <a:lstStyle/>
          <a:p>
            <a:pPr marL="514350" lvl="0" indent="-514350">
              <a:buFont typeface="+mj-lt"/>
              <a:buAutoNum type="alphaUcPeriod"/>
            </a:pPr>
            <a:r>
              <a:rPr lang="en-US"/>
              <a:t>Richard’s public key</a:t>
            </a:r>
          </a:p>
          <a:p>
            <a:pPr marL="514350" lvl="0" indent="-514350">
              <a:buFont typeface="+mj-lt"/>
              <a:buAutoNum type="alphaUcPeriod"/>
            </a:pPr>
            <a:r>
              <a:rPr lang="en-US"/>
              <a:t>Richard’s private key</a:t>
            </a:r>
          </a:p>
          <a:p>
            <a:pPr marL="514350" lvl="0" indent="-514350">
              <a:buFont typeface="+mj-lt"/>
              <a:buAutoNum type="alphaUcPeriod"/>
            </a:pPr>
            <a:r>
              <a:rPr lang="en-US"/>
              <a:t>Sue’s public key</a:t>
            </a:r>
          </a:p>
          <a:p>
            <a:pPr marL="514350" lvl="0" indent="-514350">
              <a:buFont typeface="+mj-lt"/>
              <a:buAutoNum type="alphaUcPeriod"/>
            </a:pPr>
            <a:r>
              <a:rPr lang="en-US"/>
              <a:t>Sue’s private key</a:t>
            </a:r>
          </a:p>
          <a:p>
            <a:endParaRPr lang="en-US"/>
          </a:p>
        </p:txBody>
      </p:sp>
      <p:sp>
        <p:nvSpPr>
          <p:cNvPr id="4" name="Rectangle 3"/>
          <p:cNvSpPr/>
          <p:nvPr/>
        </p:nvSpPr>
        <p:spPr>
          <a:xfrm>
            <a:off x="5791200" y="5334000"/>
            <a:ext cx="2770972" cy="523220"/>
          </a:xfrm>
          <a:prstGeom prst="rect">
            <a:avLst/>
          </a:prstGeom>
        </p:spPr>
        <p:txBody>
          <a:bodyPr wrap="square">
            <a:spAutoFit/>
          </a:bodyPr>
          <a:lstStyle/>
          <a:p>
            <a:r>
              <a:rPr lang="en-US" sz="2800" smtClean="0"/>
              <a:t>Answer: C</a:t>
            </a:r>
            <a:endParaRPr lang="en-US" sz="2800"/>
          </a:p>
        </p:txBody>
      </p:sp>
    </p:spTree>
    <p:extLst>
      <p:ext uri="{BB962C8B-B14F-4D97-AF65-F5344CB8AC3E}">
        <p14:creationId xmlns:p14="http://schemas.microsoft.com/office/powerpoint/2010/main" val="37130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lstStyle/>
          <a:p>
            <a:pPr algn="l"/>
            <a:r>
              <a:rPr lang="en-US" smtClean="0"/>
              <a:t>Q7. </a:t>
            </a:r>
            <a:r>
              <a:rPr lang="en-US"/>
              <a:t>What encryption technique does WPA2 use to protect wireless communnications?</a:t>
            </a:r>
            <a:endParaRPr lang="en-US"/>
          </a:p>
        </p:txBody>
      </p:sp>
      <p:sp>
        <p:nvSpPr>
          <p:cNvPr id="3" name="Content Placeholder 2"/>
          <p:cNvSpPr>
            <a:spLocks noGrp="1"/>
          </p:cNvSpPr>
          <p:nvPr>
            <p:ph idx="1"/>
          </p:nvPr>
        </p:nvSpPr>
        <p:spPr>
          <a:xfrm>
            <a:off x="457200" y="2895600"/>
            <a:ext cx="8229600" cy="3230563"/>
          </a:xfrm>
        </p:spPr>
        <p:txBody>
          <a:bodyPr/>
          <a:lstStyle/>
          <a:p>
            <a:pPr marL="514350" lvl="0" indent="-514350">
              <a:buFont typeface="+mj-lt"/>
              <a:buAutoNum type="alphaUcPeriod"/>
            </a:pPr>
            <a:r>
              <a:rPr lang="en-US"/>
              <a:t>TKIP</a:t>
            </a:r>
          </a:p>
          <a:p>
            <a:pPr marL="514350" lvl="0" indent="-514350">
              <a:buFont typeface="+mj-lt"/>
              <a:buAutoNum type="alphaUcPeriod"/>
            </a:pPr>
            <a:r>
              <a:rPr lang="en-US"/>
              <a:t>DES</a:t>
            </a:r>
          </a:p>
          <a:p>
            <a:pPr marL="514350" lvl="0" indent="-514350">
              <a:buFont typeface="+mj-lt"/>
              <a:buAutoNum type="alphaUcPeriod"/>
            </a:pPr>
            <a:r>
              <a:rPr lang="en-US"/>
              <a:t>3DES</a:t>
            </a:r>
          </a:p>
          <a:p>
            <a:pPr marL="514350" indent="-514350">
              <a:buFont typeface="+mj-lt"/>
              <a:buAutoNum type="alphaUcPeriod"/>
            </a:pPr>
            <a:r>
              <a:rPr lang="en-US"/>
              <a:t>AES</a:t>
            </a:r>
            <a:endParaRPr lang="en-US"/>
          </a:p>
        </p:txBody>
      </p:sp>
      <p:sp>
        <p:nvSpPr>
          <p:cNvPr id="4" name="Rectangle 3"/>
          <p:cNvSpPr/>
          <p:nvPr/>
        </p:nvSpPr>
        <p:spPr>
          <a:xfrm>
            <a:off x="5791200" y="5334000"/>
            <a:ext cx="2770972" cy="523220"/>
          </a:xfrm>
          <a:prstGeom prst="rect">
            <a:avLst/>
          </a:prstGeom>
        </p:spPr>
        <p:txBody>
          <a:bodyPr wrap="square">
            <a:spAutoFit/>
          </a:bodyPr>
          <a:lstStyle/>
          <a:p>
            <a:r>
              <a:rPr lang="en-US" sz="2800" smtClean="0"/>
              <a:t>Answer: D</a:t>
            </a:r>
            <a:endParaRPr lang="en-US" sz="2800"/>
          </a:p>
        </p:txBody>
      </p:sp>
    </p:spTree>
    <p:extLst>
      <p:ext uri="{BB962C8B-B14F-4D97-AF65-F5344CB8AC3E}">
        <p14:creationId xmlns:p14="http://schemas.microsoft.com/office/powerpoint/2010/main" val="226458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a:bodyPr>
          <a:lstStyle/>
          <a:p>
            <a:pPr algn="l"/>
            <a:r>
              <a:rPr lang="en-US" sz="3600" smtClean="0"/>
              <a:t>Q8. </a:t>
            </a:r>
            <a:r>
              <a:rPr lang="en-US" sz="3600"/>
              <a:t>Richard received an encrypted message sent to him from Sue. Which key should be use to decrypt the message?</a:t>
            </a:r>
            <a:endParaRPr lang="en-US" sz="3600"/>
          </a:p>
        </p:txBody>
      </p:sp>
      <p:sp>
        <p:nvSpPr>
          <p:cNvPr id="3" name="Content Placeholder 2"/>
          <p:cNvSpPr>
            <a:spLocks noGrp="1"/>
          </p:cNvSpPr>
          <p:nvPr>
            <p:ph idx="1"/>
          </p:nvPr>
        </p:nvSpPr>
        <p:spPr>
          <a:xfrm>
            <a:off x="457200" y="3048000"/>
            <a:ext cx="8229600" cy="3078163"/>
          </a:xfrm>
        </p:spPr>
        <p:txBody>
          <a:bodyPr/>
          <a:lstStyle/>
          <a:p>
            <a:pPr marL="514350" lvl="0" indent="-514350">
              <a:buFont typeface="+mj-lt"/>
              <a:buAutoNum type="alphaUcPeriod"/>
            </a:pPr>
            <a:r>
              <a:rPr lang="en-US"/>
              <a:t>Richard’s public key</a:t>
            </a:r>
          </a:p>
          <a:p>
            <a:pPr marL="514350" lvl="0" indent="-514350">
              <a:buFont typeface="+mj-lt"/>
              <a:buAutoNum type="alphaUcPeriod"/>
            </a:pPr>
            <a:r>
              <a:rPr lang="en-US"/>
              <a:t>Richard’s private key</a:t>
            </a:r>
          </a:p>
          <a:p>
            <a:pPr marL="514350" lvl="0" indent="-514350">
              <a:buFont typeface="+mj-lt"/>
              <a:buAutoNum type="alphaUcPeriod"/>
            </a:pPr>
            <a:r>
              <a:rPr lang="en-US"/>
              <a:t>Sue’s public key</a:t>
            </a:r>
          </a:p>
          <a:p>
            <a:pPr marL="514350" indent="-514350">
              <a:buFont typeface="+mj-lt"/>
              <a:buAutoNum type="alphaUcPeriod"/>
            </a:pPr>
            <a:r>
              <a:rPr lang="en-US"/>
              <a:t>Sue’s private key</a:t>
            </a:r>
            <a:endParaRPr lang="en-US"/>
          </a:p>
        </p:txBody>
      </p:sp>
      <p:sp>
        <p:nvSpPr>
          <p:cNvPr id="4" name="Rectangle 3"/>
          <p:cNvSpPr/>
          <p:nvPr/>
        </p:nvSpPr>
        <p:spPr>
          <a:xfrm>
            <a:off x="5791200" y="5334000"/>
            <a:ext cx="2770972" cy="523220"/>
          </a:xfrm>
          <a:prstGeom prst="rect">
            <a:avLst/>
          </a:prstGeom>
        </p:spPr>
        <p:txBody>
          <a:bodyPr wrap="square">
            <a:spAutoFit/>
          </a:bodyPr>
          <a:lstStyle/>
          <a:p>
            <a:r>
              <a:rPr lang="en-US" sz="2800" smtClean="0"/>
              <a:t>Answer: B</a:t>
            </a:r>
            <a:endParaRPr lang="en-US" sz="2800"/>
          </a:p>
        </p:txBody>
      </p:sp>
    </p:spTree>
    <p:extLst>
      <p:ext uri="{BB962C8B-B14F-4D97-AF65-F5344CB8AC3E}">
        <p14:creationId xmlns:p14="http://schemas.microsoft.com/office/powerpoint/2010/main" val="312866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1108</Words>
  <Application>Microsoft Office PowerPoint</Application>
  <PresentationFormat>On-screen Show (4:3)</PresentationFormat>
  <Paragraphs>169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Review (cont.)</vt:lpstr>
      <vt:lpstr>Q1. A security technician has removed the sample configuration files from a database server. Which of the following application security controls has the technician attempted?</vt:lpstr>
      <vt:lpstr>Q2. A recent vulnerability scan found that Telnet is enable on all network devices. Which of the following protocols should be used instead of Telnet?</vt:lpstr>
      <vt:lpstr>Q3. Which of the following is NOT a denial-of-service attack?</vt:lpstr>
      <vt:lpstr>Q4. Which of the following contains the primary goals and objectives of security?</vt:lpstr>
      <vt:lpstr>Q5. John recently received an email message from Bill. What cryptographic goal would need to be met to convince John that Bill was actually the sender of the message? </vt:lpstr>
      <vt:lpstr>Q6. If Richard wants to send an encrypted message to Sue using a public key cryptosystem, which key does he use to encrypt the message? </vt:lpstr>
      <vt:lpstr>Q7. What encryption technique does WPA2 use to protect wireless communnications?</vt:lpstr>
      <vt:lpstr>Q8. Richard received an encrypted message sent to him from Sue. Which key should be use to decrypt the message?</vt:lpstr>
      <vt:lpstr>Q9. A table includes multiple objects and subjects and it identifies the specific access each subject has to different objects. What is this table?</vt:lpstr>
      <vt:lpstr>Q10. How does a SYN flood attack work?</vt:lpstr>
      <vt:lpstr>Q11. A Web server hosted on the Internet was recently attacked, exploiting a vulnerability in the operating system. The operating system vendor assisted in the incident investigation and verified the vulnerability was not previously known. What type of attack was this?</vt:lpstr>
      <vt:lpstr>Q12. Which of the following options is a methodical examination or review of an environment to ensure complicance with regulations and to detect abnormalities, unauthorizaed occurrences, or outright crimes?</vt:lpstr>
      <vt:lpstr>Q13. You are the security administrator for an e-commerce company and are placing a new web server into production. That network zone should you use? </vt:lpstr>
      <vt:lpstr>Q14. What type of application vulnerability most directly allows an attacker to modify the contents of a system’s memory?</vt:lpstr>
      <vt:lpstr>Q15. Which one of the following is not a core goal of information security?</vt:lpstr>
      <vt:lpstr>Q16. In what type of attack does the attacker attempt to send unauthorized commands to a back-end database through a web application?</vt:lpstr>
      <vt:lpstr>Q17. Mike is reviewing the results of a vulnerability scan and, after exhaustive research, determines that a vulnerability appearing in the scan report does not actually exist on the target server. What type of report is this? </vt:lpstr>
      <vt:lpstr>Q18. Lisa is creating a firewall rule that will allow access to her company’s website only via encrypted connections. Which TCP port should she allow through the firewall for this purpose?</vt:lpstr>
      <vt:lpstr>Q19. Match the letter of the functionality with the devices in the following table. </vt:lpstr>
      <vt:lpstr>Q20. An access control system that grants users only those rights necessary for them to perform their work is operating on which security principle? </vt:lpstr>
      <vt:lpstr>Q21. Which of the following feature does a digital signature provide?  </vt:lpstr>
      <vt:lpstr>Q22. The PRIMARY purpose of a security awareness program is to </vt:lpstr>
      <vt:lpstr>Q23. What is the primary risk from using outdated software?</vt:lpstr>
      <vt:lpstr>Q24. What is tha maximum key length of AES? </vt:lpstr>
      <vt:lpstr>Q25. You are responsible for the security of web servers at your company. You are configuring the WAF and want to allow only encrypted traffic to and from the web server, including traffic from administrators using a command-line interface. What should you do? </vt:lpstr>
      <vt:lpstr>Q26. Why would a hacker uses a proxy server?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(cont.)</dc:title>
  <dc:creator>Admin</dc:creator>
  <cp:lastModifiedBy>Admin</cp:lastModifiedBy>
  <cp:revision>16</cp:revision>
  <dcterms:created xsi:type="dcterms:W3CDTF">2006-08-16T00:00:00Z</dcterms:created>
  <dcterms:modified xsi:type="dcterms:W3CDTF">2021-01-06T07:34:55Z</dcterms:modified>
</cp:coreProperties>
</file>