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Review</a:t>
            </a:r>
            <a:br>
              <a:rPr lang="en-US" smtClean="0"/>
            </a:br>
            <a:r>
              <a:rPr lang="en-US" sz="6700" b="1" smtClean="0">
                <a:solidFill>
                  <a:srgbClr val="002060"/>
                </a:solidFill>
              </a:rPr>
              <a:t>Information Security</a:t>
            </a:r>
            <a:endParaRPr lang="en-US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942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smtClean="0"/>
              <a:t>Q7. An </a:t>
            </a:r>
            <a:r>
              <a:rPr lang="en-US" sz="3600" b="1"/>
              <a:t>………. is a trusted third party that assigns a symmetric key to two parties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pPr marL="514350" lvl="0" indent="-514350">
              <a:buFont typeface="+mj-lt"/>
              <a:buAutoNum type="alphaUcPeriod"/>
            </a:pPr>
            <a:r>
              <a:rPr lang="en-US"/>
              <a:t>KDC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/>
              <a:t>CA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/>
              <a:t>KDD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/>
              <a:t>None of the above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91200" y="4267198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Answer: A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10734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smtClean="0"/>
              <a:t>Q8. Message </a:t>
            </a:r>
            <a:r>
              <a:rPr lang="en-US" sz="3600" b="1"/>
              <a:t>………..means that the data must arrive at the receiver exactly as sent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/>
          <a:lstStyle/>
          <a:p>
            <a:pPr marL="514350" lvl="0" indent="-514350">
              <a:buFont typeface="+mj-lt"/>
              <a:buAutoNum type="alphaUcPeriod"/>
            </a:pPr>
            <a:r>
              <a:rPr lang="en-US"/>
              <a:t>Confidentiality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/>
              <a:t>Integrity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/>
              <a:t>Authentication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/>
              <a:t>None of the above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91200" y="4267198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Answer: B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07272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Q9. In </a:t>
            </a:r>
            <a:r>
              <a:rPr lang="en-US" b="1"/>
              <a:t>symmetric cryptography, which of the following MUST be true: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8799"/>
            <a:ext cx="8610600" cy="4221163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lphaUcPeriod"/>
            </a:pPr>
            <a:r>
              <a:rPr lang="en-US" sz="2800"/>
              <a:t>Encryption and decryption take the same amount of time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 sz="2800"/>
              <a:t>Different algorithms are used for encryption and decryption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 sz="2800"/>
              <a:t>Cryptographic operations are one-way, and not reversible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 sz="2800"/>
              <a:t>The same key is used for encryption and decryption</a:t>
            </a:r>
          </a:p>
          <a:p>
            <a:endParaRPr lang="en-US" sz="2800"/>
          </a:p>
        </p:txBody>
      </p:sp>
      <p:sp>
        <p:nvSpPr>
          <p:cNvPr id="4" name="TextBox 3"/>
          <p:cNvSpPr txBox="1"/>
          <p:nvPr/>
        </p:nvSpPr>
        <p:spPr>
          <a:xfrm>
            <a:off x="5638800" y="56388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Answer: D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78997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600" b="1" smtClean="0"/>
              <a:t>Q10. …….. </a:t>
            </a:r>
            <a:r>
              <a:rPr lang="en-US" sz="3600" b="1"/>
              <a:t>monitors user activity on internet and transmit that information in the background to someone else.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/>
          <a:lstStyle/>
          <a:p>
            <a:pPr marL="514350" lvl="0" indent="-514350">
              <a:buFont typeface="+mj-lt"/>
              <a:buAutoNum type="alphaUcPeriod"/>
            </a:pPr>
            <a:r>
              <a:rPr lang="en-US"/>
              <a:t>Malware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/>
              <a:t>Spyware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/>
              <a:t>Adware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/>
              <a:t>None of these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05948" y="4267198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Answer: B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31842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5162"/>
          </a:xfrm>
        </p:spPr>
        <p:txBody>
          <a:bodyPr>
            <a:normAutofit/>
          </a:bodyPr>
          <a:lstStyle/>
          <a:p>
            <a:pPr algn="l"/>
            <a:r>
              <a:rPr lang="en-US" sz="3600" b="1" smtClean="0"/>
              <a:t>Q11. In </a:t>
            </a:r>
            <a:r>
              <a:rPr lang="en-US" sz="3600" b="1"/>
              <a:t>public key encryption system if A encrypts a message using his private key and sends it to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>
            <a:normAutofit fontScale="92500" lnSpcReduction="10000"/>
          </a:bodyPr>
          <a:lstStyle/>
          <a:p>
            <a:pPr marL="514350" lvl="0" indent="-514350">
              <a:buFont typeface="+mj-lt"/>
              <a:buAutoNum type="alphaUcPeriod"/>
            </a:pPr>
            <a:r>
              <a:rPr lang="en-US"/>
              <a:t>If B knows it is from A he can decrypt it using A’s public key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/>
              <a:t>Even if B knowns who sent the message it cannot be decrypted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/>
              <a:t>It cannot be decrypted at all as no one knows A’s private key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/>
              <a:t>A should send his public key with the message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38800" y="59436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Answer: A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20841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r>
              <a:rPr lang="en-US" sz="3600" b="1" smtClean="0"/>
              <a:t>Q12. Hasded </a:t>
            </a:r>
            <a:r>
              <a:rPr lang="en-US" sz="3600" b="1"/>
              <a:t>message is signed by a sender 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pPr marL="514350" lvl="0" indent="-514350">
              <a:buFont typeface="+mj-lt"/>
              <a:buAutoNum type="alphaUcPeriod"/>
            </a:pPr>
            <a:r>
              <a:rPr lang="en-US"/>
              <a:t>His public key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/>
              <a:t>His private key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/>
              <a:t>Receiver’s public key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/>
              <a:t>Receiver’s private key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05948" y="4267198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Answer: B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89622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200" smtClean="0"/>
              <a:t>Q13. Which </a:t>
            </a:r>
            <a:r>
              <a:rPr lang="en-US" sz="3200"/>
              <a:t>of the following involves submitting as many requests as possible to a single Internet computer or service, overloading it and preventing it from servicing legitimate requests?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4363"/>
          </a:xfrm>
        </p:spPr>
        <p:txBody>
          <a:bodyPr/>
          <a:lstStyle/>
          <a:p>
            <a:pPr marL="514350" lvl="0" indent="-514350">
              <a:buFont typeface="+mj-lt"/>
              <a:buAutoNum type="alphaUcPeriod"/>
            </a:pPr>
            <a:r>
              <a:rPr lang="en-US"/>
              <a:t>DDoS attacks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/>
              <a:t>Backdoor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/>
              <a:t>Masquerading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/>
              <a:t>Phishing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05948" y="4267198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Answer: A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04486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Q14. What </a:t>
            </a:r>
            <a:r>
              <a:rPr lang="en-US"/>
              <a:t>is ransomeware?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lphaUcPeriod"/>
            </a:pPr>
            <a:r>
              <a:rPr lang="en-US" sz="2800"/>
              <a:t>A nickname for types of spyware that require a password on boot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 sz="2800"/>
              <a:t>Software that steal files from your computer and is used by blackmailers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 sz="2800"/>
              <a:t>A software that hijacks your computer and asks you to pay in order for it to be removed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/>
              <a:t>Viruses that infect files and won’t let you open them unless you know a certain pass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2600" y="57912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Answer: C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59183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/>
          </a:bodyPr>
          <a:lstStyle/>
          <a:p>
            <a:r>
              <a:rPr lang="en-US" sz="3600" smtClean="0"/>
              <a:t>Q15. </a:t>
            </a:r>
            <a:r>
              <a:rPr lang="en-US" sz="3600" b="1" smtClean="0"/>
              <a:t>What </a:t>
            </a:r>
            <a:r>
              <a:rPr lang="en-US" sz="3600" b="1"/>
              <a:t>are some of the drawbacks to using HIDS instead of NIDS on a server?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pPr marL="514350" lvl="0" indent="-514350">
              <a:buFont typeface="+mj-lt"/>
              <a:buAutoNum type="alphaUcPeriod"/>
            </a:pPr>
            <a:r>
              <a:rPr lang="en-US" sz="2800"/>
              <a:t>A HIDS may use a lot of resources which can slow server performance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 sz="2800"/>
              <a:t>A HIDS cannot detect operating system attacks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 sz="2800"/>
              <a:t>A HIDS have a low level of detection of operating system attacks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/>
              <a:t>A HIDS cannot detect network attacks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562600" y="57912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Answer: A, D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78633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2392362"/>
          </a:xfrm>
        </p:spPr>
        <p:txBody>
          <a:bodyPr>
            <a:noAutofit/>
          </a:bodyPr>
          <a:lstStyle/>
          <a:p>
            <a:pPr algn="l"/>
            <a:r>
              <a:rPr lang="en-US" sz="2800" smtClean="0"/>
              <a:t>Q16. Ben </a:t>
            </a:r>
            <a:r>
              <a:rPr lang="en-US" sz="2800"/>
              <a:t>is a network administrator for a small accounting firm. The users on his network are complaining of slow connectivity. When he examines the firewall logs, he observes a large number of half-open connections. 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What </a:t>
            </a:r>
            <a:r>
              <a:rPr lang="en-US" sz="2800"/>
              <a:t>best describles this attack?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773363"/>
          </a:xfrm>
        </p:spPr>
        <p:txBody>
          <a:bodyPr/>
          <a:lstStyle/>
          <a:p>
            <a:pPr marL="514350" lvl="0" indent="-514350">
              <a:buFont typeface="+mj-lt"/>
              <a:buAutoNum type="alphaUcPeriod"/>
            </a:pPr>
            <a:r>
              <a:rPr lang="en-US"/>
              <a:t>DDoS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/>
              <a:t>SYN Flood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/>
              <a:t>Buffer overflow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/>
              <a:t>ARP poisoning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05948" y="4267198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Answer: B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48397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Contents 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6705600" cy="5029200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sz="2800">
                <a:solidFill>
                  <a:schemeClr val="accent6">
                    <a:lumMod val="50000"/>
                  </a:schemeClr>
                </a:solidFill>
              </a:rPr>
              <a:t>Chapter 1: </a:t>
            </a:r>
            <a:r>
              <a:rPr lang="en-US" sz="2800" smtClean="0">
                <a:solidFill>
                  <a:schemeClr val="accent6">
                    <a:lumMod val="50000"/>
                  </a:schemeClr>
                </a:solidFill>
              </a:rPr>
              <a:t>Introduction to Computer Security</a:t>
            </a:r>
          </a:p>
          <a:p>
            <a:pPr>
              <a:spcAft>
                <a:spcPts val="600"/>
              </a:spcAft>
            </a:pPr>
            <a:r>
              <a:rPr lang="en-US" sz="2800">
                <a:solidFill>
                  <a:schemeClr val="accent6">
                    <a:lumMod val="50000"/>
                  </a:schemeClr>
                </a:solidFill>
              </a:rPr>
              <a:t>Chapter 2: Software &amp; OS Security</a:t>
            </a:r>
          </a:p>
          <a:p>
            <a:pPr>
              <a:spcAft>
                <a:spcPts val="600"/>
              </a:spcAft>
            </a:pPr>
            <a:r>
              <a:rPr lang="en-US" sz="2800">
                <a:solidFill>
                  <a:schemeClr val="accent6">
                    <a:lumMod val="50000"/>
                  </a:schemeClr>
                </a:solidFill>
              </a:rPr>
              <a:t>Chapter 3: Authentication &amp; Access Control</a:t>
            </a:r>
          </a:p>
          <a:p>
            <a:pPr>
              <a:spcAft>
                <a:spcPts val="600"/>
              </a:spcAft>
            </a:pPr>
            <a:r>
              <a:rPr lang="en-US" sz="2800">
                <a:solidFill>
                  <a:schemeClr val="accent6">
                    <a:lumMod val="50000"/>
                  </a:schemeClr>
                </a:solidFill>
              </a:rPr>
              <a:t>Chapter </a:t>
            </a:r>
            <a:r>
              <a:rPr lang="en-US" sz="2800" smtClean="0">
                <a:solidFill>
                  <a:schemeClr val="accent6">
                    <a:lumMod val="50000"/>
                  </a:schemeClr>
                </a:solidFill>
              </a:rPr>
              <a:t>4: </a:t>
            </a:r>
            <a:r>
              <a:rPr lang="en-US" sz="2800">
                <a:solidFill>
                  <a:schemeClr val="accent6">
                    <a:lumMod val="50000"/>
                  </a:schemeClr>
                </a:solidFill>
              </a:rPr>
              <a:t>Database Security</a:t>
            </a:r>
          </a:p>
          <a:p>
            <a:pPr>
              <a:spcAft>
                <a:spcPts val="600"/>
              </a:spcAft>
            </a:pPr>
            <a:r>
              <a:rPr lang="en-US" sz="2800"/>
              <a:t>Chapter </a:t>
            </a:r>
            <a:r>
              <a:rPr lang="en-US" sz="2800" smtClean="0"/>
              <a:t>5: </a:t>
            </a:r>
            <a:r>
              <a:rPr lang="en-US" sz="2800"/>
              <a:t>Malicious Code</a:t>
            </a:r>
          </a:p>
          <a:p>
            <a:pPr>
              <a:spcAft>
                <a:spcPts val="600"/>
              </a:spcAft>
            </a:pPr>
            <a:r>
              <a:rPr lang="en-US" sz="2800"/>
              <a:t>Chapter </a:t>
            </a:r>
            <a:r>
              <a:rPr lang="en-US" sz="2800" smtClean="0"/>
              <a:t>6: </a:t>
            </a:r>
            <a:r>
              <a:rPr lang="en-US" sz="2800"/>
              <a:t>Firewalls &amp; </a:t>
            </a:r>
            <a:r>
              <a:rPr lang="en-US" sz="2800" smtClean="0"/>
              <a:t>IDS/IPS</a:t>
            </a:r>
            <a:endParaRPr lang="en-US" sz="2800"/>
          </a:p>
          <a:p>
            <a:pPr>
              <a:spcAft>
                <a:spcPts val="600"/>
              </a:spcAft>
            </a:pPr>
            <a:r>
              <a:rPr lang="en-US" sz="2800"/>
              <a:t>Chapter </a:t>
            </a:r>
            <a:r>
              <a:rPr lang="en-US" sz="2800" smtClean="0"/>
              <a:t>7: </a:t>
            </a:r>
            <a:r>
              <a:rPr lang="en-US" sz="2800"/>
              <a:t>Introduction to Cryptography</a:t>
            </a:r>
          </a:p>
          <a:p>
            <a:pPr>
              <a:spcAft>
                <a:spcPts val="600"/>
              </a:spcAft>
            </a:pPr>
            <a:r>
              <a:rPr lang="en-US" sz="2800"/>
              <a:t>Chapter </a:t>
            </a:r>
            <a:r>
              <a:rPr lang="en-US" sz="2800" smtClean="0"/>
              <a:t>8: </a:t>
            </a:r>
            <a:r>
              <a:rPr lang="en-US" sz="2800"/>
              <a:t>Symmetric Encryption</a:t>
            </a:r>
          </a:p>
          <a:p>
            <a:pPr>
              <a:spcAft>
                <a:spcPts val="600"/>
              </a:spcAft>
            </a:pPr>
            <a:r>
              <a:rPr lang="en-US" sz="2800"/>
              <a:t>Chapter 9</a:t>
            </a:r>
            <a:r>
              <a:rPr lang="en-US" sz="2800" smtClean="0"/>
              <a:t>: </a:t>
            </a:r>
            <a:r>
              <a:rPr lang="en-US" sz="2800"/>
              <a:t>Public Key Encryption</a:t>
            </a:r>
          </a:p>
          <a:p>
            <a:endParaRPr lang="en-US" smtClean="0">
              <a:solidFill>
                <a:srgbClr val="00B050"/>
              </a:solidFill>
            </a:endParaRPr>
          </a:p>
          <a:p>
            <a:endParaRPr lang="en-US">
              <a:solidFill>
                <a:srgbClr val="00B050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6781800" y="1600200"/>
            <a:ext cx="609600" cy="1828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91400" y="1905000"/>
            <a:ext cx="167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solidFill>
                  <a:srgbClr val="00B050"/>
                </a:solidFill>
              </a:rPr>
              <a:t>Computer Security</a:t>
            </a:r>
            <a:endParaRPr lang="en-US" sz="2200">
              <a:solidFill>
                <a:srgbClr val="00B050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6781800" y="3657600"/>
            <a:ext cx="609600" cy="2362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91400" y="4038600"/>
            <a:ext cx="1828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solidFill>
                  <a:srgbClr val="00B050"/>
                </a:solidFill>
              </a:rPr>
              <a:t>Network Security &amp; Cryptography</a:t>
            </a:r>
            <a:endParaRPr lang="en-US" sz="22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22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782762"/>
          </a:xfrm>
        </p:spPr>
        <p:txBody>
          <a:bodyPr>
            <a:noAutofit/>
          </a:bodyPr>
          <a:lstStyle/>
          <a:p>
            <a:pPr lvl="0" algn="l"/>
            <a:r>
              <a:rPr lang="en-US" sz="3200" smtClean="0"/>
              <a:t>Q17. </a:t>
            </a:r>
            <a:r>
              <a:rPr lang="en-US" sz="3200" b="1" smtClean="0"/>
              <a:t>What </a:t>
            </a:r>
            <a:r>
              <a:rPr lang="en-US" sz="3200" b="1"/>
              <a:t>is the term commonly used to refer to a technique of authenticating one machine to another by forging packets from a trusted source? </a:t>
            </a:r>
            <a:br>
              <a:rPr lang="en-US" sz="3200" b="1"/>
            </a:br>
            <a:endParaRPr lang="en-US" sz="32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A. Man-in-the-Middle (MITM) attack </a:t>
            </a:r>
          </a:p>
          <a:p>
            <a:pPr marL="0" indent="0">
              <a:buNone/>
            </a:pPr>
            <a:r>
              <a:rPr lang="en-US"/>
              <a:t>B. Smurfing </a:t>
            </a:r>
          </a:p>
          <a:p>
            <a:pPr marL="0" indent="0">
              <a:buNone/>
            </a:pPr>
            <a:r>
              <a:rPr lang="en-US"/>
              <a:t>C. Session redirect </a:t>
            </a:r>
          </a:p>
          <a:p>
            <a:pPr marL="0" indent="0">
              <a:buNone/>
            </a:pPr>
            <a:r>
              <a:rPr lang="en-US"/>
              <a:t>D. Spoofing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05948" y="4267198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Answer: D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61599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Autofit/>
          </a:bodyPr>
          <a:lstStyle/>
          <a:p>
            <a:pPr algn="l"/>
            <a:r>
              <a:rPr lang="en-US" sz="3600" smtClean="0"/>
              <a:t>Q18. </a:t>
            </a:r>
            <a:r>
              <a:rPr lang="en-US" sz="3600" b="1" smtClean="0"/>
              <a:t>The </a:t>
            </a:r>
            <a:r>
              <a:rPr lang="en-US" sz="3600" b="1"/>
              <a:t>application of which of the following standards would BEST reduce the potential for data breaches?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A. ISO 9000 </a:t>
            </a:r>
          </a:p>
          <a:p>
            <a:pPr marL="0" indent="0">
              <a:buNone/>
            </a:pPr>
            <a:r>
              <a:rPr lang="en-US"/>
              <a:t>B. ISO 20121 </a:t>
            </a:r>
          </a:p>
          <a:p>
            <a:pPr marL="0" indent="0">
              <a:buNone/>
            </a:pPr>
            <a:r>
              <a:rPr lang="en-US"/>
              <a:t>C. ISO 26000 </a:t>
            </a:r>
          </a:p>
          <a:p>
            <a:pPr marL="0" indent="0">
              <a:buNone/>
            </a:pPr>
            <a:r>
              <a:rPr lang="en-US"/>
              <a:t>D. ISO 27001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32987" y="4267197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Answer: D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68195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Autofit/>
          </a:bodyPr>
          <a:lstStyle/>
          <a:p>
            <a:pPr lvl="0"/>
            <a:r>
              <a:rPr lang="en-US" sz="3600" smtClean="0"/>
              <a:t>Q19. </a:t>
            </a:r>
            <a:r>
              <a:rPr lang="en-US" sz="3600" b="1" smtClean="0"/>
              <a:t>The </a:t>
            </a:r>
            <a:r>
              <a:rPr lang="en-US" sz="3600" b="1"/>
              <a:t>802.1x standard provides a framework for what? </a:t>
            </a:r>
            <a:r>
              <a:rPr lang="en-US" sz="3600"/>
              <a:t/>
            </a:r>
            <a:br>
              <a:rPr lang="en-US" sz="3600"/>
            </a:b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pPr marL="0" indent="0">
              <a:buNone/>
            </a:pPr>
            <a:r>
              <a:rPr lang="en-US" sz="2800"/>
              <a:t>A. Network authentication for only wireless networks </a:t>
            </a:r>
          </a:p>
          <a:p>
            <a:pPr marL="0" indent="0">
              <a:buNone/>
            </a:pPr>
            <a:r>
              <a:rPr lang="en-US" sz="2800"/>
              <a:t>B. Network authentication for wired and wireless networks </a:t>
            </a:r>
          </a:p>
          <a:p>
            <a:pPr marL="0" indent="0">
              <a:buNone/>
            </a:pPr>
            <a:r>
              <a:rPr lang="en-US" sz="2800"/>
              <a:t>C. Wireless encryption using the Advanced Encryption Standard (AES) </a:t>
            </a:r>
          </a:p>
          <a:p>
            <a:pPr marL="0" indent="0">
              <a:buNone/>
            </a:pPr>
            <a:r>
              <a:rPr lang="en-US" sz="2800"/>
              <a:t>D. Wireless network encryption using Secure Sockets Layer (SSL)</a:t>
            </a:r>
            <a:endParaRPr lang="en-US"/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562600" y="59436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Answer: B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01441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600" smtClean="0"/>
              <a:t>Q20. </a:t>
            </a:r>
            <a:r>
              <a:rPr lang="en-US" sz="3600" b="1" smtClean="0"/>
              <a:t>Which </a:t>
            </a:r>
            <a:r>
              <a:rPr lang="en-US" sz="3600" b="1"/>
              <a:t>of the following is the BEST method to reduce the effectiveness of phishing attacks?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A. User awareness </a:t>
            </a:r>
          </a:p>
          <a:p>
            <a:pPr marL="0" indent="0">
              <a:buNone/>
            </a:pPr>
            <a:r>
              <a:rPr lang="en-US"/>
              <a:t>B. Two-factor authentication </a:t>
            </a:r>
          </a:p>
          <a:p>
            <a:pPr marL="0" indent="0">
              <a:buNone/>
            </a:pPr>
            <a:r>
              <a:rPr lang="en-US"/>
              <a:t>C. Anti-phishing software </a:t>
            </a:r>
          </a:p>
          <a:p>
            <a:pPr marL="0" indent="0">
              <a:buNone/>
            </a:pPr>
            <a:r>
              <a:rPr lang="en-US"/>
              <a:t>D. Periodic vulnerability scan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562600" y="59436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Answer: A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89139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Q21. </a:t>
            </a:r>
            <a:r>
              <a:rPr lang="en-US" b="1" smtClean="0"/>
              <a:t>What </a:t>
            </a:r>
            <a:r>
              <a:rPr lang="en-US" b="1"/>
              <a:t>is the purpose of a Denial of Service attack?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pPr marL="514350" lvl="0" indent="-514350">
              <a:buFont typeface="+mj-lt"/>
              <a:buAutoNum type="alphaUcPeriod"/>
            </a:pPr>
            <a:r>
              <a:rPr lang="en-US"/>
              <a:t>Exploit a weakness in the TCP/IP stack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/>
              <a:t>To execute a trojan on a system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/>
              <a:t>To overload a system so it is no longer operational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/>
              <a:t>To shutdown services by turning them off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91200" y="57150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Answer: C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66791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0838"/>
            <a:ext cx="8686800" cy="1706562"/>
          </a:xfrm>
        </p:spPr>
        <p:txBody>
          <a:bodyPr>
            <a:noAutofit/>
          </a:bodyPr>
          <a:lstStyle/>
          <a:p>
            <a:pPr algn="l"/>
            <a:r>
              <a:rPr lang="en-US" sz="3600" smtClean="0"/>
              <a:t>Q22. </a:t>
            </a:r>
            <a:r>
              <a:rPr lang="en-US" sz="3600" b="1" smtClean="0"/>
              <a:t>The </a:t>
            </a:r>
            <a:r>
              <a:rPr lang="en-US" sz="3600" b="1"/>
              <a:t>first phase of hacking an IT system is compromise of which foundation of security?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59163"/>
          </a:xfrm>
        </p:spPr>
        <p:txBody>
          <a:bodyPr/>
          <a:lstStyle/>
          <a:p>
            <a:pPr marL="514350" lvl="0" indent="-514350">
              <a:buFont typeface="+mj-lt"/>
              <a:buAutoNum type="alphaUcPeriod"/>
            </a:pPr>
            <a:r>
              <a:rPr lang="en-US"/>
              <a:t>Availability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/>
              <a:t>Confidentiality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/>
              <a:t>Integrity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/>
              <a:t>Authentication 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550310" y="49530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Answer: B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40097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Q23. </a:t>
            </a:r>
            <a:r>
              <a:rPr lang="en-US" b="1" smtClean="0"/>
              <a:t>The </a:t>
            </a:r>
            <a:r>
              <a:rPr lang="en-US" b="1"/>
              <a:t>art of breaking ciphers is known as: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pPr marL="514350" lvl="0" indent="-514350">
              <a:buFont typeface="+mj-lt"/>
              <a:buAutoNum type="alphaUcPeriod"/>
            </a:pPr>
            <a:r>
              <a:rPr lang="en-US"/>
              <a:t>Cryptology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/>
              <a:t>Cryptography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/>
              <a:t>Cryptanalysis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/>
              <a:t>Crypting 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550310" y="49530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Answer: C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80203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87630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smtClean="0"/>
              <a:t>Q24. Độ </a:t>
            </a:r>
            <a:r>
              <a:rPr lang="en-US"/>
              <a:t>dài </a:t>
            </a:r>
            <a:r>
              <a:rPr lang="en-US" smtClean="0"/>
              <a:t>khóa </a:t>
            </a:r>
            <a:r>
              <a:rPr lang="en-US"/>
              <a:t>mã nào sau đây không dùng trong giao thức mã hóa AES?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A. 56 bit</a:t>
            </a:r>
            <a:br>
              <a:rPr lang="en-US"/>
            </a:br>
            <a:r>
              <a:rPr lang="en-US"/>
              <a:t>B. 128 bit</a:t>
            </a:r>
            <a:br>
              <a:rPr lang="en-US"/>
            </a:br>
            <a:r>
              <a:rPr lang="en-US"/>
              <a:t>C. 192 bit</a:t>
            </a:r>
            <a:br>
              <a:rPr lang="en-US"/>
            </a:br>
            <a:r>
              <a:rPr lang="en-US"/>
              <a:t>D. 256 bit</a:t>
            </a:r>
            <a:br>
              <a:rPr lang="en-US"/>
            </a:b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550310" y="49530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Answer: A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57554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smtClean="0"/>
              <a:t>Q25. </a:t>
            </a:r>
            <a:r>
              <a:rPr lang="en-US" sz="3200" b="1" smtClean="0"/>
              <a:t>Phát </a:t>
            </a:r>
            <a:r>
              <a:rPr lang="en-US" sz="3200" b="1"/>
              <a:t>biểu nào sau đây mô tả đúng nhất cho lỗ hổng zero-day?</a:t>
            </a:r>
            <a:r>
              <a:rPr lang="en-US" sz="3200"/>
              <a:t/>
            </a:r>
            <a:br>
              <a:rPr lang="en-US" sz="3200"/>
            </a:b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lphaUcPeriod"/>
            </a:pPr>
            <a:r>
              <a:rPr lang="en-US" sz="2800"/>
              <a:t>Là các lỗ hổng bảo mật nghiêm trọng trên các hệ điều hành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 sz="2800"/>
              <a:t>Là các lỗ hổng nghiêm trọng vừa được công bố trong vòng 1 ngày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 sz="2800"/>
              <a:t>Là các lỗ hổng bảo mật nghiêm trọng chưa được công bố và chưa có bản vá lỗi của các nhà sản xuất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 sz="2800"/>
              <a:t>Tất cả các ý trên đều đúng</a:t>
            </a:r>
          </a:p>
          <a:p>
            <a:endParaRPr lang="en-US" sz="2800"/>
          </a:p>
        </p:txBody>
      </p:sp>
      <p:sp>
        <p:nvSpPr>
          <p:cNvPr id="4" name="TextBox 3"/>
          <p:cNvSpPr txBox="1"/>
          <p:nvPr/>
        </p:nvSpPr>
        <p:spPr>
          <a:xfrm>
            <a:off x="5867400" y="58674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Answer: </a:t>
            </a:r>
            <a:r>
              <a:rPr lang="en-US" sz="2400" b="1"/>
              <a:t>C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94653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/>
              <a:t>Review questions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4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610600" cy="1143000"/>
          </a:xfrm>
        </p:spPr>
        <p:txBody>
          <a:bodyPr>
            <a:normAutofit fontScale="90000"/>
          </a:bodyPr>
          <a:lstStyle/>
          <a:p>
            <a:pPr lvl="0" algn="l"/>
            <a:r>
              <a:rPr lang="en-US" b="1" smtClean="0"/>
              <a:t>Q1. Which </a:t>
            </a:r>
            <a:r>
              <a:rPr lang="en-US" b="1"/>
              <a:t>of the following is the verification of a person’s identity?</a:t>
            </a:r>
            <a:br>
              <a:rPr lang="en-US" b="1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306763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smtClean="0"/>
              <a:t>Authorization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smtClean="0"/>
              <a:t>Accoutability</a:t>
            </a:r>
          </a:p>
          <a:p>
            <a:pPr marL="514350" indent="-514350">
              <a:buFont typeface="+mj-lt"/>
              <a:buAutoNum type="alphaUcPeriod"/>
            </a:pPr>
            <a:r>
              <a:rPr lang="en-US" smtClean="0"/>
              <a:t>Authentication </a:t>
            </a:r>
          </a:p>
          <a:p>
            <a:pPr marL="514350" indent="-514350">
              <a:buFont typeface="+mj-lt"/>
              <a:buAutoNum type="alphaUcPeriod"/>
            </a:pPr>
            <a:r>
              <a:rPr lang="en-US" smtClean="0"/>
              <a:t>Password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91200" y="4267198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Answer: C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08452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828800"/>
          </a:xfrm>
        </p:spPr>
        <p:txBody>
          <a:bodyPr>
            <a:normAutofit/>
          </a:bodyPr>
          <a:lstStyle/>
          <a:p>
            <a:pPr algn="l"/>
            <a:r>
              <a:rPr lang="en-US" sz="3600" smtClean="0"/>
              <a:t>Q2. </a:t>
            </a:r>
            <a:r>
              <a:rPr lang="en-US" sz="3600" b="1" smtClean="0"/>
              <a:t>Which </a:t>
            </a:r>
            <a:r>
              <a:rPr lang="en-US" sz="3600" b="1"/>
              <a:t>of the following would most likely use a group of bots to stop a web server from accepting new requests?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/>
          <a:lstStyle/>
          <a:p>
            <a:pPr marL="514350" lvl="0" indent="-514350">
              <a:buFont typeface="+mj-lt"/>
              <a:buAutoNum type="alphaUcPeriod"/>
            </a:pPr>
            <a:r>
              <a:rPr lang="en-US"/>
              <a:t>DoS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/>
              <a:t>DDoS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/>
              <a:t>Buffer overflow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/>
              <a:t>Trojan horse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91200" y="4267198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Answer: B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22914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smtClean="0"/>
              <a:t>Q3. In </a:t>
            </a:r>
            <a:r>
              <a:rPr lang="en-US" b="1"/>
              <a:t>asymmetric encryption, what is used to decrypt an encrypted file?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marL="514350" lvl="0" indent="-514350">
              <a:buFont typeface="+mj-lt"/>
              <a:buAutoNum type="alphaUcPeriod"/>
            </a:pPr>
            <a:r>
              <a:rPr lang="en-US"/>
              <a:t>Private key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/>
              <a:t>Public key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/>
              <a:t>Message digest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/>
              <a:t>Ciphertext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91200" y="4267198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Answer: A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35518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smtClean="0"/>
              <a:t>Q4. Of </a:t>
            </a:r>
            <a:r>
              <a:rPr lang="en-US" b="1"/>
              <a:t>the followings, which is the best description of a digital signature?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514600"/>
            <a:ext cx="8763000" cy="3611563"/>
          </a:xfrm>
        </p:spPr>
        <p:txBody>
          <a:bodyPr>
            <a:normAutofit fontScale="85000" lnSpcReduction="20000"/>
          </a:bodyPr>
          <a:lstStyle/>
          <a:p>
            <a:pPr marL="514350" lvl="0" indent="-514350">
              <a:spcAft>
                <a:spcPts val="1200"/>
              </a:spcAft>
              <a:buFont typeface="+mj-lt"/>
              <a:buAutoNum type="alphaUcPeriod"/>
            </a:pPr>
            <a:r>
              <a:rPr lang="en-US"/>
              <a:t>The sender encrypts a message digest with his/her public key</a:t>
            </a:r>
          </a:p>
          <a:p>
            <a:pPr marL="514350" lvl="0" indent="-514350">
              <a:spcAft>
                <a:spcPts val="1200"/>
              </a:spcAft>
              <a:buFont typeface="+mj-lt"/>
              <a:buAutoNum type="alphaUcPeriod"/>
            </a:pPr>
            <a:r>
              <a:rPr lang="en-US"/>
              <a:t>The sender encrypts a message digest with his/her private key</a:t>
            </a:r>
          </a:p>
          <a:p>
            <a:pPr marL="514350" lvl="0" indent="-514350">
              <a:spcAft>
                <a:spcPts val="1200"/>
              </a:spcAft>
              <a:buFont typeface="+mj-lt"/>
              <a:buAutoNum type="alphaUcPeriod"/>
            </a:pPr>
            <a:r>
              <a:rPr lang="en-US"/>
              <a:t>The recipient encrypts a message digest with his/her public key</a:t>
            </a:r>
          </a:p>
          <a:p>
            <a:pPr marL="514350" lvl="0" indent="-514350">
              <a:spcAft>
                <a:spcPts val="1200"/>
              </a:spcAft>
              <a:buFont typeface="+mj-lt"/>
              <a:buAutoNum type="alphaUcPeriod"/>
            </a:pPr>
            <a:r>
              <a:rPr lang="en-US"/>
              <a:t>The recipient encrypts a message digest with his/her private key</a:t>
            </a:r>
          </a:p>
          <a:p>
            <a:pPr>
              <a:spcAft>
                <a:spcPts val="1200"/>
              </a:spcAft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38800" y="57912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Answer: B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30566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154362"/>
          </a:xfrm>
        </p:spPr>
        <p:txBody>
          <a:bodyPr>
            <a:noAutofit/>
          </a:bodyPr>
          <a:lstStyle/>
          <a:p>
            <a:pPr algn="l"/>
            <a:r>
              <a:rPr lang="en-US" sz="2800" smtClean="0"/>
              <a:t>Q5. Joanne </a:t>
            </a:r>
            <a:r>
              <a:rPr lang="en-US" sz="2800"/>
              <a:t>is responsible for all remote connectivity to her company’s network. She knows that administators frequently log in to servers remotely to execute command-line commands and Linux shell commands. She wants to make sure this can only be done if the transmission is encrypted. What protocol should she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773363"/>
          </a:xfrm>
        </p:spPr>
        <p:txBody>
          <a:bodyPr/>
          <a:lstStyle/>
          <a:p>
            <a:pPr marL="514350" lvl="0" indent="-514350">
              <a:buFont typeface="+mj-lt"/>
              <a:buAutoNum type="alphaUcPeriod"/>
            </a:pPr>
            <a:r>
              <a:rPr lang="en-US"/>
              <a:t>HTTPS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/>
              <a:t>RDP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/>
              <a:t>Telnet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/>
              <a:t>SSH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91200" y="4267198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Answer: D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53044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Q6. </a:t>
            </a:r>
            <a:r>
              <a:rPr lang="en-US" b="1" smtClean="0"/>
              <a:t>Cryptography </a:t>
            </a:r>
            <a:r>
              <a:rPr lang="en-US" b="1"/>
              <a:t>does not concern itself with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229600" cy="3992563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/>
              <a:t>Availability </a:t>
            </a:r>
          </a:p>
          <a:p>
            <a:pPr marL="514350" indent="-514350">
              <a:buFont typeface="+mj-lt"/>
              <a:buAutoNum type="alphaUcPeriod"/>
            </a:pPr>
            <a:r>
              <a:rPr lang="en-US" smtClean="0"/>
              <a:t>Authenticity </a:t>
            </a:r>
            <a:endParaRPr lang="en-US"/>
          </a:p>
          <a:p>
            <a:pPr marL="514350" indent="-514350">
              <a:buFont typeface="+mj-lt"/>
              <a:buAutoNum type="alphaUcPeriod"/>
            </a:pPr>
            <a:r>
              <a:rPr lang="en-US" smtClean="0"/>
              <a:t>Integrity </a:t>
            </a:r>
            <a:endParaRPr lang="en-US"/>
          </a:p>
          <a:p>
            <a:pPr marL="514350" indent="-514350">
              <a:buFont typeface="+mj-lt"/>
              <a:buAutoNum type="alphaUcPeriod"/>
            </a:pPr>
            <a:r>
              <a:rPr lang="en-US" smtClean="0"/>
              <a:t>Confidentiality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91200" y="4267198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Answer: A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79627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1096</Words>
  <Application>Microsoft Office PowerPoint</Application>
  <PresentationFormat>On-screen Show (4:3)</PresentationFormat>
  <Paragraphs>161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Review Information Security</vt:lpstr>
      <vt:lpstr>Contents </vt:lpstr>
      <vt:lpstr>Review questions</vt:lpstr>
      <vt:lpstr>Q1. Which of the following is the verification of a person’s identity? </vt:lpstr>
      <vt:lpstr>Q2. Which of the following would most likely use a group of bots to stop a web server from accepting new requests?</vt:lpstr>
      <vt:lpstr>Q3. In asymmetric encryption, what is used to decrypt an encrypted file?</vt:lpstr>
      <vt:lpstr>Q4. Of the followings, which is the best description of a digital signature?</vt:lpstr>
      <vt:lpstr>Q5. Joanne is responsible for all remote connectivity to her company’s network. She knows that administators frequently log in to servers remotely to execute command-line commands and Linux shell commands. She wants to make sure this can only be done if the transmission is encrypted. What protocol should she use?</vt:lpstr>
      <vt:lpstr>Q6. Cryptography does not concern itself with</vt:lpstr>
      <vt:lpstr>Q7. An ………. is a trusted third party that assigns a symmetric key to two parties</vt:lpstr>
      <vt:lpstr>Q8. Message ………..means that the data must arrive at the receiver exactly as sent</vt:lpstr>
      <vt:lpstr>Q9. In symmetric cryptography, which of the following MUST be true:</vt:lpstr>
      <vt:lpstr>Q10. …….. monitors user activity on internet and transmit that information in the background to someone else.</vt:lpstr>
      <vt:lpstr>Q11. In public key encryption system if A encrypts a message using his private key and sends it to B</vt:lpstr>
      <vt:lpstr>Q12. Hasded message is signed by a sender using</vt:lpstr>
      <vt:lpstr>Q13. Which of the following involves submitting as many requests as possible to a single Internet computer or service, overloading it and preventing it from servicing legitimate requests?</vt:lpstr>
      <vt:lpstr>Q14. What is ransomeware?</vt:lpstr>
      <vt:lpstr>Q15. What are some of the drawbacks to using HIDS instead of NIDS on a server?</vt:lpstr>
      <vt:lpstr>Q16. Ben is a network administrator for a small accounting firm. The users on his network are complaining of slow connectivity. When he examines the firewall logs, he observes a large number of half-open connections.  What best describles this attack?</vt:lpstr>
      <vt:lpstr>Q17. What is the term commonly used to refer to a technique of authenticating one machine to another by forging packets from a trusted source?  </vt:lpstr>
      <vt:lpstr>Q18. The application of which of the following standards would BEST reduce the potential for data breaches?</vt:lpstr>
      <vt:lpstr>Q19. The 802.1x standard provides a framework for what?  </vt:lpstr>
      <vt:lpstr>Q20. Which of the following is the BEST method to reduce the effectiveness of phishing attacks?</vt:lpstr>
      <vt:lpstr>Q21. What is the purpose of a Denial of Service attack?</vt:lpstr>
      <vt:lpstr>Q22. The first phase of hacking an IT system is compromise of which foundation of security?</vt:lpstr>
      <vt:lpstr>Q23. The art of breaking ciphers is known as:</vt:lpstr>
      <vt:lpstr>Q24. Độ dài khóa mã nào sau đây không dùng trong giao thức mã hóa AES? </vt:lpstr>
      <vt:lpstr>Q25. Phát biểu nào sau đây mô tả đúng nhất cho lỗ hổng zero-day?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questions</dc:title>
  <dc:creator>Admin</dc:creator>
  <cp:lastModifiedBy>Admin</cp:lastModifiedBy>
  <cp:revision>8</cp:revision>
  <dcterms:created xsi:type="dcterms:W3CDTF">2006-08-16T00:00:00Z</dcterms:created>
  <dcterms:modified xsi:type="dcterms:W3CDTF">2021-01-04T05:40:23Z</dcterms:modified>
</cp:coreProperties>
</file>