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82" r:id="rId17"/>
    <p:sldId id="272" r:id="rId18"/>
    <p:sldId id="283" r:id="rId19"/>
    <p:sldId id="285" r:id="rId20"/>
    <p:sldId id="284" r:id="rId21"/>
    <p:sldId id="273" r:id="rId22"/>
    <p:sldId id="274" r:id="rId23"/>
    <p:sldId id="275" r:id="rId24"/>
    <p:sldId id="276" r:id="rId25"/>
    <p:sldId id="277" r:id="rId26"/>
    <p:sldId id="286" r:id="rId27"/>
    <p:sldId id="278" r:id="rId28"/>
    <p:sldId id="279" r:id="rId29"/>
    <p:sldId id="280" r:id="rId30"/>
    <p:sldId id="287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3" autoAdjust="0"/>
    <p:restoredTop sz="94674"/>
  </p:normalViewPr>
  <p:slideViewPr>
    <p:cSldViewPr snapToGrid="0">
      <p:cViewPr>
        <p:scale>
          <a:sx n="75" d="100"/>
          <a:sy n="75" d="100"/>
        </p:scale>
        <p:origin x="2408" y="1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85E8-73AB-43CB-A524-6D6F48EC36DC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85D0-EE0E-4662-8F53-1540810B1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77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85E8-73AB-43CB-A524-6D6F48EC36DC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85D0-EE0E-4662-8F53-1540810B1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47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85E8-73AB-43CB-A524-6D6F48EC36DC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85D0-EE0E-4662-8F53-1540810B1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878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8955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471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85E8-73AB-43CB-A524-6D6F48EC36DC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85D0-EE0E-4662-8F53-1540810B1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57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85E8-73AB-43CB-A524-6D6F48EC36DC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85D0-EE0E-4662-8F53-1540810B1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80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85E8-73AB-43CB-A524-6D6F48EC36DC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85D0-EE0E-4662-8F53-1540810B1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35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85E8-73AB-43CB-A524-6D6F48EC36DC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85D0-EE0E-4662-8F53-1540810B1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36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85E8-73AB-43CB-A524-6D6F48EC36DC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85D0-EE0E-4662-8F53-1540810B1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43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85E8-73AB-43CB-A524-6D6F48EC36DC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85D0-EE0E-4662-8F53-1540810B1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17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85E8-73AB-43CB-A524-6D6F48EC36DC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85D0-EE0E-4662-8F53-1540810B1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25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85E8-73AB-43CB-A524-6D6F48EC36DC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85D0-EE0E-4662-8F53-1540810B1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397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985E8-73AB-43CB-A524-6D6F48EC36DC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885D0-EE0E-4662-8F53-1540810B1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80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jpeg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jpeg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jpeg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4" Type="http://schemas.openxmlformats.org/officeDocument/2006/relationships/image" Target="../media/image21.jpe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4" Type="http://schemas.openxmlformats.org/officeDocument/2006/relationships/image" Target="../media/image23.jpe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4" Type="http://schemas.openxmlformats.org/officeDocument/2006/relationships/image" Target="../media/image25.jpe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26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jpeg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jpe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25236" y="2717116"/>
            <a:ext cx="5741530" cy="10154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5999" b="1" dirty="0">
                <a:solidFill>
                  <a:schemeClr val="bg1">
                    <a:lumMod val="95000"/>
                  </a:schemeClr>
                </a:solidFill>
              </a:rPr>
              <a:t>Simple Weather</a:t>
            </a:r>
            <a:endParaRPr kumimoji="1" lang="zh-CN" altLang="en-US" sz="5999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11658" y="4067612"/>
            <a:ext cx="6568688" cy="452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Reply time:2017.12     Members:Wei He,Hongyang Chen</a:t>
            </a:r>
          </a:p>
        </p:txBody>
      </p:sp>
      <p:sp>
        <p:nvSpPr>
          <p:cNvPr id="5" name="矩形 4"/>
          <p:cNvSpPr/>
          <p:nvPr/>
        </p:nvSpPr>
        <p:spPr>
          <a:xfrm>
            <a:off x="2811656" y="2621606"/>
            <a:ext cx="6568689" cy="1206554"/>
          </a:xfrm>
          <a:prstGeom prst="rect">
            <a:avLst/>
          </a:prstGeom>
          <a:noFill/>
          <a:ln w="12700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5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45549" y="235188"/>
            <a:ext cx="2879608" cy="676998"/>
          </a:xfrm>
          <a:prstGeom prst="rect">
            <a:avLst/>
          </a:prstGeom>
          <a:noFill/>
        </p:spPr>
        <p:txBody>
          <a:bodyPr wrap="square" lIns="121883" tIns="60941" rIns="121883" bIns="60941" rtlCol="0" anchor="ctr">
            <a:spAutoFit/>
          </a:bodyPr>
          <a:lstStyle/>
          <a:p>
            <a:r>
              <a:rPr lang="en-US" altLang="zh-CN" dirty="0"/>
              <a:t>Overview</a:t>
            </a:r>
          </a:p>
          <a:p>
            <a:r>
              <a:rPr lang="en-US" altLang="zh-CN" dirty="0"/>
              <a:t>SelectCityScreen</a:t>
            </a:r>
            <a:endParaRPr kumimoji="1"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3688884" y="1428428"/>
            <a:ext cx="5406307" cy="923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Touch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 </a:t>
            </a:r>
            <a:r>
              <a:rPr lang="en-US" altLang="zh-CN" dirty="0"/>
              <a:t>'Add City' button </a:t>
            </a:r>
          </a:p>
          <a:p>
            <a:r>
              <a:rPr lang="en-US" altLang="zh-CN" dirty="0"/>
              <a:t>to add any city supported by the software into the city list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022" y="1396255"/>
            <a:ext cx="2429684" cy="4319438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1049362" y="2695671"/>
            <a:ext cx="826819" cy="342854"/>
          </a:xfrm>
          <a:prstGeom prst="ellipse">
            <a:avLst/>
          </a:prstGeom>
          <a:noFill/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6" idx="1"/>
          </p:cNvCxnSpPr>
          <p:nvPr/>
        </p:nvCxnSpPr>
        <p:spPr>
          <a:xfrm flipH="1" flipV="1">
            <a:off x="838091" y="2114722"/>
            <a:ext cx="332356" cy="631159"/>
          </a:xfrm>
          <a:prstGeom prst="straightConnector1">
            <a:avLst/>
          </a:prstGeom>
          <a:ln>
            <a:solidFill>
              <a:srgbClr val="E73A1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40994" y="1741254"/>
            <a:ext cx="1225664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 city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67" y="299790"/>
            <a:ext cx="613556" cy="62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5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45549" y="235188"/>
            <a:ext cx="2879608" cy="676998"/>
          </a:xfrm>
          <a:prstGeom prst="rect">
            <a:avLst/>
          </a:prstGeom>
          <a:noFill/>
        </p:spPr>
        <p:txBody>
          <a:bodyPr wrap="square" lIns="121883" tIns="60941" rIns="121883" bIns="60941" rtlCol="0" anchor="ctr">
            <a:spAutoFit/>
          </a:bodyPr>
          <a:lstStyle/>
          <a:p>
            <a:r>
              <a:rPr lang="en-US" altLang="zh-CN" dirty="0"/>
              <a:t>Overview</a:t>
            </a:r>
          </a:p>
          <a:p>
            <a:r>
              <a:rPr lang="en-US" altLang="zh-CN" dirty="0"/>
              <a:t>SelectCityScreen</a:t>
            </a:r>
            <a:endParaRPr kumimoji="1"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3688884" y="1428429"/>
            <a:ext cx="4606311" cy="646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Swipe to the right on the city name to display the delete button.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67" y="299790"/>
            <a:ext cx="613556" cy="62513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022" y="1386732"/>
            <a:ext cx="2429684" cy="431943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753725" y="4505997"/>
            <a:ext cx="3541470" cy="646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Press the delete button to delete the </a:t>
            </a:r>
            <a:r>
              <a:rPr lang="en-US" altLang="zh-CN" dirty="0" smtClean="0"/>
              <a:t>city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item.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67" y="1396255"/>
            <a:ext cx="2429684" cy="4319438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1942847" y="3181382"/>
            <a:ext cx="657139" cy="0"/>
          </a:xfrm>
          <a:prstGeom prst="straightConnector1">
            <a:avLst/>
          </a:prstGeom>
          <a:ln>
            <a:solidFill>
              <a:srgbClr val="E73A1C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31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45549" y="235188"/>
            <a:ext cx="2879608" cy="676998"/>
          </a:xfrm>
          <a:prstGeom prst="rect">
            <a:avLst/>
          </a:prstGeom>
          <a:noFill/>
        </p:spPr>
        <p:txBody>
          <a:bodyPr wrap="square" lIns="121883" tIns="60941" rIns="121883" bIns="60941" rtlCol="0" anchor="ctr">
            <a:spAutoFit/>
          </a:bodyPr>
          <a:lstStyle/>
          <a:p>
            <a:r>
              <a:rPr lang="en-US" altLang="zh-CN" dirty="0"/>
              <a:t>Overview</a:t>
            </a:r>
          </a:p>
          <a:p>
            <a:r>
              <a:rPr lang="en-US" altLang="zh-CN" dirty="0"/>
              <a:t>SettingScreen</a:t>
            </a:r>
            <a:endParaRPr kumimoji="1"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3688884" y="1428429"/>
            <a:ext cx="57777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In the sidebar, </a:t>
            </a:r>
            <a:r>
              <a:rPr lang="en-US" altLang="zh-CN" dirty="0" smtClean="0"/>
              <a:t>press </a:t>
            </a:r>
            <a:r>
              <a:rPr lang="en-US" altLang="zh-CN" dirty="0"/>
              <a:t>'Settings' to enter the settings page.</a:t>
            </a:r>
          </a:p>
          <a:p>
            <a:r>
              <a:rPr lang="en-US" altLang="zh-CN" dirty="0"/>
              <a:t>The Settings page has two functions: </a:t>
            </a:r>
          </a:p>
          <a:p>
            <a:pPr marL="342866" indent="-342866">
              <a:buFont typeface="Arial" panose="020B0604020202020204" pitchFamily="34" charset="0"/>
              <a:buChar char="•"/>
            </a:pPr>
            <a:r>
              <a:rPr lang="en-US" altLang="zh-CN" dirty="0"/>
              <a:t>Clear the cache</a:t>
            </a:r>
          </a:p>
          <a:p>
            <a:pPr marL="342866" indent="-342866">
              <a:buFont typeface="Arial" panose="020B0604020202020204" pitchFamily="34" charset="0"/>
              <a:buChar char="•"/>
            </a:pPr>
            <a:r>
              <a:rPr lang="en-US" altLang="zh-CN" dirty="0" smtClean="0"/>
              <a:t>View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 </a:t>
            </a:r>
            <a:r>
              <a:rPr lang="en-US" altLang="zh-CN" dirty="0"/>
              <a:t>current version of the </a:t>
            </a:r>
            <a:r>
              <a:rPr lang="en-US" altLang="zh-CN" dirty="0" smtClean="0"/>
              <a:t>app</a:t>
            </a:r>
            <a:r>
              <a:rPr lang="zh-CN" altLang="en-US" dirty="0" smtClean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smtClean="0"/>
              <a:t>check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 </a:t>
            </a:r>
            <a:r>
              <a:rPr lang="en-US" altLang="zh-CN" dirty="0" smtClean="0"/>
              <a:t>updates 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022" y="1396255"/>
            <a:ext cx="2429684" cy="431943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67" y="299790"/>
            <a:ext cx="613556" cy="62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62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45549" y="235187"/>
            <a:ext cx="2879608" cy="676998"/>
          </a:xfrm>
          <a:prstGeom prst="rect">
            <a:avLst/>
          </a:prstGeom>
          <a:noFill/>
        </p:spPr>
        <p:txBody>
          <a:bodyPr wrap="square" lIns="121883" tIns="60941" rIns="121883" bIns="60941" rtlCol="0" anchor="ctr">
            <a:spAutoFit/>
          </a:bodyPr>
          <a:lstStyle/>
          <a:p>
            <a:r>
              <a:rPr lang="en-US" altLang="zh-CN" dirty="0"/>
              <a:t>Overview</a:t>
            </a:r>
          </a:p>
          <a:p>
            <a:r>
              <a:rPr lang="en-US" altLang="zh-CN" dirty="0"/>
              <a:t>AboutScreen</a:t>
            </a:r>
            <a:endParaRPr kumimoji="1"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3688884" y="1428428"/>
            <a:ext cx="57777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Press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 </a:t>
            </a:r>
            <a:r>
              <a:rPr lang="en-US" altLang="zh-CN" dirty="0"/>
              <a:t>'About' in the sidebar to get to the about </a:t>
            </a:r>
            <a:r>
              <a:rPr lang="en-US" altLang="zh-CN" dirty="0" smtClean="0"/>
              <a:t>page,</a:t>
            </a:r>
            <a:endParaRPr lang="en-US" altLang="zh-CN" dirty="0"/>
          </a:p>
          <a:p>
            <a:r>
              <a:rPr lang="en-US" altLang="zh-CN" dirty="0"/>
              <a:t>In the about page, you can</a:t>
            </a:r>
          </a:p>
          <a:p>
            <a:pPr marL="342866" indent="-342866">
              <a:buFont typeface="Arial" panose="020B0604020202020204" pitchFamily="34" charset="0"/>
              <a:buChar char="•"/>
            </a:pPr>
            <a:r>
              <a:rPr lang="en-US" altLang="zh-CN" dirty="0"/>
              <a:t>Praise the app in the app market </a:t>
            </a:r>
          </a:p>
          <a:p>
            <a:pPr marL="342866" indent="-342866">
              <a:buFont typeface="Arial" panose="020B0604020202020204" pitchFamily="34" charset="0"/>
              <a:buChar char="•"/>
            </a:pPr>
            <a:r>
              <a:rPr lang="en-US" altLang="zh-CN" dirty="0"/>
              <a:t>See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o</a:t>
            </a:r>
            <a:r>
              <a:rPr lang="en-US" altLang="zh-CN" dirty="0" smtClean="0"/>
              <a:t>pen </a:t>
            </a:r>
            <a:r>
              <a:rPr lang="en-US" altLang="zh-CN" dirty="0"/>
              <a:t>source agreement</a:t>
            </a:r>
            <a:endParaRPr lang="en-US" altLang="zh-CN" dirty="0"/>
          </a:p>
          <a:p>
            <a:pPr marL="342866" indent="-342866">
              <a:buFont typeface="Arial" panose="020B0604020202020204" pitchFamily="34" charset="0"/>
              <a:buChar char="•"/>
            </a:pPr>
            <a:r>
              <a:rPr lang="en-US" altLang="zh-CN" dirty="0"/>
              <a:t>See the github code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022" y="1396255"/>
            <a:ext cx="2429684" cy="43194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67" y="299790"/>
            <a:ext cx="613556" cy="62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90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77354" y="2365449"/>
            <a:ext cx="1399410" cy="139941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6932" b="1" dirty="0">
                <a:solidFill>
                  <a:schemeClr val="bg1">
                    <a:lumMod val="95000"/>
                  </a:schemeClr>
                </a:solidFill>
              </a:rPr>
              <a:t>02</a:t>
            </a:r>
            <a:endParaRPr kumimoji="1" lang="zh-CN" altLang="en-US" sz="6932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55652" y="2365450"/>
            <a:ext cx="3633855" cy="7693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400" b="1" dirty="0">
                <a:solidFill>
                  <a:schemeClr val="bg1"/>
                </a:solidFill>
              </a:rPr>
              <a:t>Complex Part</a:t>
            </a:r>
            <a:endParaRPr kumimoji="1"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55651" y="3118613"/>
            <a:ext cx="6374750" cy="358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333" dirty="0">
                <a:solidFill>
                  <a:schemeClr val="bg1">
                    <a:lumMod val="95000"/>
                  </a:schemeClr>
                </a:solidFill>
              </a:rPr>
              <a:t>We think the most complicated part of this application</a:t>
            </a:r>
          </a:p>
        </p:txBody>
      </p:sp>
    </p:spTree>
    <p:extLst>
      <p:ext uri="{BB962C8B-B14F-4D97-AF65-F5344CB8AC3E}">
        <p14:creationId xmlns:p14="http://schemas.microsoft.com/office/powerpoint/2010/main" val="76924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547" y="207454"/>
            <a:ext cx="3597385" cy="732470"/>
          </a:xfrm>
          <a:prstGeom prst="rect">
            <a:avLst/>
          </a:prstGeom>
          <a:noFill/>
        </p:spPr>
        <p:txBody>
          <a:bodyPr wrap="square" lIns="121883" tIns="60941" rIns="121883" bIns="6094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dirty="0" smtClean="0">
                <a:solidFill>
                  <a:srgbClr val="1F1F1F"/>
                </a:solidFill>
                <a:ea typeface="宋体"/>
              </a:rPr>
              <a:t>Complex Part</a:t>
            </a:r>
          </a:p>
          <a:p>
            <a:pPr>
              <a:lnSpc>
                <a:spcPct val="110000"/>
              </a:lnSpc>
            </a:pPr>
            <a:r>
              <a:rPr kumimoji="1" lang="en-US" altLang="zh-CN" dirty="0" smtClean="0">
                <a:solidFill>
                  <a:srgbClr val="1F1F1F"/>
                </a:solidFill>
                <a:ea typeface="宋体"/>
                <a:cs typeface="微软雅黑"/>
              </a:rPr>
              <a:t>Fit</a:t>
            </a:r>
            <a:r>
              <a:rPr kumimoji="1" lang="zh-CN" altLang="en-US" dirty="0" smtClean="0">
                <a:solidFill>
                  <a:srgbClr val="1F1F1F"/>
                </a:solidFill>
                <a:ea typeface="宋体"/>
                <a:cs typeface="微软雅黑"/>
              </a:rPr>
              <a:t> </a:t>
            </a:r>
            <a:r>
              <a:rPr kumimoji="1" lang="en-US" altLang="zh-CN" dirty="0">
                <a:solidFill>
                  <a:srgbClr val="1F1F1F"/>
                </a:solidFill>
                <a:ea typeface="宋体"/>
                <a:cs typeface="微软雅黑"/>
              </a:rPr>
              <a:t>c</a:t>
            </a:r>
            <a:r>
              <a:rPr kumimoji="1" lang="en-US" altLang="zh-CN" dirty="0" smtClean="0">
                <a:solidFill>
                  <a:srgbClr val="1F1F1F"/>
                </a:solidFill>
                <a:ea typeface="宋体"/>
                <a:cs typeface="微软雅黑"/>
              </a:rPr>
              <a:t>lick </a:t>
            </a:r>
            <a:r>
              <a:rPr kumimoji="1" lang="en-US" altLang="zh-CN" dirty="0" smtClean="0">
                <a:solidFill>
                  <a:srgbClr val="1F1F1F"/>
                </a:solidFill>
                <a:ea typeface="宋体"/>
                <a:cs typeface="微软雅黑"/>
              </a:rPr>
              <a:t>effect in Android and iOS</a:t>
            </a:r>
            <a:endParaRPr kumimoji="1" lang="zh-CN" altLang="en-US" dirty="0">
              <a:solidFill>
                <a:srgbClr val="1F1F1F"/>
              </a:solidFill>
              <a:ea typeface="微软雅黑"/>
              <a:cs typeface="微软雅黑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67" y="299790"/>
            <a:ext cx="613556" cy="62513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131823" y="1236132"/>
            <a:ext cx="385697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Fit Android and </a:t>
            </a:r>
            <a:r>
              <a:rPr lang="en-US" altLang="zh-CN" dirty="0" smtClean="0"/>
              <a:t>i</a:t>
            </a:r>
            <a:r>
              <a:rPr lang="zh-CN" altLang="en-US" dirty="0" smtClean="0"/>
              <a:t>OS button click effect</a:t>
            </a:r>
            <a:r>
              <a:rPr lang="en-US" altLang="zh-CN" dirty="0" smtClean="0"/>
              <a:t>:</a:t>
            </a:r>
          </a:p>
          <a:p>
            <a:endParaRPr lang="zh-CN" alt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Android Settings Use TouchableNativeFeedback for the best click feedback experience</a:t>
            </a:r>
            <a:r>
              <a:rPr lang="en-US" altLang="zh-CN" dirty="0" smtClean="0"/>
              <a:t>;</a:t>
            </a:r>
            <a:endParaRPr lang="zh-CN" alt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</a:t>
            </a:r>
            <a:r>
              <a:rPr lang="zh-CN" altLang="en-US" dirty="0" smtClean="0"/>
              <a:t>OS </a:t>
            </a:r>
            <a:r>
              <a:rPr lang="zh-CN" altLang="en-US" dirty="0" smtClean="0"/>
              <a:t>only uses TouchableHighlight components</a:t>
            </a:r>
            <a:r>
              <a:rPr lang="en-US" altLang="zh-CN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 smtClean="0"/>
          </a:p>
          <a:p>
            <a:r>
              <a:rPr lang="zh-CN" altLang="en-US" dirty="0" smtClean="0"/>
              <a:t>So some code needs to write two copies of Android and IOS platform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On the left is an example of Android and iOS click effects,</a:t>
            </a:r>
          </a:p>
          <a:p>
            <a:r>
              <a:rPr lang="en-US" altLang="zh-CN" dirty="0" smtClean="0"/>
              <a:t>the first part is click effect in Android,</a:t>
            </a:r>
          </a:p>
          <a:p>
            <a:r>
              <a:rPr lang="en-US" altLang="zh-CN" dirty="0" smtClean="0"/>
              <a:t>and second part is click effect in iOS.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023" y="1236132"/>
            <a:ext cx="6674682" cy="431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53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548" y="207454"/>
            <a:ext cx="3376786" cy="732470"/>
          </a:xfrm>
          <a:prstGeom prst="rect">
            <a:avLst/>
          </a:prstGeom>
          <a:noFill/>
        </p:spPr>
        <p:txBody>
          <a:bodyPr wrap="square" lIns="121883" tIns="60941" rIns="121883" bIns="6094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dirty="0" smtClean="0">
                <a:solidFill>
                  <a:srgbClr val="1F1F1F"/>
                </a:solidFill>
                <a:ea typeface="宋体"/>
              </a:rPr>
              <a:t>Complex Part</a:t>
            </a:r>
          </a:p>
          <a:p>
            <a:pPr>
              <a:lnSpc>
                <a:spcPct val="110000"/>
              </a:lnSpc>
            </a:pPr>
            <a:r>
              <a:rPr lang="en-US" altLang="zh-CN" dirty="0" smtClean="0"/>
              <a:t>Interface data exchange</a:t>
            </a:r>
            <a:endParaRPr kumimoji="1" lang="zh-CN" altLang="en-US" dirty="0">
              <a:solidFill>
                <a:srgbClr val="1F1F1F"/>
              </a:solidFill>
              <a:ea typeface="微软雅黑"/>
              <a:cs typeface="微软雅黑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67" y="299790"/>
            <a:ext cx="613556" cy="62513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433733" y="1243481"/>
            <a:ext cx="423504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Interface data exchange. 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Use mobx open source library observer mode, when the observed data changes, the observer's interface will be re-rendered,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On the left code,the fisrt part set ‘citylist[]’ as the observed element,the second add a new element into the citylist[], the interface </a:t>
            </a:r>
            <a:r>
              <a:rPr lang="en-US" altLang="zh-CN" dirty="0" smtClean="0"/>
              <a:t>observe</a:t>
            </a:r>
            <a:r>
              <a:rPr lang="en-US" altLang="zh-CN" dirty="0" smtClean="0"/>
              <a:t>s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citylist</a:t>
            </a:r>
            <a:r>
              <a:rPr lang="en-US" altLang="zh-CN" dirty="0" smtClean="0"/>
              <a:t> </a:t>
            </a:r>
            <a:r>
              <a:rPr lang="en-US" altLang="zh-CN" dirty="0" smtClean="0"/>
              <a:t>[] </a:t>
            </a:r>
            <a:r>
              <a:rPr lang="en-US" altLang="zh-CN" dirty="0" smtClean="0"/>
              <a:t>has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changed, </a:t>
            </a:r>
            <a:r>
              <a:rPr lang="en-US" altLang="zh-CN" dirty="0" smtClean="0"/>
              <a:t>it has been re-rendered(in the third part of the code).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45" y="1120013"/>
            <a:ext cx="5334000" cy="495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245" y="1780401"/>
            <a:ext cx="5815652" cy="317347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495" y="5347047"/>
            <a:ext cx="51435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38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77354" y="2365449"/>
            <a:ext cx="1399410" cy="139941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6932" b="1" dirty="0">
                <a:solidFill>
                  <a:schemeClr val="bg1">
                    <a:lumMod val="95000"/>
                  </a:schemeClr>
                </a:solidFill>
              </a:rPr>
              <a:t>03</a:t>
            </a:r>
            <a:endParaRPr kumimoji="1" lang="zh-CN" altLang="en-US" sz="6932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55652" y="2365450"/>
            <a:ext cx="2216985" cy="7693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400" b="1" dirty="0">
                <a:solidFill>
                  <a:schemeClr val="bg1"/>
                </a:solidFill>
              </a:rPr>
              <a:t>Difficult</a:t>
            </a:r>
            <a:endParaRPr kumimoji="1"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55651" y="3118613"/>
            <a:ext cx="6374750" cy="358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333" dirty="0">
                <a:solidFill>
                  <a:schemeClr val="bg1">
                    <a:lumMod val="95000"/>
                  </a:schemeClr>
                </a:solidFill>
              </a:rPr>
              <a:t>The difficulties we encountered in the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195866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548" y="207455"/>
            <a:ext cx="3376786" cy="732470"/>
          </a:xfrm>
          <a:prstGeom prst="rect">
            <a:avLst/>
          </a:prstGeom>
          <a:noFill/>
        </p:spPr>
        <p:txBody>
          <a:bodyPr wrap="square" lIns="121883" tIns="60941" rIns="121883" bIns="6094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dirty="0" smtClean="0">
                <a:solidFill>
                  <a:srgbClr val="1F1F1F"/>
                </a:solidFill>
                <a:ea typeface="宋体"/>
              </a:rPr>
              <a:t>Difficult</a:t>
            </a:r>
          </a:p>
          <a:p>
            <a:pPr>
              <a:lnSpc>
                <a:spcPct val="110000"/>
              </a:lnSpc>
            </a:pPr>
            <a:r>
              <a:rPr kumimoji="1" lang="en-US" altLang="zh-CN" dirty="0">
                <a:solidFill>
                  <a:srgbClr val="1F1F1F"/>
                </a:solidFill>
                <a:ea typeface="宋体"/>
                <a:cs typeface="微软雅黑"/>
              </a:rPr>
              <a:t>T</a:t>
            </a:r>
            <a:r>
              <a:rPr kumimoji="1" lang="en-US" altLang="zh-CN" dirty="0" smtClean="0">
                <a:solidFill>
                  <a:srgbClr val="1F1F1F"/>
                </a:solidFill>
                <a:ea typeface="宋体"/>
                <a:cs typeface="微软雅黑"/>
              </a:rPr>
              <a:t>oolbar</a:t>
            </a:r>
            <a:endParaRPr kumimoji="1" lang="zh-CN" altLang="en-US" dirty="0">
              <a:solidFill>
                <a:srgbClr val="1F1F1F"/>
              </a:solidFill>
              <a:ea typeface="微软雅黑"/>
              <a:cs typeface="微软雅黑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67" y="299790"/>
            <a:ext cx="613556" cy="62513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496050" y="1235194"/>
            <a:ext cx="43529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In </a:t>
            </a:r>
            <a:r>
              <a:rPr lang="en-US" altLang="zh-CN" dirty="0" smtClean="0"/>
              <a:t>the process of developing </a:t>
            </a:r>
            <a:r>
              <a:rPr lang="zh-CN" altLang="en-US" dirty="0" smtClean="0"/>
              <a:t>the interface, the color of </a:t>
            </a:r>
            <a:r>
              <a:rPr lang="zh-CN" altLang="en-US" smtClean="0"/>
              <a:t>the </a:t>
            </a:r>
            <a:r>
              <a:rPr lang="en-US" altLang="zh-CN" smtClean="0"/>
              <a:t>toobar</a:t>
            </a:r>
            <a:r>
              <a:rPr lang="zh-CN" altLang="en-US" smtClean="0"/>
              <a:t> is </a:t>
            </a:r>
            <a:r>
              <a:rPr lang="zh-CN" altLang="en-US" dirty="0" smtClean="0"/>
              <a:t>white </a:t>
            </a:r>
            <a:r>
              <a:rPr lang="en-US" altLang="zh-CN" dirty="0" smtClean="0"/>
              <a:t>but not </a:t>
            </a:r>
            <a:r>
              <a:rPr lang="zh-CN" altLang="en-US" dirty="0" smtClean="0"/>
              <a:t>transparent.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We solved this problem by </a:t>
            </a:r>
            <a:r>
              <a:rPr lang="en-US" altLang="zh-CN" dirty="0" smtClean="0"/>
              <a:t>disable</a:t>
            </a:r>
            <a:r>
              <a:rPr lang="zh-CN" altLang="en-US" dirty="0" smtClean="0"/>
              <a:t> the top bar and </a:t>
            </a:r>
            <a:r>
              <a:rPr lang="en-US" altLang="zh-CN" dirty="0" smtClean="0"/>
              <a:t>new a view to overriding toolbar's function.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l="-2" t="4013" r="-2" b="4013"/>
          <a:stretch/>
        </p:blipFill>
        <p:spPr>
          <a:xfrm>
            <a:off x="1107023" y="1348754"/>
            <a:ext cx="3898900" cy="9271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023" y="3596781"/>
            <a:ext cx="105283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36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547" y="207454"/>
            <a:ext cx="3614319" cy="732470"/>
          </a:xfrm>
          <a:prstGeom prst="rect">
            <a:avLst/>
          </a:prstGeom>
          <a:noFill/>
        </p:spPr>
        <p:txBody>
          <a:bodyPr wrap="square" lIns="121883" tIns="60941" rIns="121883" bIns="6094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dirty="0" smtClean="0">
                <a:solidFill>
                  <a:srgbClr val="1F1F1F"/>
                </a:solidFill>
                <a:ea typeface="宋体"/>
              </a:rPr>
              <a:t>Difficult</a:t>
            </a:r>
          </a:p>
          <a:p>
            <a:pPr>
              <a:lnSpc>
                <a:spcPct val="110000"/>
              </a:lnSpc>
            </a:pPr>
            <a:r>
              <a:rPr kumimoji="1" lang="en-US" altLang="zh-CN" dirty="0" smtClean="0">
                <a:solidFill>
                  <a:srgbClr val="1F1F1F"/>
                </a:solidFill>
                <a:ea typeface="宋体"/>
              </a:rPr>
              <a:t>Check</a:t>
            </a:r>
            <a:r>
              <a:rPr kumimoji="1" lang="zh-CN" altLang="en-US" dirty="0" smtClean="0">
                <a:solidFill>
                  <a:srgbClr val="1F1F1F"/>
                </a:solidFill>
                <a:ea typeface="宋体"/>
              </a:rPr>
              <a:t> </a:t>
            </a:r>
            <a:r>
              <a:rPr kumimoji="1" lang="en-US" altLang="zh-CN" dirty="0" smtClean="0">
                <a:solidFill>
                  <a:srgbClr val="1F1F1F"/>
                </a:solidFill>
                <a:ea typeface="宋体"/>
              </a:rPr>
              <a:t>updates</a:t>
            </a:r>
            <a:endParaRPr kumimoji="1" lang="en-US" altLang="zh-CN" dirty="0" smtClean="0">
              <a:solidFill>
                <a:srgbClr val="1F1F1F"/>
              </a:solidFill>
              <a:ea typeface="宋体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67" y="299790"/>
            <a:ext cx="613556" cy="62513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945556" y="2014130"/>
            <a:ext cx="32473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Check the APP update, </a:t>
            </a:r>
          </a:p>
          <a:p>
            <a:endParaRPr lang="en-US" altLang="zh-CN" dirty="0"/>
          </a:p>
          <a:p>
            <a:r>
              <a:rPr lang="en-US" altLang="zh-CN" dirty="0" smtClean="0"/>
              <a:t>prompting the user to update.</a:t>
            </a:r>
          </a:p>
          <a:p>
            <a:r>
              <a:rPr lang="en-US" altLang="zh-CN" dirty="0" smtClean="0"/>
              <a:t>We use code as follow to get it.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66" y="1544461"/>
            <a:ext cx="70104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8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5101" y="568189"/>
            <a:ext cx="2962285" cy="748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267" b="1" dirty="0">
                <a:solidFill>
                  <a:srgbClr val="1F1F1F"/>
                </a:solidFill>
              </a:rPr>
              <a:t>CONTENTS</a:t>
            </a:r>
            <a:endParaRPr kumimoji="1" lang="zh-CN" altLang="en-US" sz="4267" b="1" dirty="0">
              <a:solidFill>
                <a:srgbClr val="1F1F1F"/>
              </a:solidFill>
            </a:endParaRPr>
          </a:p>
        </p:txBody>
      </p:sp>
      <p:cxnSp>
        <p:nvCxnSpPr>
          <p:cNvPr id="3" name="直线连接符 2"/>
          <p:cNvCxnSpPr/>
          <p:nvPr/>
        </p:nvCxnSpPr>
        <p:spPr>
          <a:xfrm>
            <a:off x="672403" y="742134"/>
            <a:ext cx="0" cy="475799"/>
          </a:xfrm>
          <a:prstGeom prst="line">
            <a:avLst/>
          </a:prstGeom>
          <a:ln w="57150" cmpd="sng">
            <a:solidFill>
              <a:srgbClr val="1F1F1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449381" y="2389257"/>
            <a:ext cx="3084105" cy="584699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1F1F1F"/>
                </a:solidFill>
              </a:rPr>
              <a:t>1.Overview</a:t>
            </a:r>
            <a:endParaRPr kumimoji="1" lang="zh-CN" altLang="en-US" sz="3200" b="1" dirty="0">
              <a:solidFill>
                <a:srgbClr val="1F1F1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43762" y="3534303"/>
            <a:ext cx="3084108" cy="584699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1F1F1F"/>
                </a:solidFill>
              </a:rPr>
              <a:t>2.Complex Part</a:t>
            </a:r>
            <a:endParaRPr kumimoji="1" lang="zh-CN" altLang="en-US" sz="3200" b="1" dirty="0">
              <a:solidFill>
                <a:srgbClr val="1F1F1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45472" y="4796271"/>
            <a:ext cx="3078490" cy="584699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1F1F1F"/>
                </a:solidFill>
              </a:rPr>
              <a:t>3.Difficult</a:t>
            </a:r>
            <a:endParaRPr kumimoji="1" lang="zh-CN" altLang="en-US" sz="3200" b="1" dirty="0">
              <a:solidFill>
                <a:srgbClr val="1F1F1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69404" y="2389257"/>
            <a:ext cx="3368084" cy="584699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1F1F1F"/>
                </a:solidFill>
              </a:rPr>
              <a:t>4.Test</a:t>
            </a:r>
            <a:endParaRPr kumimoji="1" lang="zh-CN" altLang="en-US" sz="3200" b="1" dirty="0">
              <a:solidFill>
                <a:srgbClr val="1F1F1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38146" y="5387807"/>
            <a:ext cx="3395600" cy="372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/>
              <a:t>Development difficulties encountered</a:t>
            </a:r>
          </a:p>
        </p:txBody>
      </p:sp>
      <p:sp>
        <p:nvSpPr>
          <p:cNvPr id="11" name="矩形 10"/>
          <p:cNvSpPr/>
          <p:nvPr/>
        </p:nvSpPr>
        <p:spPr>
          <a:xfrm>
            <a:off x="6669404" y="2973955"/>
            <a:ext cx="3704367" cy="372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/>
              <a:t>How we test this application</a:t>
            </a:r>
          </a:p>
        </p:txBody>
      </p:sp>
      <p:cxnSp>
        <p:nvCxnSpPr>
          <p:cNvPr id="12" name="直线连接符 11"/>
          <p:cNvCxnSpPr/>
          <p:nvPr/>
        </p:nvCxnSpPr>
        <p:spPr>
          <a:xfrm>
            <a:off x="5919711" y="2389256"/>
            <a:ext cx="0" cy="3166264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454995" y="2980427"/>
            <a:ext cx="3715024" cy="372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/>
              <a:t>Introduction of the application</a:t>
            </a:r>
          </a:p>
        </p:txBody>
      </p:sp>
      <p:sp>
        <p:nvSpPr>
          <p:cNvPr id="15" name="矩形 14"/>
          <p:cNvSpPr/>
          <p:nvPr/>
        </p:nvSpPr>
        <p:spPr>
          <a:xfrm>
            <a:off x="1438147" y="4152572"/>
            <a:ext cx="3441927" cy="523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About the most complex part in the application</a:t>
            </a:r>
            <a:endParaRPr lang="zh-CN" altLang="en-US" sz="1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669404" y="3534303"/>
            <a:ext cx="3368084" cy="584699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1F1F1F"/>
                </a:solidFill>
              </a:rPr>
              <a:t>5.Extra</a:t>
            </a:r>
            <a:endParaRPr kumimoji="1" lang="zh-CN" altLang="en-US" sz="3200" b="1" dirty="0">
              <a:solidFill>
                <a:srgbClr val="1F1F1F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669404" y="4118124"/>
            <a:ext cx="3704367" cy="372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/>
              <a:t>About extra points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669403" y="4793011"/>
            <a:ext cx="3368084" cy="584699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1F1F1F"/>
                </a:solidFill>
              </a:rPr>
              <a:t>6.Future</a:t>
            </a:r>
            <a:endParaRPr kumimoji="1" lang="zh-CN" altLang="en-US" sz="3200" b="1" dirty="0">
              <a:solidFill>
                <a:srgbClr val="1F1F1F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669403" y="5377709"/>
            <a:ext cx="3704367" cy="652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/>
              <a:t>How to optimize this app and add more features</a:t>
            </a:r>
          </a:p>
        </p:txBody>
      </p:sp>
    </p:spTree>
    <p:extLst>
      <p:ext uri="{BB962C8B-B14F-4D97-AF65-F5344CB8AC3E}">
        <p14:creationId xmlns:p14="http://schemas.microsoft.com/office/powerpoint/2010/main" val="369901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7023" y="240058"/>
            <a:ext cx="3376786" cy="717979"/>
          </a:xfrm>
          <a:prstGeom prst="rect">
            <a:avLst/>
          </a:prstGeom>
          <a:noFill/>
        </p:spPr>
        <p:txBody>
          <a:bodyPr wrap="square" lIns="121883" tIns="60941" rIns="121883" bIns="6094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dirty="0" smtClean="0">
                <a:solidFill>
                  <a:srgbClr val="1F1F1F"/>
                </a:solidFill>
                <a:ea typeface="宋体"/>
              </a:rPr>
              <a:t>Difficult</a:t>
            </a:r>
          </a:p>
          <a:p>
            <a:pPr>
              <a:lnSpc>
                <a:spcPct val="110000"/>
              </a:lnSpc>
            </a:pPr>
            <a:r>
              <a:rPr kumimoji="1" lang="en-US" altLang="zh-CN" dirty="0" smtClean="0">
                <a:solidFill>
                  <a:srgbClr val="1F1F1F"/>
                </a:solidFill>
                <a:ea typeface="宋体"/>
              </a:rPr>
              <a:t>Other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67" y="299790"/>
            <a:ext cx="613556" cy="62513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07023" y="1742738"/>
            <a:ext cx="10434267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APP is too large, </a:t>
            </a:r>
            <a:r>
              <a:rPr lang="en-US" altLang="zh-CN" sz="2000" dirty="0" smtClean="0"/>
              <a:t>we do this things to reduce </a:t>
            </a:r>
            <a:r>
              <a:rPr lang="en-US" altLang="zh-CN" sz="2000" dirty="0"/>
              <a:t>the package </a:t>
            </a:r>
            <a:r>
              <a:rPr lang="en-US" altLang="zh-CN" sz="2000" dirty="0" smtClean="0"/>
              <a:t>size: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Compress </a:t>
            </a:r>
            <a:r>
              <a:rPr lang="en-US" altLang="zh-CN" sz="2000" dirty="0" smtClean="0"/>
              <a:t>Pictures:use </a:t>
            </a:r>
            <a:r>
              <a:rPr lang="en-US" altLang="zh-CN" sz="2000" dirty="0"/>
              <a:t>https</a:t>
            </a:r>
            <a:r>
              <a:rPr lang="en-US" altLang="zh-CN" sz="2000" dirty="0" smtClean="0"/>
              <a:t>://</a:t>
            </a:r>
            <a:r>
              <a:rPr lang="en-US" altLang="zh-CN" sz="2000" dirty="0"/>
              <a:t>tinypng.com, PS and other means to reduce the picture </a:t>
            </a:r>
            <a:r>
              <a:rPr lang="en-US" altLang="zh-CN" sz="2000" dirty="0" smtClean="0"/>
              <a:t>size;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Obfuscate </a:t>
            </a:r>
            <a:r>
              <a:rPr lang="en-US" altLang="zh-CN" sz="2000" dirty="0" smtClean="0"/>
              <a:t>code:change ‘def enableProguardInReleaseBuilds’ </a:t>
            </a:r>
            <a:r>
              <a:rPr lang="en-US" altLang="zh-CN" sz="2000" dirty="0"/>
              <a:t>to </a:t>
            </a:r>
            <a:r>
              <a:rPr lang="en-US" altLang="zh-CN" sz="2000" dirty="0" smtClean="0"/>
              <a:t>true and </a:t>
            </a:r>
          </a:p>
          <a:p>
            <a:r>
              <a:rPr lang="en-US" altLang="zh-CN" sz="2000" dirty="0" smtClean="0"/>
              <a:t>     modify </a:t>
            </a:r>
            <a:r>
              <a:rPr lang="en-US" altLang="zh-CN" sz="2000" dirty="0"/>
              <a:t>the configuration of Android Confusion Tool </a:t>
            </a:r>
            <a:r>
              <a:rPr lang="en-US" altLang="zh-CN" sz="2000" dirty="0" smtClean="0"/>
              <a:t>‘Progruard’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Hardly to design </a:t>
            </a:r>
            <a:r>
              <a:rPr lang="en-US" altLang="zh-CN" sz="2000" dirty="0" smtClean="0"/>
              <a:t>interface:</a:t>
            </a:r>
            <a:endParaRPr lang="en-US" altLang="zh-CN" sz="2000" dirty="0" smtClean="0"/>
          </a:p>
          <a:p>
            <a:pPr marL="342900" indent="-342900">
              <a:buFont typeface="Arial" charset="0"/>
              <a:buChar char="•"/>
            </a:pPr>
            <a:r>
              <a:rPr lang="en-US" altLang="zh-CN" sz="2000" dirty="0" smtClean="0"/>
              <a:t>We visit </a:t>
            </a:r>
            <a:r>
              <a:rPr lang="en-US" altLang="zh-CN" sz="2000" dirty="0"/>
              <a:t>https://dribbble.com/ and other design sites to see a lot of design </a:t>
            </a:r>
            <a:r>
              <a:rPr lang="en-US" altLang="zh-CN" sz="2000" dirty="0" smtClean="0"/>
              <a:t>resources.</a:t>
            </a:r>
            <a:endParaRPr lang="zh-CN" altLang="en-US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3647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77354" y="2365449"/>
            <a:ext cx="1399410" cy="139941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6932" b="1" dirty="0">
                <a:solidFill>
                  <a:schemeClr val="bg1">
                    <a:lumMod val="95000"/>
                  </a:schemeClr>
                </a:solidFill>
              </a:rPr>
              <a:t>04</a:t>
            </a:r>
            <a:endParaRPr kumimoji="1" lang="zh-CN" altLang="en-US" sz="6932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55652" y="2365450"/>
            <a:ext cx="1242486" cy="7693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400" b="1" dirty="0">
                <a:solidFill>
                  <a:schemeClr val="bg1"/>
                </a:solidFill>
              </a:rPr>
              <a:t>Test</a:t>
            </a:r>
            <a:endParaRPr kumimoji="1"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55651" y="3118613"/>
            <a:ext cx="6374750" cy="358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333" dirty="0">
                <a:solidFill>
                  <a:schemeClr val="bg1">
                    <a:lumMod val="95000"/>
                  </a:schemeClr>
                </a:solidFill>
              </a:rPr>
              <a:t>For this application, we did the following test</a:t>
            </a:r>
          </a:p>
        </p:txBody>
      </p:sp>
    </p:spTree>
    <p:extLst>
      <p:ext uri="{BB962C8B-B14F-4D97-AF65-F5344CB8AC3E}">
        <p14:creationId xmlns:p14="http://schemas.microsoft.com/office/powerpoint/2010/main" val="132749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549" y="359822"/>
            <a:ext cx="2879608" cy="427731"/>
          </a:xfrm>
          <a:prstGeom prst="rect">
            <a:avLst/>
          </a:prstGeom>
          <a:noFill/>
        </p:spPr>
        <p:txBody>
          <a:bodyPr wrap="square" lIns="121883" tIns="60941" rIns="121883" bIns="6094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dirty="0">
                <a:solidFill>
                  <a:srgbClr val="1F1F1F"/>
                </a:solidFill>
                <a:ea typeface="宋体"/>
              </a:rPr>
              <a:t>Test</a:t>
            </a:r>
            <a:endParaRPr kumimoji="1" lang="zh-CN" altLang="en-US" sz="2800" dirty="0">
              <a:solidFill>
                <a:srgbClr val="1F1F1F"/>
              </a:solidFill>
              <a:ea typeface="微软雅黑"/>
              <a:cs typeface="微软雅黑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67" y="299790"/>
            <a:ext cx="613556" cy="62513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827492" y="1257583"/>
            <a:ext cx="4780927" cy="203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66" indent="-342866">
              <a:buFont typeface="Arial" panose="020B0604020202020204" pitchFamily="34" charset="0"/>
              <a:buChar char="•"/>
            </a:pPr>
            <a:r>
              <a:rPr lang="en-US" altLang="zh-CN" dirty="0"/>
              <a:t>Delete all city in the list and then refresh in the weather screen:It auto add the last city in the list.</a:t>
            </a:r>
          </a:p>
          <a:p>
            <a:pPr marL="457154" indent="-457154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457154" indent="-457154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866" indent="-342866">
              <a:buFont typeface="Arial" panose="020B0604020202020204" pitchFamily="34" charset="0"/>
              <a:buChar char="•"/>
            </a:pPr>
            <a:r>
              <a:rPr lang="en-US" altLang="zh-CN" dirty="0"/>
              <a:t>Add two same city:The second add operation is invalid.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022" y="1257583"/>
            <a:ext cx="2429684" cy="431943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157" y="1257583"/>
            <a:ext cx="2429684" cy="431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3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549" y="359822"/>
            <a:ext cx="2879608" cy="427731"/>
          </a:xfrm>
          <a:prstGeom prst="rect">
            <a:avLst/>
          </a:prstGeom>
          <a:noFill/>
        </p:spPr>
        <p:txBody>
          <a:bodyPr wrap="square" lIns="121883" tIns="60941" rIns="121883" bIns="6094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dirty="0">
                <a:solidFill>
                  <a:srgbClr val="1F1F1F"/>
                </a:solidFill>
                <a:ea typeface="宋体"/>
              </a:rPr>
              <a:t>Test</a:t>
            </a:r>
            <a:endParaRPr kumimoji="1" lang="zh-CN" altLang="en-US" sz="2800" dirty="0">
              <a:solidFill>
                <a:srgbClr val="1F1F1F"/>
              </a:solidFill>
              <a:ea typeface="微软雅黑"/>
              <a:cs typeface="微软雅黑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67" y="299790"/>
            <a:ext cx="613556" cy="62513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838060" y="1245282"/>
            <a:ext cx="47809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66" indent="-342866">
              <a:buFont typeface="Arial" panose="020B0604020202020204" pitchFamily="34" charset="0"/>
              <a:buChar char="•"/>
            </a:pPr>
            <a:r>
              <a:rPr lang="en-US" altLang="zh-CN" dirty="0"/>
              <a:t>Add a large number of cities: The app is working fine.</a:t>
            </a:r>
          </a:p>
          <a:p>
            <a:pPr marL="342866" indent="-342866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866" indent="-342866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866" indent="-342866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866" indent="-342866">
              <a:buFont typeface="Arial" panose="020B0604020202020204" pitchFamily="34" charset="0"/>
              <a:buChar char="•"/>
            </a:pPr>
            <a:r>
              <a:rPr lang="en-US" altLang="zh-CN" dirty="0"/>
              <a:t>Refresh without network:The application returns an timeout error 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stop</a:t>
            </a:r>
            <a:r>
              <a:rPr lang="zh-CN" altLang="en-US" dirty="0" smtClean="0"/>
              <a:t> </a:t>
            </a:r>
            <a:r>
              <a:rPr lang="en-US" altLang="zh-CN" dirty="0" smtClean="0"/>
              <a:t>refreshing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988" y="1244047"/>
            <a:ext cx="2430000" cy="432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023" y="1244609"/>
            <a:ext cx="2429684" cy="431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1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77354" y="2365449"/>
            <a:ext cx="1399410" cy="139941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6932" b="1" dirty="0">
                <a:solidFill>
                  <a:schemeClr val="bg1">
                    <a:lumMod val="95000"/>
                  </a:schemeClr>
                </a:solidFill>
              </a:rPr>
              <a:t>05</a:t>
            </a:r>
            <a:endParaRPr kumimoji="1" lang="zh-CN" altLang="en-US" sz="6932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55652" y="2365450"/>
            <a:ext cx="1465275" cy="7693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400" b="1" dirty="0">
                <a:solidFill>
                  <a:schemeClr val="bg1"/>
                </a:solidFill>
              </a:rPr>
              <a:t>Extra</a:t>
            </a:r>
            <a:endParaRPr kumimoji="1"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55651" y="3118613"/>
            <a:ext cx="6374750" cy="358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333" dirty="0">
                <a:solidFill>
                  <a:schemeClr val="bg1">
                    <a:lumMod val="95000"/>
                  </a:schemeClr>
                </a:solidFill>
              </a:rPr>
              <a:t>Something we can get extra credit</a:t>
            </a:r>
          </a:p>
        </p:txBody>
      </p:sp>
    </p:spTree>
    <p:extLst>
      <p:ext uri="{BB962C8B-B14F-4D97-AF65-F5344CB8AC3E}">
        <p14:creationId xmlns:p14="http://schemas.microsoft.com/office/powerpoint/2010/main" val="357771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549" y="207491"/>
            <a:ext cx="2879608" cy="732391"/>
          </a:xfrm>
          <a:prstGeom prst="rect">
            <a:avLst/>
          </a:prstGeom>
          <a:noFill/>
        </p:spPr>
        <p:txBody>
          <a:bodyPr wrap="square" lIns="121883" tIns="60941" rIns="121883" bIns="6094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dirty="0">
                <a:ea typeface="宋体"/>
              </a:rPr>
              <a:t>Extra</a:t>
            </a:r>
            <a:endParaRPr kumimoji="1" lang="en-US" altLang="zh-CN" sz="2800" dirty="0">
              <a:ea typeface="宋体"/>
            </a:endParaRPr>
          </a:p>
          <a:p>
            <a:pPr>
              <a:lnSpc>
                <a:spcPct val="110000"/>
              </a:lnSpc>
            </a:pPr>
            <a:r>
              <a:rPr lang="zh-CN" altLang="en-US" dirty="0"/>
              <a:t>Immersive status bar</a:t>
            </a:r>
            <a:endParaRPr kumimoji="1" lang="zh-CN" altLang="en-US" dirty="0">
              <a:ea typeface="微软雅黑"/>
              <a:cs typeface="微软雅黑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67" y="299790"/>
            <a:ext cx="613556" cy="62513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086148" y="1238535"/>
            <a:ext cx="434283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For this application, we have added the status bar immersion, 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/>
              <a:t>the left picture shows the normal mode, the status bar is transparent and merges with the background; 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/>
              <a:t>the right shows the disabled status bar immersed, the status bar is red.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022" y="1238535"/>
            <a:ext cx="2429684" cy="43194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585" y="1238535"/>
            <a:ext cx="2429684" cy="431943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203755" y="5652575"/>
            <a:ext cx="2114406" cy="338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/>
              <a:t>Immersive status bar</a:t>
            </a:r>
          </a:p>
        </p:txBody>
      </p:sp>
      <p:sp>
        <p:nvSpPr>
          <p:cNvPr id="8" name="矩形 7"/>
          <p:cNvSpPr/>
          <p:nvPr/>
        </p:nvSpPr>
        <p:spPr>
          <a:xfrm>
            <a:off x="3988161" y="5652575"/>
            <a:ext cx="2685001" cy="338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/>
              <a:t>Non-immersive status bar</a:t>
            </a:r>
          </a:p>
        </p:txBody>
      </p:sp>
    </p:spTree>
    <p:extLst>
      <p:ext uri="{BB962C8B-B14F-4D97-AF65-F5344CB8AC3E}">
        <p14:creationId xmlns:p14="http://schemas.microsoft.com/office/powerpoint/2010/main" val="43130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549" y="207491"/>
            <a:ext cx="2879608" cy="732391"/>
          </a:xfrm>
          <a:prstGeom prst="rect">
            <a:avLst/>
          </a:prstGeom>
          <a:noFill/>
        </p:spPr>
        <p:txBody>
          <a:bodyPr wrap="square" lIns="121883" tIns="60941" rIns="121883" bIns="6094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dirty="0">
                <a:ea typeface="宋体"/>
              </a:rPr>
              <a:t>Extra</a:t>
            </a:r>
            <a:endParaRPr kumimoji="1" lang="en-US" altLang="zh-CN" sz="2800" dirty="0">
              <a:ea typeface="宋体"/>
            </a:endParaRPr>
          </a:p>
          <a:p>
            <a:pPr>
              <a:lnSpc>
                <a:spcPct val="110000"/>
              </a:lnSpc>
            </a:pPr>
            <a:r>
              <a:rPr lang="en-US" altLang="zh-CN" dirty="0"/>
              <a:t>i</a:t>
            </a:r>
            <a:r>
              <a:rPr lang="en-US" altLang="zh-CN" dirty="0" smtClean="0"/>
              <a:t>OS</a:t>
            </a:r>
            <a:r>
              <a:rPr lang="zh-CN" altLang="en-US" dirty="0" smtClean="0"/>
              <a:t> </a:t>
            </a:r>
            <a:r>
              <a:rPr lang="en-US" altLang="zh-CN" dirty="0" smtClean="0"/>
              <a:t>adaption</a:t>
            </a:r>
            <a:endParaRPr kumimoji="1" lang="zh-CN" altLang="en-US" dirty="0">
              <a:ea typeface="微软雅黑"/>
              <a:cs typeface="微软雅黑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67" y="299790"/>
            <a:ext cx="613556" cy="62513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826001" y="2271443"/>
            <a:ext cx="66707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We made this application </a:t>
            </a:r>
            <a:r>
              <a:rPr lang="en-US" altLang="zh-CN" sz="2400" dirty="0" smtClean="0"/>
              <a:t>iOS adaptation,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it </a:t>
            </a:r>
            <a:r>
              <a:rPr lang="en-US" altLang="zh-CN" sz="2400" dirty="0"/>
              <a:t>can run smoothly on </a:t>
            </a:r>
            <a:r>
              <a:rPr lang="en-US" altLang="zh-CN" sz="2400" dirty="0" smtClean="0"/>
              <a:t>Apple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devices.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1032012" y="5608772"/>
            <a:ext cx="23455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/>
              <a:t>iOS </a:t>
            </a:r>
            <a:r>
              <a:rPr lang="en-US" altLang="zh-CN" sz="1600" b="1" dirty="0"/>
              <a:t>operating interface</a:t>
            </a:r>
            <a:endParaRPr lang="zh-CN" altLang="en-US" sz="1600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023" y="1237973"/>
            <a:ext cx="2195493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8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549" y="207492"/>
            <a:ext cx="2879608" cy="732391"/>
          </a:xfrm>
          <a:prstGeom prst="rect">
            <a:avLst/>
          </a:prstGeom>
          <a:noFill/>
        </p:spPr>
        <p:txBody>
          <a:bodyPr wrap="square" lIns="121883" tIns="60941" rIns="121883" bIns="6094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dirty="0">
                <a:ea typeface="宋体"/>
              </a:rPr>
              <a:t>Extra</a:t>
            </a:r>
            <a:endParaRPr kumimoji="1" lang="en-US" altLang="zh-CN" sz="2800" dirty="0">
              <a:ea typeface="宋体"/>
            </a:endParaRPr>
          </a:p>
          <a:p>
            <a:pPr>
              <a:lnSpc>
                <a:spcPct val="110000"/>
              </a:lnSpc>
            </a:pPr>
            <a:r>
              <a:rPr lang="en-US" altLang="zh-CN" dirty="0"/>
              <a:t>Others</a:t>
            </a:r>
            <a:endParaRPr kumimoji="1" lang="zh-CN" altLang="en-US" dirty="0">
              <a:ea typeface="微软雅黑"/>
              <a:cs typeface="微软雅黑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67" y="299790"/>
            <a:ext cx="613556" cy="62513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107022" y="1434755"/>
            <a:ext cx="102833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We also provide the following additional features in this application: </a:t>
            </a:r>
          </a:p>
          <a:p>
            <a:pPr marL="342866" indent="-342866">
              <a:buFont typeface="Arial" panose="020B0604020202020204" pitchFamily="34" charset="0"/>
              <a:buChar char="•"/>
            </a:pPr>
            <a:r>
              <a:rPr lang="en-US" altLang="zh-CN" sz="2400" dirty="0"/>
              <a:t>Local data </a:t>
            </a:r>
            <a:r>
              <a:rPr lang="en-US" altLang="zh-CN" sz="2400" dirty="0" smtClean="0"/>
              <a:t>store</a:t>
            </a:r>
            <a:endParaRPr lang="en-US" altLang="zh-CN" sz="2400" dirty="0"/>
          </a:p>
          <a:p>
            <a:pPr marL="342866" indent="-342866">
              <a:buFont typeface="Arial" panose="020B0604020202020204" pitchFamily="34" charset="0"/>
              <a:buChar char="•"/>
            </a:pPr>
            <a:r>
              <a:rPr lang="en-US" altLang="zh-CN" sz="2400" dirty="0"/>
              <a:t>Manage list of cities that users have added</a:t>
            </a:r>
          </a:p>
          <a:p>
            <a:pPr marL="342866" indent="-342866">
              <a:buFont typeface="Arial" panose="020B0604020202020204" pitchFamily="34" charset="0"/>
              <a:buChar char="•"/>
            </a:pPr>
            <a:r>
              <a:rPr lang="en-US" altLang="zh-CN" sz="2400" dirty="0"/>
              <a:t>Supplied clear the cache</a:t>
            </a:r>
          </a:p>
        </p:txBody>
      </p:sp>
    </p:spTree>
    <p:extLst>
      <p:ext uri="{BB962C8B-B14F-4D97-AF65-F5344CB8AC3E}">
        <p14:creationId xmlns:p14="http://schemas.microsoft.com/office/powerpoint/2010/main" val="282903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77354" y="2365449"/>
            <a:ext cx="1399410" cy="139941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6932" b="1" dirty="0">
                <a:solidFill>
                  <a:schemeClr val="bg1">
                    <a:lumMod val="95000"/>
                  </a:schemeClr>
                </a:solidFill>
              </a:rPr>
              <a:t>06</a:t>
            </a:r>
            <a:endParaRPr kumimoji="1" lang="zh-CN" altLang="en-US" sz="6932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55652" y="2365450"/>
            <a:ext cx="1886809" cy="7693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400" b="1" dirty="0">
                <a:solidFill>
                  <a:schemeClr val="bg1"/>
                </a:solidFill>
              </a:rPr>
              <a:t>Future</a:t>
            </a:r>
            <a:endParaRPr kumimoji="1"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55651" y="3118613"/>
            <a:ext cx="6374750" cy="358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333" dirty="0">
                <a:solidFill>
                  <a:schemeClr val="bg1">
                    <a:lumMod val="95000"/>
                  </a:schemeClr>
                </a:solidFill>
              </a:rPr>
              <a:t>What we intend to do</a:t>
            </a:r>
          </a:p>
        </p:txBody>
      </p:sp>
    </p:spTree>
    <p:extLst>
      <p:ext uri="{BB962C8B-B14F-4D97-AF65-F5344CB8AC3E}">
        <p14:creationId xmlns:p14="http://schemas.microsoft.com/office/powerpoint/2010/main" val="393202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549" y="362688"/>
            <a:ext cx="2879608" cy="422000"/>
          </a:xfrm>
          <a:prstGeom prst="rect">
            <a:avLst/>
          </a:prstGeom>
          <a:noFill/>
        </p:spPr>
        <p:txBody>
          <a:bodyPr wrap="square" lIns="121883" tIns="60941" rIns="121883" bIns="6094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867" dirty="0" smtClean="0">
                <a:solidFill>
                  <a:srgbClr val="1F1F1F"/>
                </a:solidFill>
                <a:latin typeface="Calibri"/>
                <a:ea typeface="宋体"/>
              </a:rPr>
              <a:t>Future</a:t>
            </a:r>
            <a:endParaRPr kumimoji="1" lang="zh-CN" altLang="en-US" sz="2133" dirty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67" y="299790"/>
            <a:ext cx="613556" cy="62513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07023" y="1480661"/>
            <a:ext cx="95324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We will do the following things in the future: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Further reduce the application volume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Provide direct update within the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Add</a:t>
            </a:r>
            <a:r>
              <a:rPr lang="zh-CN" altLang="en-US" sz="2400" dirty="0" smtClean="0"/>
              <a:t> the </a:t>
            </a:r>
            <a:r>
              <a:rPr lang="zh-CN" altLang="en-US" sz="2400" dirty="0" smtClean="0"/>
              <a:t>automatic positioning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R</a:t>
            </a:r>
            <a:r>
              <a:rPr lang="zh-CN" altLang="en-US" sz="2400" dirty="0" smtClean="0"/>
              <a:t>andom </a:t>
            </a:r>
            <a:r>
              <a:rPr lang="zh-CN" altLang="en-US" sz="2400" dirty="0" smtClean="0"/>
              <a:t>switch </a:t>
            </a:r>
            <a:r>
              <a:rPr lang="zh-CN" altLang="en-US" sz="2400" dirty="0" smtClean="0"/>
              <a:t>wallpaper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Optimize </a:t>
            </a:r>
            <a:r>
              <a:rPr lang="zh-CN" altLang="en-US" sz="2400" dirty="0" smtClean="0"/>
              <a:t>performance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9906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77354" y="2365449"/>
            <a:ext cx="1399410" cy="139941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6932" b="1" dirty="0">
                <a:solidFill>
                  <a:schemeClr val="bg1">
                    <a:lumMod val="95000"/>
                  </a:schemeClr>
                </a:solidFill>
              </a:rPr>
              <a:t>01</a:t>
            </a:r>
            <a:endParaRPr kumimoji="1" lang="zh-CN" altLang="en-US" sz="6932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55652" y="2365450"/>
            <a:ext cx="2377264" cy="7488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267" dirty="0">
                <a:solidFill>
                  <a:schemeClr val="bg1">
                    <a:lumMod val="95000"/>
                  </a:schemeClr>
                </a:solidFill>
              </a:rPr>
              <a:t>Overview</a:t>
            </a:r>
          </a:p>
        </p:txBody>
      </p:sp>
      <p:sp>
        <p:nvSpPr>
          <p:cNvPr id="5" name="矩形 4"/>
          <p:cNvSpPr/>
          <p:nvPr/>
        </p:nvSpPr>
        <p:spPr>
          <a:xfrm>
            <a:off x="4055651" y="3118612"/>
            <a:ext cx="6374750" cy="625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333" dirty="0">
                <a:solidFill>
                  <a:schemeClr val="bg1">
                    <a:lumMod val="95000"/>
                  </a:schemeClr>
                </a:solidFill>
              </a:rPr>
              <a:t>This app mainly divided into these few </a:t>
            </a:r>
            <a:r>
              <a:rPr lang="en-US" altLang="zh-CN" sz="1333" dirty="0" smtClean="0">
                <a:solidFill>
                  <a:schemeClr val="bg1">
                    <a:lumMod val="95000"/>
                  </a:schemeClr>
                </a:solidFill>
              </a:rPr>
              <a:t>parts:</a:t>
            </a:r>
            <a:endParaRPr lang="en-US" altLang="zh-CN" sz="1333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1333" dirty="0">
                <a:solidFill>
                  <a:schemeClr val="bg1">
                    <a:lumMod val="95000"/>
                  </a:schemeClr>
                </a:solidFill>
              </a:rPr>
              <a:t>WeatherScreen, SelectCityScreen, SettingScreen, AboutScreen</a:t>
            </a:r>
          </a:p>
        </p:txBody>
      </p:sp>
    </p:spTree>
    <p:extLst>
      <p:ext uri="{BB962C8B-B14F-4D97-AF65-F5344CB8AC3E}">
        <p14:creationId xmlns:p14="http://schemas.microsoft.com/office/powerpoint/2010/main" val="131350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10672" y="2763218"/>
            <a:ext cx="6370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5400" b="1" dirty="0" smtClean="0">
                <a:solidFill>
                  <a:schemeClr val="bg1">
                    <a:lumMod val="95000"/>
                  </a:schemeClr>
                </a:solidFill>
              </a:rPr>
              <a:t>Thanks</a:t>
            </a:r>
            <a:r>
              <a:rPr kumimoji="1" lang="zh-CN" altLang="en-US" sz="54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sz="5400" b="1" dirty="0" smtClean="0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kumimoji="1" lang="zh-CN" altLang="en-US" sz="5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sz="5400" b="1" dirty="0" smtClean="0">
                <a:solidFill>
                  <a:schemeClr val="bg1">
                    <a:lumMod val="95000"/>
                  </a:schemeClr>
                </a:solidFill>
              </a:rPr>
              <a:t>listening</a:t>
            </a:r>
            <a:endParaRPr kumimoji="1" lang="zh-CN" altLang="en-US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11658" y="4067612"/>
            <a:ext cx="6568688" cy="452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Reply time:2017.12     Members:Wei He,Hongyang Chen</a:t>
            </a:r>
          </a:p>
        </p:txBody>
      </p:sp>
      <p:sp>
        <p:nvSpPr>
          <p:cNvPr id="5" name="矩形 4"/>
          <p:cNvSpPr/>
          <p:nvPr/>
        </p:nvSpPr>
        <p:spPr>
          <a:xfrm>
            <a:off x="2811656" y="2621606"/>
            <a:ext cx="6568689" cy="1206554"/>
          </a:xfrm>
          <a:prstGeom prst="rect">
            <a:avLst/>
          </a:prstGeom>
          <a:noFill/>
          <a:ln w="12700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52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45549" y="235187"/>
            <a:ext cx="2879608" cy="676998"/>
          </a:xfrm>
          <a:prstGeom prst="rect">
            <a:avLst/>
          </a:prstGeom>
          <a:noFill/>
        </p:spPr>
        <p:txBody>
          <a:bodyPr wrap="square" lIns="121883" tIns="60941" rIns="121883" bIns="60941" rtlCol="0" anchor="ctr">
            <a:spAutoFit/>
          </a:bodyPr>
          <a:lstStyle/>
          <a:p>
            <a:r>
              <a:rPr lang="en-US" altLang="zh-CN" dirty="0"/>
              <a:t>Overview</a:t>
            </a:r>
          </a:p>
          <a:p>
            <a:r>
              <a:rPr kumimoji="1" lang="en-US" altLang="zh-CN" dirty="0"/>
              <a:t>Brief Introduction</a:t>
            </a:r>
          </a:p>
        </p:txBody>
      </p:sp>
      <p:sp>
        <p:nvSpPr>
          <p:cNvPr id="7" name="矩形 6"/>
          <p:cNvSpPr/>
          <p:nvPr/>
        </p:nvSpPr>
        <p:spPr>
          <a:xfrm>
            <a:off x="1245549" y="1842640"/>
            <a:ext cx="96652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Simple weather, a weather information query software, </a:t>
            </a:r>
            <a:endParaRPr lang="en-US" altLang="zh-CN" dirty="0" smtClean="0"/>
          </a:p>
          <a:p>
            <a:endParaRPr lang="en-US" altLang="zh-CN" dirty="0"/>
          </a:p>
          <a:p>
            <a:pPr marL="342866" indent="-342866">
              <a:buFont typeface="Arial" panose="020B0604020202020204" pitchFamily="34" charset="0"/>
              <a:buChar char="•"/>
            </a:pPr>
            <a:r>
              <a:rPr lang="en-US" altLang="zh-CN" dirty="0"/>
              <a:t>user-friendly design, easy to use, </a:t>
            </a:r>
          </a:p>
          <a:p>
            <a:pPr marL="342866" indent="-342866">
              <a:buFont typeface="Arial" panose="020B0604020202020204" pitchFamily="34" charset="0"/>
              <a:buChar char="•"/>
            </a:pPr>
            <a:r>
              <a:rPr lang="en-US" altLang="zh-CN" dirty="0"/>
              <a:t>support for more than 3,000 cities and regions in China weather inquiries, forecast every three hours. </a:t>
            </a:r>
          </a:p>
          <a:p>
            <a:pPr marL="342866" indent="-342866">
              <a:buFont typeface="Arial" panose="020B0604020202020204" pitchFamily="34" charset="0"/>
              <a:buChar char="•"/>
            </a:pPr>
            <a:r>
              <a:rPr lang="en-US" altLang="zh-CN" dirty="0"/>
              <a:t>Provide 7-day weather forecast,air quality live,8 life index. </a:t>
            </a:r>
          </a:p>
          <a:p>
            <a:endParaRPr lang="en-US" altLang="zh-CN" dirty="0"/>
          </a:p>
          <a:p>
            <a:r>
              <a:rPr lang="en-US" altLang="zh-CN" dirty="0"/>
              <a:t>Help users make better life decisions, calmly deal with all kinds of weather conditions.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67" y="299790"/>
            <a:ext cx="613556" cy="62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45549" y="235187"/>
            <a:ext cx="2879608" cy="676998"/>
          </a:xfrm>
          <a:prstGeom prst="rect">
            <a:avLst/>
          </a:prstGeom>
          <a:noFill/>
        </p:spPr>
        <p:txBody>
          <a:bodyPr wrap="square" lIns="121883" tIns="60941" rIns="121883" bIns="60941" rtlCol="0" anchor="ctr">
            <a:spAutoFit/>
          </a:bodyPr>
          <a:lstStyle/>
          <a:p>
            <a:r>
              <a:rPr lang="en-US" altLang="zh-CN" dirty="0"/>
              <a:t>Overview</a:t>
            </a:r>
          </a:p>
          <a:p>
            <a:r>
              <a:rPr lang="en-US" altLang="zh-CN" dirty="0"/>
              <a:t>WeatherScreen</a:t>
            </a:r>
          </a:p>
        </p:txBody>
      </p:sp>
      <p:sp>
        <p:nvSpPr>
          <p:cNvPr id="7" name="矩形 6"/>
          <p:cNvSpPr/>
          <p:nvPr/>
        </p:nvSpPr>
        <p:spPr>
          <a:xfrm>
            <a:off x="1245548" y="2256269"/>
            <a:ext cx="10001718" cy="1477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WeatherScreen is Weather main interface, There are 4 main points:</a:t>
            </a:r>
          </a:p>
          <a:p>
            <a:pPr marL="342866" indent="-342866">
              <a:buFont typeface="Arial" panose="020B0604020202020204" pitchFamily="34" charset="0"/>
              <a:buChar char="•"/>
            </a:pPr>
            <a:r>
              <a:rPr lang="en-US" altLang="zh-CN" dirty="0"/>
              <a:t>Show 24 hours of the day weather, and the next seven days weather </a:t>
            </a:r>
          </a:p>
          <a:p>
            <a:pPr marL="342866" indent="-342866">
              <a:buFont typeface="Arial" panose="020B0604020202020204" pitchFamily="34" charset="0"/>
              <a:buChar char="•"/>
            </a:pPr>
            <a:r>
              <a:rPr lang="en-US" altLang="zh-CN" dirty="0"/>
              <a:t>Show real-time air quality</a:t>
            </a:r>
          </a:p>
          <a:p>
            <a:pPr marL="342866" indent="-342866">
              <a:buFont typeface="Arial" panose="020B0604020202020204" pitchFamily="34" charset="0"/>
              <a:buChar char="•"/>
            </a:pPr>
            <a:r>
              <a:rPr lang="en-US" altLang="zh-CN" dirty="0"/>
              <a:t>Show some weather suggestions</a:t>
            </a:r>
          </a:p>
          <a:p>
            <a:pPr marL="342866" indent="-342866">
              <a:buFont typeface="Arial" panose="020B0604020202020204" pitchFamily="34" charset="0"/>
              <a:buChar char="•"/>
            </a:pPr>
            <a:r>
              <a:rPr lang="en-US" altLang="zh-CN" dirty="0"/>
              <a:t>Can be done manually refresh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67" y="299790"/>
            <a:ext cx="613556" cy="62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2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45549" y="235188"/>
            <a:ext cx="2879608" cy="676998"/>
          </a:xfrm>
          <a:prstGeom prst="rect">
            <a:avLst/>
          </a:prstGeom>
          <a:noFill/>
        </p:spPr>
        <p:txBody>
          <a:bodyPr wrap="square" lIns="121883" tIns="60941" rIns="121883" bIns="60941" rtlCol="0" anchor="ctr">
            <a:spAutoFit/>
          </a:bodyPr>
          <a:lstStyle/>
          <a:p>
            <a:r>
              <a:rPr lang="en-US" altLang="zh-CN" dirty="0"/>
              <a:t>Overview</a:t>
            </a:r>
          </a:p>
          <a:p>
            <a:r>
              <a:rPr lang="en-US" altLang="zh-CN" dirty="0"/>
              <a:t>WeatherScreen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022" y="1396255"/>
            <a:ext cx="2429684" cy="43194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670" y="1396255"/>
            <a:ext cx="2429684" cy="431943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757610" y="1399857"/>
            <a:ext cx="4750768" cy="923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The first part is </a:t>
            </a:r>
            <a:endParaRPr lang="en-US" altLang="zh-CN" dirty="0"/>
          </a:p>
          <a:p>
            <a:r>
              <a:rPr lang="zh-CN" altLang="en-US" dirty="0"/>
              <a:t>real-time weather and </a:t>
            </a:r>
            <a:endParaRPr lang="en-US" altLang="zh-CN" dirty="0"/>
          </a:p>
          <a:p>
            <a:r>
              <a:rPr lang="zh-CN" altLang="en-US" dirty="0"/>
              <a:t>the next 7 days weather forecast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67" y="299790"/>
            <a:ext cx="613556" cy="62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6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45549" y="235188"/>
            <a:ext cx="2879608" cy="676998"/>
          </a:xfrm>
          <a:prstGeom prst="rect">
            <a:avLst/>
          </a:prstGeom>
          <a:noFill/>
        </p:spPr>
        <p:txBody>
          <a:bodyPr wrap="square" lIns="121883" tIns="60941" rIns="121883" bIns="60941" rtlCol="0" anchor="ctr">
            <a:spAutoFit/>
          </a:bodyPr>
          <a:lstStyle/>
          <a:p>
            <a:r>
              <a:rPr lang="en-US" altLang="zh-CN" dirty="0"/>
              <a:t>Overview</a:t>
            </a:r>
          </a:p>
          <a:p>
            <a:r>
              <a:rPr lang="en-US" altLang="zh-CN" dirty="0"/>
              <a:t>WeatherScreen</a:t>
            </a:r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022" y="1396255"/>
            <a:ext cx="2429684" cy="43194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798" y="1396255"/>
            <a:ext cx="2429684" cy="431943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688885" y="1428429"/>
            <a:ext cx="3638076" cy="646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 second part is </a:t>
            </a:r>
          </a:p>
          <a:p>
            <a:r>
              <a:rPr lang="en-US" altLang="zh-CN" dirty="0"/>
              <a:t>the air quality report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36881" y="4583253"/>
            <a:ext cx="2580160" cy="923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The third part is </a:t>
            </a:r>
            <a:endParaRPr lang="en-US" altLang="zh-CN" dirty="0"/>
          </a:p>
          <a:p>
            <a:r>
              <a:rPr lang="zh-CN" altLang="en-US" dirty="0"/>
              <a:t>the life index and </a:t>
            </a:r>
            <a:endParaRPr lang="en-US" altLang="zh-CN" dirty="0"/>
          </a:p>
          <a:p>
            <a:r>
              <a:rPr lang="zh-CN" altLang="en-US" dirty="0"/>
              <a:t>some life suggestions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67" y="299790"/>
            <a:ext cx="613556" cy="62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87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45549" y="235188"/>
            <a:ext cx="2879608" cy="676998"/>
          </a:xfrm>
          <a:prstGeom prst="rect">
            <a:avLst/>
          </a:prstGeom>
          <a:noFill/>
        </p:spPr>
        <p:txBody>
          <a:bodyPr wrap="square" lIns="121883" tIns="60941" rIns="121883" bIns="60941" rtlCol="0" anchor="ctr">
            <a:spAutoFit/>
          </a:bodyPr>
          <a:lstStyle/>
          <a:p>
            <a:r>
              <a:rPr lang="en-US" altLang="zh-CN" dirty="0"/>
              <a:t>Overview</a:t>
            </a:r>
          </a:p>
          <a:p>
            <a:r>
              <a:rPr lang="en-US" altLang="zh-CN" dirty="0"/>
              <a:t>WeatherScreen</a:t>
            </a:r>
            <a:endParaRPr kumimoji="1"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3688884" y="1428429"/>
            <a:ext cx="4853928" cy="646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When you slide down at the top, you </a:t>
            </a:r>
            <a:r>
              <a:rPr lang="en-US" altLang="zh-CN" dirty="0" smtClean="0"/>
              <a:t>can refresh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weather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en-US" altLang="zh-CN" dirty="0" smtClean="0"/>
              <a:t> manually.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022" y="1396255"/>
            <a:ext cx="2429684" cy="431943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67" y="299790"/>
            <a:ext cx="613556" cy="62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74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1245549" y="235188"/>
            <a:ext cx="2879608" cy="676998"/>
          </a:xfrm>
          <a:prstGeom prst="rect">
            <a:avLst/>
          </a:prstGeom>
          <a:noFill/>
        </p:spPr>
        <p:txBody>
          <a:bodyPr wrap="square" lIns="121883" tIns="60941" rIns="121883" bIns="60941" rtlCol="0" anchor="ctr">
            <a:spAutoFit/>
          </a:bodyPr>
          <a:lstStyle/>
          <a:p>
            <a:r>
              <a:rPr lang="en-US" altLang="zh-CN" dirty="0"/>
              <a:t>Overview</a:t>
            </a:r>
          </a:p>
          <a:p>
            <a:r>
              <a:rPr lang="en-US" altLang="zh-CN" dirty="0"/>
              <a:t>SelectCityScreen</a:t>
            </a:r>
            <a:endParaRPr kumimoji="1"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3688884" y="1428429"/>
            <a:ext cx="4606311" cy="1200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Swipe to the right in the main interface to open the sidebar and enter the city selection screen. In this interface, you can switch to any added city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022" y="1396255"/>
            <a:ext cx="2429684" cy="431943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67" y="299790"/>
            <a:ext cx="613556" cy="62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6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925</Words>
  <Application>Microsoft Macintosh PowerPoint</Application>
  <PresentationFormat>宽屏</PresentationFormat>
  <Paragraphs>172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Calibri</vt:lpstr>
      <vt:lpstr>等线</vt:lpstr>
      <vt:lpstr>等线 Light</vt:lpstr>
      <vt:lpstr>宋体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陈弘扬</dc:creator>
  <cp:lastModifiedBy>何炜</cp:lastModifiedBy>
  <cp:revision>80</cp:revision>
  <dcterms:created xsi:type="dcterms:W3CDTF">2017-12-08T12:57:19Z</dcterms:created>
  <dcterms:modified xsi:type="dcterms:W3CDTF">2017-12-09T14:37:31Z</dcterms:modified>
</cp:coreProperties>
</file>