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1" r:id="rId4"/>
    <p:sldId id="263" r:id="rId5"/>
    <p:sldId id="262" r:id="rId6"/>
    <p:sldId id="264" r:id="rId7"/>
  </p:sldIdLst>
  <p:sldSz cx="24371300" cy="13716000"/>
  <p:notesSz cx="6858000" cy="9144000"/>
  <p:defaultTextStyle>
    <a:defPPr>
      <a:defRPr lang="ko-KR"/>
    </a:defPPr>
    <a:lvl1pPr marL="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1pPr>
    <a:lvl2pPr marL="91408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2pPr>
    <a:lvl3pPr marL="182816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3pPr>
    <a:lvl4pPr marL="274224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4pPr>
    <a:lvl5pPr marL="365632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5pPr>
    <a:lvl6pPr marL="457040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6pPr>
    <a:lvl7pPr marL="548448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7pPr>
    <a:lvl8pPr marL="639856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8pPr>
    <a:lvl9pPr marL="731264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3" userDrawn="1">
          <p15:clr>
            <a:srgbClr val="A4A3A4"/>
          </p15:clr>
        </p15:guide>
        <p15:guide id="2" pos="2097" userDrawn="1">
          <p15:clr>
            <a:srgbClr val="A4A3A4"/>
          </p15:clr>
        </p15:guide>
        <p15:guide id="3" orient="horz" pos="5567" userDrawn="1">
          <p15:clr>
            <a:srgbClr val="A4A3A4"/>
          </p15:clr>
        </p15:guide>
        <p15:guide id="4" pos="3140" userDrawn="1">
          <p15:clr>
            <a:srgbClr val="A4A3A4"/>
          </p15:clr>
        </p15:guide>
        <p15:guide id="5" pos="12235" userDrawn="1">
          <p15:clr>
            <a:srgbClr val="A4A3A4"/>
          </p15:clr>
        </p15:guide>
        <p15:guide id="6" pos="132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ED6239"/>
    <a:srgbClr val="EAE9E9"/>
    <a:srgbClr val="EC663A"/>
    <a:srgbClr val="0080FF"/>
    <a:srgbClr val="FFFF99"/>
    <a:srgbClr val="2494AE"/>
    <a:srgbClr val="55C3DC"/>
    <a:srgbClr val="5E2520"/>
    <a:srgbClr val="8B6E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95" autoAdjust="0"/>
    <p:restoredTop sz="76117" autoAdjust="0"/>
  </p:normalViewPr>
  <p:slideViewPr>
    <p:cSldViewPr snapToGrid="0">
      <p:cViewPr varScale="1">
        <p:scale>
          <a:sx n="50" d="100"/>
          <a:sy n="50" d="100"/>
        </p:scale>
        <p:origin x="1464" y="54"/>
      </p:cViewPr>
      <p:guideLst>
        <p:guide orient="horz" pos="3073"/>
        <p:guide pos="2097"/>
        <p:guide orient="horz" pos="5567"/>
        <p:guide pos="3140"/>
        <p:guide pos="12235"/>
        <p:guide pos="1323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37473-7B58-4656-B82C-5AE48D9E996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0B086-C1DB-482F-8582-D6C6CBD69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482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0B086-C1DB-482F-8582-D6C6CBD69AD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620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046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464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80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307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41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527" y="730251"/>
            <a:ext cx="21020246" cy="265112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527" y="3651250"/>
            <a:ext cx="21020246" cy="8702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0711" y="730250"/>
            <a:ext cx="5255062" cy="11623676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527" y="730250"/>
            <a:ext cx="15460543" cy="11623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565" y="549276"/>
            <a:ext cx="21934170" cy="2286000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18565" y="3200401"/>
            <a:ext cx="21934170" cy="9051926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218565" y="12712701"/>
            <a:ext cx="5686637" cy="730250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26861" y="12712701"/>
            <a:ext cx="7717578" cy="730250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7466098" y="12712701"/>
            <a:ext cx="5686637" cy="730250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6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834" y="3419477"/>
            <a:ext cx="21020246" cy="5705474"/>
          </a:xfrm>
          <a:prstGeom prst="rect">
            <a:avLst/>
          </a:prstGeom>
        </p:spPr>
        <p:txBody>
          <a:bodyPr anchor="b"/>
          <a:lstStyle>
            <a:lvl1pPr>
              <a:defRPr sz="11994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2834" y="9178927"/>
            <a:ext cx="21020246" cy="30003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798">
                <a:solidFill>
                  <a:schemeClr val="tx1">
                    <a:tint val="75000"/>
                  </a:schemeClr>
                </a:solidFill>
              </a:defRPr>
            </a:lvl1pPr>
            <a:lvl2pPr marL="913943" indent="0">
              <a:buNone/>
              <a:defRPr sz="3998">
                <a:solidFill>
                  <a:schemeClr val="tx1">
                    <a:tint val="75000"/>
                  </a:schemeClr>
                </a:solidFill>
              </a:defRPr>
            </a:lvl2pPr>
            <a:lvl3pPr marL="1827886" indent="0">
              <a:buNone/>
              <a:defRPr sz="3598">
                <a:solidFill>
                  <a:schemeClr val="tx1">
                    <a:tint val="75000"/>
                  </a:schemeClr>
                </a:solidFill>
              </a:defRPr>
            </a:lvl3pPr>
            <a:lvl4pPr marL="2741828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4pPr>
            <a:lvl5pPr marL="3655771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5pPr>
            <a:lvl6pPr marL="4569714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6pPr>
            <a:lvl7pPr marL="5483657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7pPr>
            <a:lvl8pPr marL="6397600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8pPr>
            <a:lvl9pPr marL="7311542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527" y="730251"/>
            <a:ext cx="21020246" cy="265112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527" y="3651250"/>
            <a:ext cx="10357803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37970" y="3651250"/>
            <a:ext cx="10357803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1" y="730251"/>
            <a:ext cx="21020246" cy="265112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702" y="3362326"/>
            <a:ext cx="10310201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798" b="1"/>
            </a:lvl1pPr>
            <a:lvl2pPr marL="913943" indent="0">
              <a:buNone/>
              <a:defRPr sz="3998" b="1"/>
            </a:lvl2pPr>
            <a:lvl3pPr marL="1827886" indent="0">
              <a:buNone/>
              <a:defRPr sz="3598" b="1"/>
            </a:lvl3pPr>
            <a:lvl4pPr marL="2741828" indent="0">
              <a:buNone/>
              <a:defRPr sz="3198" b="1"/>
            </a:lvl4pPr>
            <a:lvl5pPr marL="3655771" indent="0">
              <a:buNone/>
              <a:defRPr sz="3198" b="1"/>
            </a:lvl5pPr>
            <a:lvl6pPr marL="4569714" indent="0">
              <a:buNone/>
              <a:defRPr sz="3198" b="1"/>
            </a:lvl6pPr>
            <a:lvl7pPr marL="5483657" indent="0">
              <a:buNone/>
              <a:defRPr sz="3198" b="1"/>
            </a:lvl7pPr>
            <a:lvl8pPr marL="6397600" indent="0">
              <a:buNone/>
              <a:defRPr sz="3198" b="1"/>
            </a:lvl8pPr>
            <a:lvl9pPr marL="7311542" indent="0">
              <a:buNone/>
              <a:defRPr sz="3198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8702" y="5010150"/>
            <a:ext cx="10310201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37971" y="3362326"/>
            <a:ext cx="10360977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798" b="1"/>
            </a:lvl1pPr>
            <a:lvl2pPr marL="913943" indent="0">
              <a:buNone/>
              <a:defRPr sz="3998" b="1"/>
            </a:lvl2pPr>
            <a:lvl3pPr marL="1827886" indent="0">
              <a:buNone/>
              <a:defRPr sz="3598" b="1"/>
            </a:lvl3pPr>
            <a:lvl4pPr marL="2741828" indent="0">
              <a:buNone/>
              <a:defRPr sz="3198" b="1"/>
            </a:lvl4pPr>
            <a:lvl5pPr marL="3655771" indent="0">
              <a:buNone/>
              <a:defRPr sz="3198" b="1"/>
            </a:lvl5pPr>
            <a:lvl6pPr marL="4569714" indent="0">
              <a:buNone/>
              <a:defRPr sz="3198" b="1"/>
            </a:lvl6pPr>
            <a:lvl7pPr marL="5483657" indent="0">
              <a:buNone/>
              <a:defRPr sz="3198" b="1"/>
            </a:lvl7pPr>
            <a:lvl8pPr marL="6397600" indent="0">
              <a:buNone/>
              <a:defRPr sz="3198" b="1"/>
            </a:lvl8pPr>
            <a:lvl9pPr marL="7311542" indent="0">
              <a:buNone/>
              <a:defRPr sz="3198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37971" y="5010150"/>
            <a:ext cx="10360977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527" y="730251"/>
            <a:ext cx="21020246" cy="265112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2" y="914400"/>
            <a:ext cx="7860378" cy="3200400"/>
          </a:xfrm>
          <a:prstGeom prst="rect">
            <a:avLst/>
          </a:prstGeom>
        </p:spPr>
        <p:txBody>
          <a:bodyPr anchor="b"/>
          <a:lstStyle>
            <a:lvl1pPr>
              <a:defRPr sz="6397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0977" y="1974851"/>
            <a:ext cx="12337971" cy="9747250"/>
          </a:xfrm>
          <a:prstGeom prst="rect">
            <a:avLst/>
          </a:prstGeom>
        </p:spPr>
        <p:txBody>
          <a:bodyPr/>
          <a:lstStyle>
            <a:lvl1pPr>
              <a:defRPr sz="6397"/>
            </a:lvl1pPr>
            <a:lvl2pPr>
              <a:defRPr sz="5597"/>
            </a:lvl2pPr>
            <a:lvl3pPr>
              <a:defRPr sz="4798"/>
            </a:lvl3pPr>
            <a:lvl4pPr>
              <a:defRPr sz="3998"/>
            </a:lvl4pPr>
            <a:lvl5pPr>
              <a:defRPr sz="3998"/>
            </a:lvl5pPr>
            <a:lvl6pPr>
              <a:defRPr sz="3998"/>
            </a:lvl6pPr>
            <a:lvl7pPr>
              <a:defRPr sz="3998"/>
            </a:lvl7pPr>
            <a:lvl8pPr>
              <a:defRPr sz="3998"/>
            </a:lvl8pPr>
            <a:lvl9pPr>
              <a:defRPr sz="3998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702" y="4114800"/>
            <a:ext cx="7860378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8"/>
            </a:lvl1pPr>
            <a:lvl2pPr marL="913943" indent="0">
              <a:buNone/>
              <a:defRPr sz="2799"/>
            </a:lvl2pPr>
            <a:lvl3pPr marL="1827886" indent="0">
              <a:buNone/>
              <a:defRPr sz="2399"/>
            </a:lvl3pPr>
            <a:lvl4pPr marL="2741828" indent="0">
              <a:buNone/>
              <a:defRPr sz="1999"/>
            </a:lvl4pPr>
            <a:lvl5pPr marL="3655771" indent="0">
              <a:buNone/>
              <a:defRPr sz="1999"/>
            </a:lvl5pPr>
            <a:lvl6pPr marL="4569714" indent="0">
              <a:buNone/>
              <a:defRPr sz="1999"/>
            </a:lvl6pPr>
            <a:lvl7pPr marL="5483657" indent="0">
              <a:buNone/>
              <a:defRPr sz="1999"/>
            </a:lvl7pPr>
            <a:lvl8pPr marL="6397600" indent="0">
              <a:buNone/>
              <a:defRPr sz="1999"/>
            </a:lvl8pPr>
            <a:lvl9pPr marL="7311542" indent="0">
              <a:buNone/>
              <a:defRPr sz="199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2" y="914400"/>
            <a:ext cx="7860378" cy="3200400"/>
          </a:xfrm>
          <a:prstGeom prst="rect">
            <a:avLst/>
          </a:prstGeom>
        </p:spPr>
        <p:txBody>
          <a:bodyPr anchor="b"/>
          <a:lstStyle>
            <a:lvl1pPr>
              <a:defRPr sz="6397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0977" y="1974851"/>
            <a:ext cx="12337971" cy="974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397"/>
            </a:lvl1pPr>
            <a:lvl2pPr marL="913943" indent="0">
              <a:buNone/>
              <a:defRPr sz="5597"/>
            </a:lvl2pPr>
            <a:lvl3pPr marL="1827886" indent="0">
              <a:buNone/>
              <a:defRPr sz="4798"/>
            </a:lvl3pPr>
            <a:lvl4pPr marL="2741828" indent="0">
              <a:buNone/>
              <a:defRPr sz="3998"/>
            </a:lvl4pPr>
            <a:lvl5pPr marL="3655771" indent="0">
              <a:buNone/>
              <a:defRPr sz="3998"/>
            </a:lvl5pPr>
            <a:lvl6pPr marL="4569714" indent="0">
              <a:buNone/>
              <a:defRPr sz="3998"/>
            </a:lvl6pPr>
            <a:lvl7pPr marL="5483657" indent="0">
              <a:buNone/>
              <a:defRPr sz="3998"/>
            </a:lvl7pPr>
            <a:lvl8pPr marL="6397600" indent="0">
              <a:buNone/>
              <a:defRPr sz="3998"/>
            </a:lvl8pPr>
            <a:lvl9pPr marL="7311542" indent="0">
              <a:buNone/>
              <a:defRPr sz="3998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702" y="4114800"/>
            <a:ext cx="7860378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8"/>
            </a:lvl1pPr>
            <a:lvl2pPr marL="913943" indent="0">
              <a:buNone/>
              <a:defRPr sz="2799"/>
            </a:lvl2pPr>
            <a:lvl3pPr marL="1827886" indent="0">
              <a:buNone/>
              <a:defRPr sz="2399"/>
            </a:lvl3pPr>
            <a:lvl4pPr marL="2741828" indent="0">
              <a:buNone/>
              <a:defRPr sz="1999"/>
            </a:lvl4pPr>
            <a:lvl5pPr marL="3655771" indent="0">
              <a:buNone/>
              <a:defRPr sz="1999"/>
            </a:lvl5pPr>
            <a:lvl6pPr marL="4569714" indent="0">
              <a:buNone/>
              <a:defRPr sz="1999"/>
            </a:lvl6pPr>
            <a:lvl7pPr marL="5483657" indent="0">
              <a:buNone/>
              <a:defRPr sz="1999"/>
            </a:lvl7pPr>
            <a:lvl8pPr marL="6397600" indent="0">
              <a:buNone/>
              <a:defRPr sz="1999"/>
            </a:lvl8pPr>
            <a:lvl9pPr marL="7311542" indent="0">
              <a:buNone/>
              <a:defRPr sz="199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1827886" rtl="0" eaLnBrk="1" latinLnBrk="1" hangingPunct="1">
        <a:lnSpc>
          <a:spcPct val="90000"/>
        </a:lnSpc>
        <a:spcBef>
          <a:spcPct val="0"/>
        </a:spcBef>
        <a:buNone/>
        <a:defRPr sz="87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71" indent="-456971" algn="l" defTabSz="1827886" rtl="0" eaLnBrk="1" latinLnBrk="1" hangingPunct="1">
        <a:lnSpc>
          <a:spcPct val="90000"/>
        </a:lnSpc>
        <a:spcBef>
          <a:spcPts val="1999"/>
        </a:spcBef>
        <a:buFont typeface="Arial" panose="020B0604020202020204" pitchFamily="34" charset="0"/>
        <a:buChar char="•"/>
        <a:defRPr sz="5597" kern="1200">
          <a:solidFill>
            <a:schemeClr val="tx1"/>
          </a:solidFill>
          <a:latin typeface="+mn-lt"/>
          <a:ea typeface="+mn-ea"/>
          <a:cs typeface="+mn-cs"/>
        </a:defRPr>
      </a:lvl1pPr>
      <a:lvl2pPr marL="1370914" indent="-456971" algn="l" defTabSz="1827886" rtl="0" eaLnBrk="1" latinLnBrk="1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4798" kern="1200">
          <a:solidFill>
            <a:schemeClr val="tx1"/>
          </a:solidFill>
          <a:latin typeface="+mn-lt"/>
          <a:ea typeface="+mn-ea"/>
          <a:cs typeface="+mn-cs"/>
        </a:defRPr>
      </a:lvl2pPr>
      <a:lvl3pPr marL="2284857" indent="-456971" algn="l" defTabSz="1827886" rtl="0" eaLnBrk="1" latinLnBrk="1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998" kern="1200">
          <a:solidFill>
            <a:schemeClr val="tx1"/>
          </a:solidFill>
          <a:latin typeface="+mn-lt"/>
          <a:ea typeface="+mn-ea"/>
          <a:cs typeface="+mn-cs"/>
        </a:defRPr>
      </a:lvl3pPr>
      <a:lvl4pPr marL="3198800" indent="-456971" algn="l" defTabSz="1827886" rtl="0" eaLnBrk="1" latinLnBrk="1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4pPr>
      <a:lvl5pPr marL="4112743" indent="-456971" algn="l" defTabSz="1827886" rtl="0" eaLnBrk="1" latinLnBrk="1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5pPr>
      <a:lvl6pPr marL="5026685" indent="-456971" algn="l" defTabSz="1827886" rtl="0" eaLnBrk="1" latinLnBrk="1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6pPr>
      <a:lvl7pPr marL="5940628" indent="-456971" algn="l" defTabSz="1827886" rtl="0" eaLnBrk="1" latinLnBrk="1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7pPr>
      <a:lvl8pPr marL="6854571" indent="-456971" algn="l" defTabSz="1827886" rtl="0" eaLnBrk="1" latinLnBrk="1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8pPr>
      <a:lvl9pPr marL="7768514" indent="-456971" algn="l" defTabSz="1827886" rtl="0" eaLnBrk="1" latinLnBrk="1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1pPr>
      <a:lvl2pPr marL="913943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2pPr>
      <a:lvl3pPr marL="1827886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3pPr>
      <a:lvl4pPr marL="2741828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4pPr>
      <a:lvl5pPr marL="3655771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5pPr>
      <a:lvl6pPr marL="4569714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6pPr>
      <a:lvl7pPr marL="5483657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7pPr>
      <a:lvl8pPr marL="6397600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8pPr>
      <a:lvl9pPr marL="7311542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Jang/developer-roadma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itvillage.tistory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00425" y="4286250"/>
            <a:ext cx="16716375" cy="5343525"/>
          </a:xfrm>
          <a:prstGeom prst="rect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984734" y="4625493"/>
            <a:ext cx="5907370" cy="646331"/>
          </a:xfrm>
          <a:prstGeom prst="rect">
            <a:avLst/>
          </a:prstGeom>
          <a:noFill/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altLang="ko-KR" sz="360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  <a:cs typeface="Microsoft Himalaya" panose="01010100010101010101" pitchFamily="2" charset="0"/>
              </a:rPr>
              <a:t>Kevin’s IT Village</a:t>
            </a:r>
            <a:endParaRPr lang="ko-KR" altLang="en-US" sz="360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982" y="4468066"/>
            <a:ext cx="1695798" cy="169579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3589092" y="5333379"/>
            <a:ext cx="425767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altLang="ko-KR" sz="200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HY헤드라인M" panose="02030600000101010101" pitchFamily="18" charset="-127"/>
                <a:ea typeface="HY헤드라인M" panose="02030600000101010101" pitchFamily="18" charset="-127"/>
                <a:cs typeface="Microsoft Himalaya" panose="01010100010101010101" pitchFamily="2" charset="0"/>
              </a:rPr>
              <a:t>http://itvillage.tistory.com</a:t>
            </a:r>
            <a:endParaRPr lang="ko-KR" altLang="en-US" sz="2000">
              <a:ln w="0"/>
              <a:solidFill>
                <a:schemeClr val="accent1">
                  <a:lumMod val="20000"/>
                  <a:lumOff val="8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371" y="5466945"/>
            <a:ext cx="4162830" cy="41628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78975" y="6804596"/>
            <a:ext cx="5476179" cy="707886"/>
          </a:xfrm>
          <a:prstGeom prst="rect">
            <a:avLst/>
          </a:prstGeom>
          <a:noFill/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개발자 로드맵 이야기</a:t>
            </a:r>
            <a:r>
              <a:rPr lang="en-US" altLang="ko-KR" sz="400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(1)</a:t>
            </a:r>
            <a:endParaRPr lang="ko-KR" altLang="en-US" sz="4000">
              <a:solidFill>
                <a:srgbClr val="FFC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78975" y="7897892"/>
            <a:ext cx="8249374" cy="646331"/>
          </a:xfrm>
          <a:prstGeom prst="rect">
            <a:avLst/>
          </a:prstGeom>
          <a:noFill/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FF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3600">
                <a:solidFill>
                  <a:srgbClr val="FFFF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개발자가 되려면 무엇부터 해야할까요</a:t>
            </a:r>
            <a:r>
              <a:rPr lang="en-US" altLang="ko-KR" sz="3600">
                <a:solidFill>
                  <a:srgbClr val="FFFF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3600">
              <a:solidFill>
                <a:srgbClr val="FFFF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267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390462"/>
            <a:ext cx="3714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개발자가 되려면 무엇부터 해야할까요</a:t>
            </a:r>
            <a:r>
              <a:rPr lang="en-US" altLang="ko-KR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en-US" altLang="ko-KR" sz="1600" spc="-6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85800" y="1095718"/>
            <a:ext cx="22988588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685799" y="1400252"/>
            <a:ext cx="22984887" cy="1161852"/>
          </a:xfrm>
        </p:spPr>
        <p:txBody>
          <a:bodyPr>
            <a:noAutofit/>
          </a:bodyPr>
          <a:lstStyle/>
          <a:p>
            <a:pPr algn="l"/>
            <a:r>
              <a:rPr lang="en-US" altLang="ko-KR" sz="8000" b="1" spc="-300">
                <a:solidFill>
                  <a:schemeClr val="accent4">
                    <a:lumMod val="50000"/>
                  </a:schemeClr>
                </a:solidFill>
              </a:rPr>
              <a:t>2018 </a:t>
            </a:r>
            <a:r>
              <a:rPr lang="ko-KR" altLang="en-US" sz="8000" b="1" spc="-300">
                <a:solidFill>
                  <a:schemeClr val="accent4">
                    <a:lumMod val="50000"/>
                  </a:schemeClr>
                </a:solidFill>
              </a:rPr>
              <a:t>웹 개발자 </a:t>
            </a:r>
            <a:r>
              <a:rPr lang="en-US" altLang="ko-KR" sz="8000" b="1" spc="-300">
                <a:solidFill>
                  <a:schemeClr val="accent4">
                    <a:lumMod val="50000"/>
                  </a:schemeClr>
                </a:solidFill>
              </a:rPr>
              <a:t>Full </a:t>
            </a:r>
            <a:r>
              <a:rPr lang="ko-KR" altLang="en-US" sz="8000" b="1" spc="-300">
                <a:solidFill>
                  <a:schemeClr val="accent4">
                    <a:lumMod val="50000"/>
                  </a:schemeClr>
                </a:solidFill>
              </a:rPr>
              <a:t>로드맵</a:t>
            </a:r>
            <a:endParaRPr lang="ko-KR" altLang="en-US" sz="8000" b="1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85798" y="2866637"/>
            <a:ext cx="22984887" cy="255088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참고 자료 </a:t>
            </a: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https://github.com/devJang/developer-roadmap</a:t>
            </a:r>
            <a:endParaRPr lang="en-US" altLang="ko-KR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323" y="12563474"/>
            <a:ext cx="4350362" cy="59653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405109" y="30726"/>
            <a:ext cx="1265576" cy="10580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469" y="5150549"/>
            <a:ext cx="14054836" cy="60579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085416" y="11783006"/>
            <a:ext cx="12185650" cy="6462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Nanum Gothic"/>
              </a:rPr>
              <a:t>[</a:t>
            </a:r>
            <a:r>
              <a:rPr lang="ko-KR" altLang="en-US">
                <a:solidFill>
                  <a:srgbClr val="000000"/>
                </a:solidFill>
                <a:latin typeface="Nanum Gothic"/>
              </a:rPr>
              <a:t>출처</a:t>
            </a:r>
            <a:r>
              <a:rPr lang="en-US" altLang="ko-KR">
                <a:solidFill>
                  <a:srgbClr val="000000"/>
                </a:solidFill>
                <a:latin typeface="Nanum Gothic"/>
              </a:rPr>
              <a:t>: </a:t>
            </a:r>
            <a:r>
              <a:rPr lang="en-US" altLang="ko-KR">
                <a:solidFill>
                  <a:srgbClr val="000000"/>
                </a:solidFill>
                <a:latin typeface="Nanum Gothic"/>
                <a:hlinkClick r:id="rId3"/>
              </a:rPr>
              <a:t>https://github.com/devJang/developer-roadmap</a:t>
            </a:r>
            <a:r>
              <a:rPr lang="en-US" altLang="ko-KR">
                <a:solidFill>
                  <a:srgbClr val="000000"/>
                </a:solidFill>
                <a:latin typeface="Nanum Gothic"/>
              </a:rPr>
              <a:t>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612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5800" y="1095718"/>
            <a:ext cx="22988588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685799" y="1400252"/>
            <a:ext cx="22984887" cy="1161852"/>
          </a:xfrm>
        </p:spPr>
        <p:txBody>
          <a:bodyPr>
            <a:noAutofit/>
          </a:bodyPr>
          <a:lstStyle/>
          <a:p>
            <a:pPr algn="l"/>
            <a:r>
              <a:rPr lang="en-US" altLang="ko-KR" sz="8000" b="1" spc="-300">
                <a:solidFill>
                  <a:schemeClr val="accent4">
                    <a:lumMod val="50000"/>
                  </a:schemeClr>
                </a:solidFill>
              </a:rPr>
              <a:t>JSP </a:t>
            </a:r>
            <a:r>
              <a:rPr lang="ko-KR" altLang="en-US" sz="8000" b="1" spc="-300">
                <a:solidFill>
                  <a:schemeClr val="accent4">
                    <a:lumMod val="50000"/>
                  </a:schemeClr>
                </a:solidFill>
              </a:rPr>
              <a:t>모델 </a:t>
            </a:r>
            <a:r>
              <a:rPr lang="en-US" altLang="ko-KR" sz="8000" b="1" spc="-300">
                <a:solidFill>
                  <a:schemeClr val="accent4">
                    <a:lumMod val="50000"/>
                  </a:schemeClr>
                </a:solidFill>
              </a:rPr>
              <a:t>1</a:t>
            </a:r>
            <a:endParaRPr lang="ko-KR" altLang="en-US" sz="8000" b="1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85798" y="2754100"/>
            <a:ext cx="22984887" cy="255088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JSP </a:t>
            </a:r>
            <a:r>
              <a:rPr lang="ko-KR" altLang="en-US" b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모델 </a:t>
            </a:r>
            <a:r>
              <a:rPr lang="en-US" altLang="ko-KR" b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ko-KR" altLang="en-US" b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방식</a:t>
            </a:r>
            <a:r>
              <a:rPr lang="ko-KR" altLang="en-US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을 통해 무엇부터 배워야 할지 생각해 봅시다</a:t>
            </a: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!</a:t>
            </a:r>
            <a:endParaRPr lang="en-US" altLang="ko-KR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323" y="12563474"/>
            <a:ext cx="4350362" cy="59653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405109" y="30726"/>
            <a:ext cx="1265576" cy="10580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497" y="4729235"/>
            <a:ext cx="16117532" cy="650074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471297" y="11421971"/>
            <a:ext cx="4342856" cy="6462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Nanum Gothic"/>
              </a:rPr>
              <a:t>[JSP </a:t>
            </a:r>
            <a:r>
              <a:rPr lang="ko-KR" altLang="en-US">
                <a:solidFill>
                  <a:srgbClr val="000000"/>
                </a:solidFill>
                <a:latin typeface="Nanum Gothic"/>
              </a:rPr>
              <a:t>모델</a:t>
            </a:r>
            <a:r>
              <a:rPr lang="en-US" altLang="ko-KR">
                <a:solidFill>
                  <a:srgbClr val="000000"/>
                </a:solidFill>
                <a:latin typeface="Nanum Gothic"/>
              </a:rPr>
              <a:t>1 </a:t>
            </a:r>
            <a:r>
              <a:rPr lang="ko-KR" altLang="en-US">
                <a:solidFill>
                  <a:srgbClr val="000000"/>
                </a:solidFill>
                <a:latin typeface="Nanum Gothic"/>
              </a:rPr>
              <a:t>구성도</a:t>
            </a:r>
            <a:r>
              <a:rPr lang="en-US" altLang="ko-KR">
                <a:solidFill>
                  <a:srgbClr val="000000"/>
                </a:solidFill>
                <a:latin typeface="Nanum Gothic"/>
              </a:rPr>
              <a:t>]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5800" y="390462"/>
            <a:ext cx="3714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개발자가 되려면 무엇부터 해야할까요</a:t>
            </a:r>
            <a:r>
              <a:rPr lang="en-US" altLang="ko-KR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en-US" altLang="ko-KR" sz="1600" spc="-6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8517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5800" y="1095718"/>
            <a:ext cx="22988588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685799" y="1400252"/>
            <a:ext cx="22984887" cy="1161852"/>
          </a:xfrm>
        </p:spPr>
        <p:txBody>
          <a:bodyPr>
            <a:noAutofit/>
          </a:bodyPr>
          <a:lstStyle/>
          <a:p>
            <a:pPr algn="l"/>
            <a:r>
              <a:rPr lang="ko-KR" altLang="en-US" sz="8000" b="1" spc="-300">
                <a:solidFill>
                  <a:schemeClr val="accent4">
                    <a:lumMod val="50000"/>
                  </a:schemeClr>
                </a:solidFill>
              </a:rPr>
              <a:t>초간단 </a:t>
            </a:r>
            <a:r>
              <a:rPr lang="en-US" altLang="ko-KR" sz="8000" b="1" spc="-300">
                <a:solidFill>
                  <a:schemeClr val="accent4">
                    <a:lumMod val="50000"/>
                  </a:schemeClr>
                </a:solidFill>
              </a:rPr>
              <a:t>TODO </a:t>
            </a:r>
            <a:r>
              <a:rPr lang="ko-KR" altLang="en-US" sz="8000" b="1" spc="-300">
                <a:solidFill>
                  <a:schemeClr val="accent4">
                    <a:lumMod val="50000"/>
                  </a:schemeClr>
                </a:solidFill>
              </a:rPr>
              <a:t>애플리케이션 구현</a:t>
            </a:r>
            <a:endParaRPr lang="ko-KR" altLang="en-US" sz="8000" b="1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85798" y="2866637"/>
            <a:ext cx="22984887" cy="1309781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간단한 </a:t>
            </a: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TODO </a:t>
            </a:r>
            <a:r>
              <a:rPr lang="ko-KR" altLang="en-US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애플리케이션을 한번 만들어 보고</a:t>
            </a: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그 속에서 실제로 필요한 기술을 추출해 볼까요</a:t>
            </a: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en-US" altLang="ko-KR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323" y="12563474"/>
            <a:ext cx="4350362" cy="59653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405109" y="30726"/>
            <a:ext cx="1265576" cy="10580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171259" y="12563474"/>
            <a:ext cx="5500224" cy="6462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Nanum Gothic"/>
              </a:rPr>
              <a:t>[TODO </a:t>
            </a:r>
            <a:r>
              <a:rPr lang="ko-KR" altLang="en-US">
                <a:solidFill>
                  <a:srgbClr val="000000"/>
                </a:solidFill>
                <a:latin typeface="Nanum Gothic"/>
              </a:rPr>
              <a:t>웹 애플리케이션</a:t>
            </a:r>
            <a:r>
              <a:rPr lang="en-US" altLang="ko-KR">
                <a:solidFill>
                  <a:srgbClr val="000000"/>
                </a:solidFill>
                <a:latin typeface="Nanum Gothic"/>
              </a:rPr>
              <a:t>]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5800" y="390462"/>
            <a:ext cx="3714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개발자가 되려면 무엇부터 해야할까요</a:t>
            </a:r>
            <a:r>
              <a:rPr lang="en-US" altLang="ko-KR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en-US" altLang="ko-KR" sz="1600" spc="-6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649" y="4015762"/>
            <a:ext cx="8061326" cy="824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24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5800" y="1095718"/>
            <a:ext cx="22988588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685799" y="1400252"/>
            <a:ext cx="22984887" cy="1161852"/>
          </a:xfrm>
        </p:spPr>
        <p:txBody>
          <a:bodyPr>
            <a:noAutofit/>
          </a:bodyPr>
          <a:lstStyle/>
          <a:p>
            <a:pPr algn="l"/>
            <a:r>
              <a:rPr lang="ko-KR" altLang="en-US" sz="8000" b="1" spc="-300">
                <a:solidFill>
                  <a:schemeClr val="accent4">
                    <a:lumMod val="50000"/>
                  </a:schemeClr>
                </a:solidFill>
              </a:rPr>
              <a:t>초간단 </a:t>
            </a:r>
            <a:r>
              <a:rPr lang="en-US" altLang="ko-KR" sz="8000" b="1" spc="-300">
                <a:solidFill>
                  <a:schemeClr val="accent4">
                    <a:lumMod val="50000"/>
                  </a:schemeClr>
                </a:solidFill>
              </a:rPr>
              <a:t>TODO </a:t>
            </a:r>
            <a:r>
              <a:rPr lang="ko-KR" altLang="en-US" sz="8000" b="1" spc="-300">
                <a:solidFill>
                  <a:schemeClr val="accent4">
                    <a:lumMod val="50000"/>
                  </a:schemeClr>
                </a:solidFill>
              </a:rPr>
              <a:t>애플리케이션 구현</a:t>
            </a:r>
            <a:endParaRPr lang="ko-KR" altLang="en-US" sz="8000" b="1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85798" y="2866637"/>
            <a:ext cx="22984887" cy="1309781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첫번째 </a:t>
            </a: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TODO </a:t>
            </a:r>
            <a:r>
              <a:rPr lang="ko-KR" altLang="en-US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애플리케이션에서 선정된 오늘의 기술들입니다</a:t>
            </a: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^^</a:t>
            </a:r>
            <a:endParaRPr lang="en-US" altLang="ko-KR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323" y="12563474"/>
            <a:ext cx="4350362" cy="59653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405109" y="30726"/>
            <a:ext cx="1265576" cy="10580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842522" y="12188546"/>
            <a:ext cx="7420621" cy="6462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Nanum Gothic"/>
              </a:rPr>
              <a:t>[JSP </a:t>
            </a:r>
            <a:r>
              <a:rPr lang="ko-KR" altLang="en-US">
                <a:solidFill>
                  <a:srgbClr val="000000"/>
                </a:solidFill>
                <a:latin typeface="Nanum Gothic"/>
              </a:rPr>
              <a:t>모델</a:t>
            </a:r>
            <a:r>
              <a:rPr lang="en-US" altLang="ko-KR">
                <a:solidFill>
                  <a:srgbClr val="000000"/>
                </a:solidFill>
                <a:latin typeface="Nanum Gothic"/>
              </a:rPr>
              <a:t>1 </a:t>
            </a:r>
            <a:r>
              <a:rPr lang="ko-KR" altLang="en-US">
                <a:solidFill>
                  <a:srgbClr val="000000"/>
                </a:solidFill>
                <a:latin typeface="Nanum Gothic"/>
              </a:rPr>
              <a:t>방식에서 추출한 기술</a:t>
            </a:r>
            <a:r>
              <a:rPr lang="en-US" altLang="ko-KR">
                <a:solidFill>
                  <a:srgbClr val="000000"/>
                </a:solidFill>
                <a:latin typeface="Nanum Gothic"/>
              </a:rPr>
              <a:t>]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5800" y="390462"/>
            <a:ext cx="3714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개발자가 되려면 무엇부터 해야할까요</a:t>
            </a:r>
            <a:r>
              <a:rPr lang="en-US" altLang="ko-KR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en-US" altLang="ko-KR" sz="1600" spc="-6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087" y="3856207"/>
            <a:ext cx="8804276" cy="741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5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323" y="12563474"/>
            <a:ext cx="4350362" cy="596538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364804" y="4129088"/>
            <a:ext cx="23538184" cy="165258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1827886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796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ctr"/>
            <a:r>
              <a:rPr lang="ko-KR" altLang="en-US" sz="8800" b="1" spc="-250">
                <a:solidFill>
                  <a:schemeClr val="accent4">
                    <a:lumMod val="50000"/>
                  </a:schemeClr>
                </a:solidFill>
              </a:rPr>
              <a:t>감사합니다</a:t>
            </a:r>
            <a:endParaRPr lang="ko-KR" altLang="en-US" sz="88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64803" y="6249324"/>
            <a:ext cx="23538185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685799" y="7501597"/>
            <a:ext cx="22984887" cy="1161852"/>
          </a:xfrm>
        </p:spPr>
        <p:txBody>
          <a:bodyPr>
            <a:noAutofit/>
          </a:bodyPr>
          <a:lstStyle/>
          <a:p>
            <a:pPr algn="l"/>
            <a:r>
              <a:rPr lang="ko-KR" altLang="en-US" sz="6000" b="1" spc="-300">
                <a:solidFill>
                  <a:srgbClr val="0070C0"/>
                </a:solidFill>
              </a:rPr>
              <a:t>다음 시간 이야기 </a:t>
            </a:r>
            <a:r>
              <a:rPr lang="en-US" altLang="ko-KR" sz="6000" b="1" spc="-300">
                <a:solidFill>
                  <a:srgbClr val="0070C0"/>
                </a:solidFill>
              </a:rPr>
              <a:t>: JSP </a:t>
            </a:r>
            <a:r>
              <a:rPr lang="ko-KR" altLang="en-US" sz="6000" b="1" spc="-300">
                <a:solidFill>
                  <a:srgbClr val="0070C0"/>
                </a:solidFill>
              </a:rPr>
              <a:t>모델</a:t>
            </a:r>
            <a:r>
              <a:rPr lang="en-US" altLang="ko-KR" sz="6000" b="1" spc="-300">
                <a:solidFill>
                  <a:srgbClr val="0070C0"/>
                </a:solidFill>
              </a:rPr>
              <a:t>2</a:t>
            </a:r>
            <a:r>
              <a:rPr lang="ko-KR" altLang="en-US" sz="6000" b="1" spc="-300">
                <a:solidFill>
                  <a:srgbClr val="0070C0"/>
                </a:solidFill>
              </a:rPr>
              <a:t>에서 기술 추출하기</a:t>
            </a:r>
            <a:endParaRPr lang="ko-KR" altLang="en-US" sz="6000" b="1" spc="-300" dirty="0">
              <a:solidFill>
                <a:srgbClr val="0070C0"/>
              </a:solidFill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685798" y="9229725"/>
            <a:ext cx="22984887" cy="1728787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해당 컨텐츠는 </a:t>
            </a: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Kevin’s IT Village</a:t>
            </a:r>
            <a:r>
              <a:rPr lang="ko-KR" altLang="en-US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에서도 확인하실 수 있습니다</a:t>
            </a: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Kevin’s IT Village </a:t>
            </a:r>
            <a:r>
              <a:rPr lang="ko-KR" altLang="en-US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주소 </a:t>
            </a: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https://itvillage.tistory.com</a:t>
            </a:r>
            <a:endParaRPr lang="en-US" altLang="ko-KR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66492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square" lIns="91440" tIns="45720" rIns="91440" bIns="45720">
        <a:spAutoFit/>
      </a:bodyPr>
      <a:lstStyle>
        <a:defPPr>
          <a:defRPr sz="3600" smtClean="0">
            <a:ln w="0"/>
            <a:solidFill>
              <a:srgbClr val="FFFF00"/>
            </a:solidFill>
            <a:effectLst>
              <a:reflection blurRad="6350" stA="53000" endA="300" endPos="35500" dir="5400000" sy="-90000" algn="bl" rotWithShape="0"/>
            </a:effectLst>
            <a:latin typeface="배달의민족 도현" panose="020B0600000101010101" pitchFamily="50" charset="-127"/>
            <a:ea typeface="배달의민족 도현" panose="020B0600000101010101" pitchFamily="50" charset="-127"/>
            <a:cs typeface="Microsoft Himalaya" panose="01010100010101010101" pitchFamily="2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default theme" id="{1C5D189E-FD72-4570-BD83-9039D56F569B}" vid="{C7FF242B-BEBB-4996-864F-8E449359303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504</TotalTime>
  <Words>179</Words>
  <Application>Microsoft Office PowerPoint</Application>
  <PresentationFormat>사용자 지정</PresentationFormat>
  <Paragraphs>30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HY헤드라인M</vt:lpstr>
      <vt:lpstr>Nanum Gothic</vt:lpstr>
      <vt:lpstr>나눔고딕</vt:lpstr>
      <vt:lpstr>맑은 고딕</vt:lpstr>
      <vt:lpstr>배달의민족 도현</vt:lpstr>
      <vt:lpstr>Arial</vt:lpstr>
      <vt:lpstr>Wingdings</vt:lpstr>
      <vt:lpstr>default theme</vt:lpstr>
      <vt:lpstr>PowerPoint 프레젠테이션</vt:lpstr>
      <vt:lpstr>2018 웹 개발자 Full 로드맵</vt:lpstr>
      <vt:lpstr>JSP 모델 1</vt:lpstr>
      <vt:lpstr>초간단 TODO 애플리케이션 구현</vt:lpstr>
      <vt:lpstr>초간단 TODO 애플리케이션 구현</vt:lpstr>
      <vt:lpstr>다음 시간 이야기 : JSP 모델2에서 기술 추출하기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황정식</cp:lastModifiedBy>
  <cp:revision>41</cp:revision>
  <dcterms:created xsi:type="dcterms:W3CDTF">2016-03-17T16:41:18Z</dcterms:created>
  <dcterms:modified xsi:type="dcterms:W3CDTF">2020-04-20T13:50:39Z</dcterms:modified>
</cp:coreProperties>
</file>