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5" r:id="rId11"/>
    <p:sldId id="262" r:id="rId12"/>
    <p:sldId id="264" r:id="rId13"/>
  </p:sldIdLst>
  <p:sldSz cx="24371300" cy="13716000"/>
  <p:notesSz cx="6858000" cy="9144000"/>
  <p:defaultTextStyle>
    <a:defPPr>
      <a:defRPr lang="ko-KR"/>
    </a:defPPr>
    <a:lvl1pPr marL="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1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2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32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40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4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5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6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2097" userDrawn="1">
          <p15:clr>
            <a:srgbClr val="A4A3A4"/>
          </p15:clr>
        </p15:guide>
        <p15:guide id="3" orient="horz" pos="5567" userDrawn="1">
          <p15:clr>
            <a:srgbClr val="A4A3A4"/>
          </p15:clr>
        </p15:guide>
        <p15:guide id="4" pos="3140" userDrawn="1">
          <p15:clr>
            <a:srgbClr val="A4A3A4"/>
          </p15:clr>
        </p15:guide>
        <p15:guide id="5" pos="12235" userDrawn="1">
          <p15:clr>
            <a:srgbClr val="A4A3A4"/>
          </p15:clr>
        </p15:guide>
        <p15:guide id="6" pos="13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70C0"/>
    <a:srgbClr val="ED6239"/>
    <a:srgbClr val="EAE9E9"/>
    <a:srgbClr val="EC663A"/>
    <a:srgbClr val="0080FF"/>
    <a:srgbClr val="FFFF99"/>
    <a:srgbClr val="2494AE"/>
    <a:srgbClr val="55C3DC"/>
    <a:srgbClr val="5E2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65361" autoAdjust="0"/>
  </p:normalViewPr>
  <p:slideViewPr>
    <p:cSldViewPr snapToGrid="0">
      <p:cViewPr varScale="1">
        <p:scale>
          <a:sx n="43" d="100"/>
          <a:sy n="43" d="100"/>
        </p:scale>
        <p:origin x="1668" y="60"/>
      </p:cViewPr>
      <p:guideLst>
        <p:guide orient="horz" pos="3073"/>
        <p:guide pos="2097"/>
        <p:guide orient="horz" pos="5567"/>
        <p:guide pos="3140"/>
        <p:guide pos="12235"/>
        <p:guide pos="132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0BE93-7978-439B-A4AB-F8D2AD33928D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5A773F0-D930-4180-A759-1E7B791E10F8}">
      <dgm:prSet phldrT="[텍스트]"/>
      <dgm:spPr/>
      <dgm:t>
        <a:bodyPr/>
        <a:lstStyle/>
        <a:p>
          <a:pPr latinLnBrk="1"/>
          <a:r>
            <a:rPr lang="en-US" altLang="ko-KR"/>
            <a:t>Spring 3</a:t>
          </a:r>
          <a:r>
            <a:rPr lang="ko-KR" altLang="en-US"/>
            <a:t>대 기반 기술</a:t>
          </a:r>
        </a:p>
      </dgm:t>
    </dgm:pt>
    <dgm:pt modelId="{139A0EF4-CBF7-4604-A440-E69703EAC7E4}" type="parTrans" cxnId="{78E63B29-64CB-4A09-9EE4-67BB19AA75BB}">
      <dgm:prSet/>
      <dgm:spPr/>
      <dgm:t>
        <a:bodyPr/>
        <a:lstStyle/>
        <a:p>
          <a:pPr latinLnBrk="1"/>
          <a:endParaRPr lang="ko-KR" altLang="en-US"/>
        </a:p>
      </dgm:t>
    </dgm:pt>
    <dgm:pt modelId="{633E8336-A4BF-4DD1-9DC6-9A5436524AAA}" type="sibTrans" cxnId="{78E63B29-64CB-4A09-9EE4-67BB19AA75BB}">
      <dgm:prSet/>
      <dgm:spPr/>
      <dgm:t>
        <a:bodyPr/>
        <a:lstStyle/>
        <a:p>
          <a:pPr latinLnBrk="1"/>
          <a:endParaRPr lang="ko-KR" altLang="en-US"/>
        </a:p>
      </dgm:t>
    </dgm:pt>
    <dgm:pt modelId="{530EB7EE-74C5-4AAE-B64F-B2B390A08674}">
      <dgm:prSet phldrT="[텍스트]"/>
      <dgm:spPr/>
      <dgm:t>
        <a:bodyPr/>
        <a:lstStyle/>
        <a:p>
          <a:pPr latinLnBrk="1"/>
          <a:r>
            <a:rPr lang="en-US" altLang="ko-KR"/>
            <a:t>DI</a:t>
          </a:r>
          <a:endParaRPr lang="ko-KR" altLang="en-US"/>
        </a:p>
      </dgm:t>
    </dgm:pt>
    <dgm:pt modelId="{53066206-7223-4C39-89AF-19ECDEB9AF61}" type="parTrans" cxnId="{01FC581A-516E-4C64-A42F-DCF4DE306267}">
      <dgm:prSet/>
      <dgm:spPr/>
      <dgm:t>
        <a:bodyPr/>
        <a:lstStyle/>
        <a:p>
          <a:pPr latinLnBrk="1"/>
          <a:endParaRPr lang="ko-KR" altLang="en-US"/>
        </a:p>
      </dgm:t>
    </dgm:pt>
    <dgm:pt modelId="{D7C429C3-B2CA-4FFE-AD52-84093E37A8B1}" type="sibTrans" cxnId="{01FC581A-516E-4C64-A42F-DCF4DE306267}">
      <dgm:prSet/>
      <dgm:spPr/>
      <dgm:t>
        <a:bodyPr/>
        <a:lstStyle/>
        <a:p>
          <a:pPr latinLnBrk="1"/>
          <a:endParaRPr lang="ko-KR" altLang="en-US"/>
        </a:p>
      </dgm:t>
    </dgm:pt>
    <dgm:pt modelId="{CD050C27-52BC-49E5-BB09-936B802F748A}">
      <dgm:prSet phldrT="[텍스트]"/>
      <dgm:spPr/>
      <dgm:t>
        <a:bodyPr/>
        <a:lstStyle/>
        <a:p>
          <a:pPr latinLnBrk="1"/>
          <a:r>
            <a:rPr lang="en-US" altLang="ko-KR"/>
            <a:t>AOP</a:t>
          </a:r>
          <a:endParaRPr lang="ko-KR" altLang="en-US"/>
        </a:p>
      </dgm:t>
    </dgm:pt>
    <dgm:pt modelId="{2AF245AF-02AC-4A9B-8764-18C3433CA52C}" type="parTrans" cxnId="{795CFDF8-CBF4-4FEF-810D-61EDABC4CB3A}">
      <dgm:prSet/>
      <dgm:spPr/>
      <dgm:t>
        <a:bodyPr/>
        <a:lstStyle/>
        <a:p>
          <a:pPr latinLnBrk="1"/>
          <a:endParaRPr lang="ko-KR" altLang="en-US"/>
        </a:p>
      </dgm:t>
    </dgm:pt>
    <dgm:pt modelId="{8C1A584F-1EDF-4EEA-B72B-9925829FC1AE}" type="sibTrans" cxnId="{795CFDF8-CBF4-4FEF-810D-61EDABC4CB3A}">
      <dgm:prSet/>
      <dgm:spPr/>
      <dgm:t>
        <a:bodyPr/>
        <a:lstStyle/>
        <a:p>
          <a:pPr latinLnBrk="1"/>
          <a:endParaRPr lang="ko-KR" altLang="en-US"/>
        </a:p>
      </dgm:t>
    </dgm:pt>
    <dgm:pt modelId="{53373132-CFD0-4526-9620-FD87652B7F9D}">
      <dgm:prSet phldrT="[텍스트]"/>
      <dgm:spPr/>
      <dgm:t>
        <a:bodyPr/>
        <a:lstStyle/>
        <a:p>
          <a:pPr latinLnBrk="1"/>
          <a:r>
            <a:rPr lang="ko-KR" altLang="en-US"/>
            <a:t>서비스 추상화</a:t>
          </a:r>
        </a:p>
      </dgm:t>
    </dgm:pt>
    <dgm:pt modelId="{68E7239B-3612-4E33-8B3A-28356352AC5F}" type="parTrans" cxnId="{972A8280-92AD-41D7-8574-16D323D578BD}">
      <dgm:prSet/>
      <dgm:spPr/>
      <dgm:t>
        <a:bodyPr/>
        <a:lstStyle/>
        <a:p>
          <a:pPr latinLnBrk="1"/>
          <a:endParaRPr lang="ko-KR" altLang="en-US"/>
        </a:p>
      </dgm:t>
    </dgm:pt>
    <dgm:pt modelId="{67391930-1D3D-41B0-A49F-7EA4ADCB2839}" type="sibTrans" cxnId="{972A8280-92AD-41D7-8574-16D323D578BD}">
      <dgm:prSet/>
      <dgm:spPr/>
      <dgm:t>
        <a:bodyPr/>
        <a:lstStyle/>
        <a:p>
          <a:pPr latinLnBrk="1"/>
          <a:endParaRPr lang="ko-KR" altLang="en-US"/>
        </a:p>
      </dgm:t>
    </dgm:pt>
    <dgm:pt modelId="{A3D69085-1281-40F7-ABB9-AEB10A365DA8}" type="pres">
      <dgm:prSet presAssocID="{D850BE93-7978-439B-A4AB-F8D2AD3392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0850F3-CFB0-4B1B-A4CC-81D936835F92}" type="pres">
      <dgm:prSet presAssocID="{55A773F0-D930-4180-A759-1E7B791E10F8}" presName="singleCycle" presStyleCnt="0"/>
      <dgm:spPr/>
    </dgm:pt>
    <dgm:pt modelId="{431F8A96-983D-42DF-B6ED-1C415C7ED838}" type="pres">
      <dgm:prSet presAssocID="{55A773F0-D930-4180-A759-1E7B791E10F8}" presName="singleCenter" presStyleLbl="node1" presStyleIdx="0" presStyleCnt="4">
        <dgm:presLayoutVars>
          <dgm:chMax val="7"/>
          <dgm:chPref val="7"/>
        </dgm:presLayoutVars>
      </dgm:prSet>
      <dgm:spPr/>
    </dgm:pt>
    <dgm:pt modelId="{B4E9AEB6-2BF6-47A0-BCA0-BDA172D329CA}" type="pres">
      <dgm:prSet presAssocID="{53066206-7223-4C39-89AF-19ECDEB9AF61}" presName="Name56" presStyleLbl="parChTrans1D2" presStyleIdx="0" presStyleCnt="3"/>
      <dgm:spPr/>
    </dgm:pt>
    <dgm:pt modelId="{E4B2E0F8-DF6B-4016-A248-67E1D1A5921A}" type="pres">
      <dgm:prSet presAssocID="{530EB7EE-74C5-4AAE-B64F-B2B390A08674}" presName="text0" presStyleLbl="node1" presStyleIdx="1" presStyleCnt="4">
        <dgm:presLayoutVars>
          <dgm:bulletEnabled val="1"/>
        </dgm:presLayoutVars>
      </dgm:prSet>
      <dgm:spPr/>
    </dgm:pt>
    <dgm:pt modelId="{0CCE9635-AF9F-4629-B24E-6964B94589C1}" type="pres">
      <dgm:prSet presAssocID="{2AF245AF-02AC-4A9B-8764-18C3433CA52C}" presName="Name56" presStyleLbl="parChTrans1D2" presStyleIdx="1" presStyleCnt="3"/>
      <dgm:spPr/>
    </dgm:pt>
    <dgm:pt modelId="{360CF093-ABAF-4EFF-8F3A-3B55F780BAA9}" type="pres">
      <dgm:prSet presAssocID="{CD050C27-52BC-49E5-BB09-936B802F748A}" presName="text0" presStyleLbl="node1" presStyleIdx="2" presStyleCnt="4">
        <dgm:presLayoutVars>
          <dgm:bulletEnabled val="1"/>
        </dgm:presLayoutVars>
      </dgm:prSet>
      <dgm:spPr/>
    </dgm:pt>
    <dgm:pt modelId="{F73F9A72-4B75-4FCC-B2B3-A70352ABFB7F}" type="pres">
      <dgm:prSet presAssocID="{68E7239B-3612-4E33-8B3A-28356352AC5F}" presName="Name56" presStyleLbl="parChTrans1D2" presStyleIdx="2" presStyleCnt="3"/>
      <dgm:spPr/>
    </dgm:pt>
    <dgm:pt modelId="{1C3C93F4-97D0-4D20-9852-74FC8D13415C}" type="pres">
      <dgm:prSet presAssocID="{53373132-CFD0-4526-9620-FD87652B7F9D}" presName="text0" presStyleLbl="node1" presStyleIdx="3" presStyleCnt="4">
        <dgm:presLayoutVars>
          <dgm:bulletEnabled val="1"/>
        </dgm:presLayoutVars>
      </dgm:prSet>
      <dgm:spPr/>
    </dgm:pt>
  </dgm:ptLst>
  <dgm:cxnLst>
    <dgm:cxn modelId="{01FC581A-516E-4C64-A42F-DCF4DE306267}" srcId="{55A773F0-D930-4180-A759-1E7B791E10F8}" destId="{530EB7EE-74C5-4AAE-B64F-B2B390A08674}" srcOrd="0" destOrd="0" parTransId="{53066206-7223-4C39-89AF-19ECDEB9AF61}" sibTransId="{D7C429C3-B2CA-4FFE-AD52-84093E37A8B1}"/>
    <dgm:cxn modelId="{78E63B29-64CB-4A09-9EE4-67BB19AA75BB}" srcId="{D850BE93-7978-439B-A4AB-F8D2AD33928D}" destId="{55A773F0-D930-4180-A759-1E7B791E10F8}" srcOrd="0" destOrd="0" parTransId="{139A0EF4-CBF7-4604-A440-E69703EAC7E4}" sibTransId="{633E8336-A4BF-4DD1-9DC6-9A5436524AAA}"/>
    <dgm:cxn modelId="{34CAA85F-F89E-4D03-B1AC-F91A870D99CF}" type="presOf" srcId="{68E7239B-3612-4E33-8B3A-28356352AC5F}" destId="{F73F9A72-4B75-4FCC-B2B3-A70352ABFB7F}" srcOrd="0" destOrd="0" presId="urn:microsoft.com/office/officeart/2008/layout/RadialCluster"/>
    <dgm:cxn modelId="{EA995E51-D80A-44F0-93CC-3A15C8308AC9}" type="presOf" srcId="{53066206-7223-4C39-89AF-19ECDEB9AF61}" destId="{B4E9AEB6-2BF6-47A0-BCA0-BDA172D329CA}" srcOrd="0" destOrd="0" presId="urn:microsoft.com/office/officeart/2008/layout/RadialCluster"/>
    <dgm:cxn modelId="{BCC97C7B-54EC-4620-B1EB-045129C24C72}" type="presOf" srcId="{2AF245AF-02AC-4A9B-8764-18C3433CA52C}" destId="{0CCE9635-AF9F-4629-B24E-6964B94589C1}" srcOrd="0" destOrd="0" presId="urn:microsoft.com/office/officeart/2008/layout/RadialCluster"/>
    <dgm:cxn modelId="{6885F27B-7471-4629-AC75-77A51B70276F}" type="presOf" srcId="{CD050C27-52BC-49E5-BB09-936B802F748A}" destId="{360CF093-ABAF-4EFF-8F3A-3B55F780BAA9}" srcOrd="0" destOrd="0" presId="urn:microsoft.com/office/officeart/2008/layout/RadialCluster"/>
    <dgm:cxn modelId="{972A8280-92AD-41D7-8574-16D323D578BD}" srcId="{55A773F0-D930-4180-A759-1E7B791E10F8}" destId="{53373132-CFD0-4526-9620-FD87652B7F9D}" srcOrd="2" destOrd="0" parTransId="{68E7239B-3612-4E33-8B3A-28356352AC5F}" sibTransId="{67391930-1D3D-41B0-A49F-7EA4ADCB2839}"/>
    <dgm:cxn modelId="{9F7DD489-B34B-405F-A472-390EC6DE9E19}" type="presOf" srcId="{530EB7EE-74C5-4AAE-B64F-B2B390A08674}" destId="{E4B2E0F8-DF6B-4016-A248-67E1D1A5921A}" srcOrd="0" destOrd="0" presId="urn:microsoft.com/office/officeart/2008/layout/RadialCluster"/>
    <dgm:cxn modelId="{F4B1D4AA-4C5B-49A9-9446-0446493D3DA6}" type="presOf" srcId="{55A773F0-D930-4180-A759-1E7B791E10F8}" destId="{431F8A96-983D-42DF-B6ED-1C415C7ED838}" srcOrd="0" destOrd="0" presId="urn:microsoft.com/office/officeart/2008/layout/RadialCluster"/>
    <dgm:cxn modelId="{234AECB6-A80F-4D2B-941E-34527170A02B}" type="presOf" srcId="{53373132-CFD0-4526-9620-FD87652B7F9D}" destId="{1C3C93F4-97D0-4D20-9852-74FC8D13415C}" srcOrd="0" destOrd="0" presId="urn:microsoft.com/office/officeart/2008/layout/RadialCluster"/>
    <dgm:cxn modelId="{361D44EA-4778-44D0-B457-77904A334140}" type="presOf" srcId="{D850BE93-7978-439B-A4AB-F8D2AD33928D}" destId="{A3D69085-1281-40F7-ABB9-AEB10A365DA8}" srcOrd="0" destOrd="0" presId="urn:microsoft.com/office/officeart/2008/layout/RadialCluster"/>
    <dgm:cxn modelId="{795CFDF8-CBF4-4FEF-810D-61EDABC4CB3A}" srcId="{55A773F0-D930-4180-A759-1E7B791E10F8}" destId="{CD050C27-52BC-49E5-BB09-936B802F748A}" srcOrd="1" destOrd="0" parTransId="{2AF245AF-02AC-4A9B-8764-18C3433CA52C}" sibTransId="{8C1A584F-1EDF-4EEA-B72B-9925829FC1AE}"/>
    <dgm:cxn modelId="{B27387C7-DF96-46AF-8E64-822B8185FF18}" type="presParOf" srcId="{A3D69085-1281-40F7-ABB9-AEB10A365DA8}" destId="{F90850F3-CFB0-4B1B-A4CC-81D936835F92}" srcOrd="0" destOrd="0" presId="urn:microsoft.com/office/officeart/2008/layout/RadialCluster"/>
    <dgm:cxn modelId="{79DD8736-AEA1-4005-A8A6-EE617A17CE5E}" type="presParOf" srcId="{F90850F3-CFB0-4B1B-A4CC-81D936835F92}" destId="{431F8A96-983D-42DF-B6ED-1C415C7ED838}" srcOrd="0" destOrd="0" presId="urn:microsoft.com/office/officeart/2008/layout/RadialCluster"/>
    <dgm:cxn modelId="{6E107454-3D63-431A-9A86-1E625794068E}" type="presParOf" srcId="{F90850F3-CFB0-4B1B-A4CC-81D936835F92}" destId="{B4E9AEB6-2BF6-47A0-BCA0-BDA172D329CA}" srcOrd="1" destOrd="0" presId="urn:microsoft.com/office/officeart/2008/layout/RadialCluster"/>
    <dgm:cxn modelId="{8D18A5C3-9E98-4B8F-A0C6-29F085307D79}" type="presParOf" srcId="{F90850F3-CFB0-4B1B-A4CC-81D936835F92}" destId="{E4B2E0F8-DF6B-4016-A248-67E1D1A5921A}" srcOrd="2" destOrd="0" presId="urn:microsoft.com/office/officeart/2008/layout/RadialCluster"/>
    <dgm:cxn modelId="{338E21D9-522E-4240-80FC-EE61E744B656}" type="presParOf" srcId="{F90850F3-CFB0-4B1B-A4CC-81D936835F92}" destId="{0CCE9635-AF9F-4629-B24E-6964B94589C1}" srcOrd="3" destOrd="0" presId="urn:microsoft.com/office/officeart/2008/layout/RadialCluster"/>
    <dgm:cxn modelId="{810C3C2C-BB20-4B25-A90D-E40958C84704}" type="presParOf" srcId="{F90850F3-CFB0-4B1B-A4CC-81D936835F92}" destId="{360CF093-ABAF-4EFF-8F3A-3B55F780BAA9}" srcOrd="4" destOrd="0" presId="urn:microsoft.com/office/officeart/2008/layout/RadialCluster"/>
    <dgm:cxn modelId="{0891894C-2ADC-484E-8ADD-46F26C37919B}" type="presParOf" srcId="{F90850F3-CFB0-4B1B-A4CC-81D936835F92}" destId="{F73F9A72-4B75-4FCC-B2B3-A70352ABFB7F}" srcOrd="5" destOrd="0" presId="urn:microsoft.com/office/officeart/2008/layout/RadialCluster"/>
    <dgm:cxn modelId="{8993C127-CD49-449F-855E-FF6E5B7DED59}" type="presParOf" srcId="{F90850F3-CFB0-4B1B-A4CC-81D936835F92}" destId="{1C3C93F4-97D0-4D20-9852-74FC8D13415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F8A96-983D-42DF-B6ED-1C415C7ED838}">
      <dsp:nvSpPr>
        <dsp:cNvPr id="0" name=""/>
        <dsp:cNvSpPr/>
      </dsp:nvSpPr>
      <dsp:spPr>
        <a:xfrm>
          <a:off x="6236199" y="4320540"/>
          <a:ext cx="2786041" cy="27860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/>
            <a:t>Spring 3</a:t>
          </a:r>
          <a:r>
            <a:rPr lang="ko-KR" altLang="en-US" sz="3600" kern="1200"/>
            <a:t>대 기반 기술</a:t>
          </a:r>
        </a:p>
      </dsp:txBody>
      <dsp:txXfrm>
        <a:off x="6372202" y="4456543"/>
        <a:ext cx="2514035" cy="2514035"/>
      </dsp:txXfrm>
    </dsp:sp>
    <dsp:sp modelId="{B4E9AEB6-2BF6-47A0-BCA0-BDA172D329CA}">
      <dsp:nvSpPr>
        <dsp:cNvPr id="0" name=""/>
        <dsp:cNvSpPr/>
      </dsp:nvSpPr>
      <dsp:spPr>
        <a:xfrm rot="16200000">
          <a:off x="6652074" y="3343394"/>
          <a:ext cx="19542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429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2E0F8-DF6B-4016-A248-67E1D1A5921A}">
      <dsp:nvSpPr>
        <dsp:cNvPr id="0" name=""/>
        <dsp:cNvSpPr/>
      </dsp:nvSpPr>
      <dsp:spPr>
        <a:xfrm>
          <a:off x="6695896" y="499601"/>
          <a:ext cx="1866647" cy="1866647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/>
            <a:t>DI</a:t>
          </a:r>
          <a:endParaRPr lang="ko-KR" altLang="en-US" sz="3600" kern="1200"/>
        </a:p>
      </dsp:txBody>
      <dsp:txXfrm>
        <a:off x="6787018" y="590723"/>
        <a:ext cx="1684403" cy="1684403"/>
      </dsp:txXfrm>
    </dsp:sp>
    <dsp:sp modelId="{0CCE9635-AF9F-4629-B24E-6964B94589C1}">
      <dsp:nvSpPr>
        <dsp:cNvPr id="0" name=""/>
        <dsp:cNvSpPr/>
      </dsp:nvSpPr>
      <dsp:spPr>
        <a:xfrm rot="1800000">
          <a:off x="8915435" y="6916423"/>
          <a:ext cx="15944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440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F093-ABAF-4EFF-8F3A-3B55F780BAA9}">
      <dsp:nvSpPr>
        <dsp:cNvPr id="0" name=""/>
        <dsp:cNvSpPr/>
      </dsp:nvSpPr>
      <dsp:spPr>
        <a:xfrm>
          <a:off x="10403035" y="6920555"/>
          <a:ext cx="1866647" cy="1866647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/>
            <a:t>AOP</a:t>
          </a:r>
          <a:endParaRPr lang="ko-KR" altLang="en-US" sz="3600" kern="1200"/>
        </a:p>
      </dsp:txBody>
      <dsp:txXfrm>
        <a:off x="10494157" y="7011677"/>
        <a:ext cx="1684403" cy="1684403"/>
      </dsp:txXfrm>
    </dsp:sp>
    <dsp:sp modelId="{F73F9A72-4B75-4FCC-B2B3-A70352ABFB7F}">
      <dsp:nvSpPr>
        <dsp:cNvPr id="0" name=""/>
        <dsp:cNvSpPr/>
      </dsp:nvSpPr>
      <dsp:spPr>
        <a:xfrm rot="9000000">
          <a:off x="4748599" y="6916423"/>
          <a:ext cx="15944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440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C93F4-97D0-4D20-9852-74FC8D13415C}">
      <dsp:nvSpPr>
        <dsp:cNvPr id="0" name=""/>
        <dsp:cNvSpPr/>
      </dsp:nvSpPr>
      <dsp:spPr>
        <a:xfrm>
          <a:off x="2988756" y="6920555"/>
          <a:ext cx="1866647" cy="1866647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/>
            <a:t>서비스 추상화</a:t>
          </a:r>
        </a:p>
      </dsp:txBody>
      <dsp:txXfrm>
        <a:off x="3079878" y="7011677"/>
        <a:ext cx="1684403" cy="168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37473-7B58-4656-B82C-5AE48D9E996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B086-C1DB-482F-8582-D6C6CBD6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B086-C1DB-482F-8582-D6C6CBD69A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46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0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0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6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0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1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6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3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7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1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565" y="549276"/>
            <a:ext cx="2193417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565" y="3200401"/>
            <a:ext cx="21934170" cy="90519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18565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26861" y="12712701"/>
            <a:ext cx="7717578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466098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  <a:prstGeom prst="rect">
            <a:avLst/>
          </a:prstGeom>
        </p:spPr>
        <p:txBody>
          <a:bodyPr anchor="b"/>
          <a:lstStyle>
            <a:lvl1pPr>
              <a:defRPr sz="1199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827886" rtl="0" eaLnBrk="1" latinLnBrk="1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1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tvillage.tisto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4EE2035-6BD2-42ED-BAB3-B86B43BC2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25" y="7100955"/>
            <a:ext cx="5004334" cy="43370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81075" y="2238375"/>
            <a:ext cx="22317076" cy="9439276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63300" y="2658316"/>
            <a:ext cx="9433904" cy="830997"/>
          </a:xfrm>
          <a:prstGeom prst="rect">
            <a:avLst/>
          </a:prstGeom>
          <a:noFill/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480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Kevin’s IT Village</a:t>
            </a:r>
            <a:endParaRPr lang="ko-KR" altLang="en-US" sz="480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782" y="2658316"/>
            <a:ext cx="2043718" cy="204371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516100" y="3673979"/>
            <a:ext cx="60357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280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Microsoft Himalaya" panose="01010100010101010101" pitchFamily="2" charset="0"/>
              </a:rPr>
              <a:t>http://itvillage.tistory.com</a:t>
            </a:r>
            <a:endParaRPr lang="ko-KR" altLang="en-US" sz="280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21" y="6194047"/>
            <a:ext cx="5483604" cy="5483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8975" y="5850017"/>
            <a:ext cx="12099787" cy="1446550"/>
          </a:xfrm>
          <a:prstGeom prst="rect">
            <a:avLst/>
          </a:prstGeom>
          <a:noFill/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 로드맵 이야기</a:t>
            </a:r>
            <a:r>
              <a:rPr lang="en-US" altLang="ko-KR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(5)</a:t>
            </a:r>
            <a:endParaRPr lang="ko-KR" altLang="en-US" sz="880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06839" y="8117502"/>
            <a:ext cx="12244057" cy="1569660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6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Spring Framework</a:t>
            </a:r>
            <a:endParaRPr lang="ko-KR" altLang="en-US" sz="9600">
              <a:solidFill>
                <a:srgbClr val="FFFF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67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</a:t>
            </a:r>
            <a:r>
              <a:rPr lang="ko-KR" altLang="en-US" sz="8000" b="1" spc="-300">
                <a:solidFill>
                  <a:schemeClr val="tx2"/>
                </a:solidFill>
              </a:rPr>
              <a:t> </a:t>
            </a:r>
            <a:r>
              <a:rPr lang="en-US" altLang="ko-KR" sz="8000" b="1" spc="-300">
                <a:solidFill>
                  <a:schemeClr val="tx2"/>
                </a:solidFill>
              </a:rPr>
              <a:t>MVC</a:t>
            </a:r>
            <a:endParaRPr lang="ko-KR" altLang="en-US" sz="8000" b="1" spc="-30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등장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3BB883-3C92-41FA-AFB8-EB4216E1B4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30" y="5718991"/>
            <a:ext cx="3899140" cy="27984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946023-84B2-4862-A57B-25C8831624E4}"/>
              </a:ext>
            </a:extLst>
          </p:cNvPr>
          <p:cNvSpPr/>
          <p:nvPr/>
        </p:nvSpPr>
        <p:spPr>
          <a:xfrm>
            <a:off x="7696199" y="6277074"/>
            <a:ext cx="3899141" cy="1161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3200" b="1">
                <a:ln w="0"/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DispatcherServlet</a:t>
            </a:r>
            <a:endParaRPr lang="ko-KR" altLang="en-US" sz="3200" b="1">
              <a:ln w="0"/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9FB4FE-2258-4C1D-B3CA-C2F9B2BFA0B7}"/>
              </a:ext>
            </a:extLst>
          </p:cNvPr>
          <p:cNvSpPr/>
          <p:nvPr/>
        </p:nvSpPr>
        <p:spPr>
          <a:xfrm>
            <a:off x="7696199" y="3257737"/>
            <a:ext cx="3899141" cy="1161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3200" b="1">
                <a:ln w="0"/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HandlerMapping</a:t>
            </a:r>
            <a:endParaRPr lang="ko-KR" altLang="en-US" sz="3200" b="1">
              <a:ln w="0"/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EEE903-E6BF-428F-B914-A2A688DA3667}"/>
              </a:ext>
            </a:extLst>
          </p:cNvPr>
          <p:cNvSpPr/>
          <p:nvPr/>
        </p:nvSpPr>
        <p:spPr>
          <a:xfrm>
            <a:off x="13670279" y="6277074"/>
            <a:ext cx="3899141" cy="1161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3200" b="1">
                <a:ln w="0"/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HandlerAdapter</a:t>
            </a:r>
            <a:endParaRPr lang="ko-KR" altLang="en-US" sz="3200" b="1">
              <a:ln w="0"/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496C30-68BC-4BF0-B404-BF4C67B6CCFA}"/>
              </a:ext>
            </a:extLst>
          </p:cNvPr>
          <p:cNvSpPr/>
          <p:nvPr/>
        </p:nvSpPr>
        <p:spPr>
          <a:xfrm>
            <a:off x="19644359" y="6277074"/>
            <a:ext cx="2930131" cy="1161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3200" b="1">
                <a:ln w="0"/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Controller</a:t>
            </a:r>
            <a:endParaRPr lang="ko-KR" altLang="en-US" sz="3200" b="1">
              <a:ln w="0"/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7285B4-4297-44E5-BF79-94D8E8132108}"/>
              </a:ext>
            </a:extLst>
          </p:cNvPr>
          <p:cNvSpPr/>
          <p:nvPr/>
        </p:nvSpPr>
        <p:spPr>
          <a:xfrm>
            <a:off x="11595340" y="10132794"/>
            <a:ext cx="3032761" cy="1161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3200" b="1">
                <a:ln w="0"/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ViewResolver</a:t>
            </a:r>
            <a:endParaRPr lang="ko-KR" altLang="en-US" sz="3200" b="1">
              <a:ln w="0"/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553E7A-8EEF-4D9F-BD87-76E8837BAE29}"/>
              </a:ext>
            </a:extLst>
          </p:cNvPr>
          <p:cNvSpPr/>
          <p:nvPr/>
        </p:nvSpPr>
        <p:spPr>
          <a:xfrm>
            <a:off x="5279629" y="10132794"/>
            <a:ext cx="2416570" cy="1161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3200" b="1">
                <a:ln w="0"/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View</a:t>
            </a:r>
            <a:endParaRPr lang="ko-KR" altLang="en-US" sz="3200" b="1">
              <a:ln w="0"/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36D93A-5079-47F8-A52F-31DD1428A62F}"/>
              </a:ext>
            </a:extLst>
          </p:cNvPr>
          <p:cNvGrpSpPr/>
          <p:nvPr/>
        </p:nvGrpSpPr>
        <p:grpSpPr>
          <a:xfrm>
            <a:off x="4175760" y="6193115"/>
            <a:ext cx="3520439" cy="375325"/>
            <a:chOff x="4175760" y="6193115"/>
            <a:chExt cx="3520439" cy="375325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637F4C4-27A1-47E9-B5AE-F279D524AEB0}"/>
                </a:ext>
              </a:extLst>
            </p:cNvPr>
            <p:cNvCxnSpPr/>
            <p:nvPr/>
          </p:nvCxnSpPr>
          <p:spPr>
            <a:xfrm>
              <a:off x="4175760" y="6568440"/>
              <a:ext cx="35204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F5431D-2A70-4E6D-A71E-6D0E117C2E5C}"/>
                </a:ext>
              </a:extLst>
            </p:cNvPr>
            <p:cNvSpPr txBox="1"/>
            <p:nvPr/>
          </p:nvSpPr>
          <p:spPr>
            <a:xfrm>
              <a:off x="5285801" y="619311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 전송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2316E2-DDA5-4906-8429-C931FD1A2EBD}"/>
              </a:ext>
            </a:extLst>
          </p:cNvPr>
          <p:cNvGrpSpPr/>
          <p:nvPr/>
        </p:nvGrpSpPr>
        <p:grpSpPr>
          <a:xfrm>
            <a:off x="7082757" y="4419589"/>
            <a:ext cx="1758751" cy="1857485"/>
            <a:chOff x="7082757" y="4419589"/>
            <a:chExt cx="1758751" cy="1857485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B8DE977-560D-45A4-ABA6-9583DDDBB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660" y="4419589"/>
              <a:ext cx="0" cy="18574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3516CD-7B05-463B-AD88-EE8A46AEBCB0}"/>
                </a:ext>
              </a:extLst>
            </p:cNvPr>
            <p:cNvSpPr txBox="1"/>
            <p:nvPr/>
          </p:nvSpPr>
          <p:spPr>
            <a:xfrm>
              <a:off x="7082757" y="5116380"/>
              <a:ext cx="17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검색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8D2E85-FF27-4CB9-9344-6C6949074CC8}"/>
              </a:ext>
            </a:extLst>
          </p:cNvPr>
          <p:cNvGrpSpPr/>
          <p:nvPr/>
        </p:nvGrpSpPr>
        <p:grpSpPr>
          <a:xfrm>
            <a:off x="10360900" y="4419589"/>
            <a:ext cx="2360760" cy="1857485"/>
            <a:chOff x="10360900" y="4419589"/>
            <a:chExt cx="2360760" cy="1857485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0420AD6-2335-45E3-AF9D-67017B907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0900" y="4419589"/>
              <a:ext cx="0" cy="18574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6560BB-E8BF-428A-A627-1BBBB1DFF640}"/>
                </a:ext>
              </a:extLst>
            </p:cNvPr>
            <p:cNvSpPr txBox="1"/>
            <p:nvPr/>
          </p:nvSpPr>
          <p:spPr>
            <a:xfrm>
              <a:off x="10419491" y="5116380"/>
              <a:ext cx="2302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 리턴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4A1F1A-F0D2-45FF-9D07-89DB127DEF50}"/>
              </a:ext>
            </a:extLst>
          </p:cNvPr>
          <p:cNvGrpSpPr/>
          <p:nvPr/>
        </p:nvGrpSpPr>
        <p:grpSpPr>
          <a:xfrm>
            <a:off x="11595340" y="5953908"/>
            <a:ext cx="2074939" cy="646331"/>
            <a:chOff x="11595340" y="5953908"/>
            <a:chExt cx="2074939" cy="646331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A1646FA-4C01-4235-83A8-8CB50ABB6B0B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340" y="6568440"/>
              <a:ext cx="20749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DD85F9-913D-463B-A50C-EEA5879B43A1}"/>
                </a:ext>
              </a:extLst>
            </p:cNvPr>
            <p:cNvSpPr txBox="1"/>
            <p:nvPr/>
          </p:nvSpPr>
          <p:spPr>
            <a:xfrm>
              <a:off x="12107030" y="5953908"/>
              <a:ext cx="1378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 위임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563FDAC-52C0-4055-B20D-896224509768}"/>
              </a:ext>
            </a:extLst>
          </p:cNvPr>
          <p:cNvGrpSpPr/>
          <p:nvPr/>
        </p:nvGrpSpPr>
        <p:grpSpPr>
          <a:xfrm>
            <a:off x="17569420" y="5953908"/>
            <a:ext cx="2074939" cy="646331"/>
            <a:chOff x="17569420" y="5953908"/>
            <a:chExt cx="2074939" cy="646331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F4D63B0-4A0A-4FD5-8881-71FD9A7A79C3}"/>
                </a:ext>
              </a:extLst>
            </p:cNvPr>
            <p:cNvCxnSpPr>
              <a:cxnSpLocks/>
            </p:cNvCxnSpPr>
            <p:nvPr/>
          </p:nvCxnSpPr>
          <p:spPr>
            <a:xfrm>
              <a:off x="17569420" y="6568440"/>
              <a:ext cx="20749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7D369F-6FF1-4C6F-A7F6-2407713DECDF}"/>
                </a:ext>
              </a:extLst>
            </p:cNvPr>
            <p:cNvSpPr txBox="1"/>
            <p:nvPr/>
          </p:nvSpPr>
          <p:spPr>
            <a:xfrm>
              <a:off x="18050630" y="5953908"/>
              <a:ext cx="1378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D482B7F-78E1-4BD8-8559-9A7D7008018F}"/>
              </a:ext>
            </a:extLst>
          </p:cNvPr>
          <p:cNvGrpSpPr/>
          <p:nvPr/>
        </p:nvGrpSpPr>
        <p:grpSpPr>
          <a:xfrm>
            <a:off x="17569420" y="7118213"/>
            <a:ext cx="2074939" cy="382093"/>
            <a:chOff x="17569420" y="7118213"/>
            <a:chExt cx="2074939" cy="382093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39D2D75-66BD-41A0-9F5D-EA1BB06F7561}"/>
                </a:ext>
              </a:extLst>
            </p:cNvPr>
            <p:cNvCxnSpPr>
              <a:cxnSpLocks/>
            </p:cNvCxnSpPr>
            <p:nvPr/>
          </p:nvCxnSpPr>
          <p:spPr>
            <a:xfrm>
              <a:off x="17569420" y="7118213"/>
              <a:ext cx="20749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AA4BB7-9318-42C2-ACD1-33AE1B76877F}"/>
                </a:ext>
              </a:extLst>
            </p:cNvPr>
            <p:cNvSpPr txBox="1"/>
            <p:nvPr/>
          </p:nvSpPr>
          <p:spPr>
            <a:xfrm>
              <a:off x="18145173" y="713097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리턴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5028B6A-F187-4A86-B8D6-26F7191879AD}"/>
              </a:ext>
            </a:extLst>
          </p:cNvPr>
          <p:cNvGrpSpPr/>
          <p:nvPr/>
        </p:nvGrpSpPr>
        <p:grpSpPr>
          <a:xfrm>
            <a:off x="11595340" y="7118213"/>
            <a:ext cx="2074939" cy="659092"/>
            <a:chOff x="11595340" y="7118213"/>
            <a:chExt cx="2074939" cy="659092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151CF4D-D997-4835-8FD2-A024EDD5B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340" y="7118213"/>
              <a:ext cx="20749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ED6729-4679-4153-B27C-DEAA1E8C9739}"/>
                </a:ext>
              </a:extLst>
            </p:cNvPr>
            <p:cNvSpPr txBox="1"/>
            <p:nvPr/>
          </p:nvSpPr>
          <p:spPr>
            <a:xfrm>
              <a:off x="11821903" y="7130974"/>
              <a:ext cx="17331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모델과 뷰 이름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리턴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0B52C27-6890-417D-9EAE-377A758A3B00}"/>
              </a:ext>
            </a:extLst>
          </p:cNvPr>
          <p:cNvGrpSpPr/>
          <p:nvPr/>
        </p:nvGrpSpPr>
        <p:grpSpPr>
          <a:xfrm>
            <a:off x="11285903" y="7454139"/>
            <a:ext cx="2402081" cy="2693868"/>
            <a:chOff x="11285903" y="7454139"/>
            <a:chExt cx="2402081" cy="2693868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D3036DA-9AE9-4D84-81F1-E3E379D99C5F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903" y="7454139"/>
              <a:ext cx="2269168" cy="26938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EC730B-C167-43BC-B95C-0AAC6A694BBD}"/>
                </a:ext>
              </a:extLst>
            </p:cNvPr>
            <p:cNvSpPr txBox="1"/>
            <p:nvPr/>
          </p:nvSpPr>
          <p:spPr>
            <a:xfrm>
              <a:off x="12185650" y="8290228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뷰 검색 요청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30343E1-9571-4BA6-ABEA-3ED370F4DFDE}"/>
              </a:ext>
            </a:extLst>
          </p:cNvPr>
          <p:cNvGrpSpPr/>
          <p:nvPr/>
        </p:nvGrpSpPr>
        <p:grpSpPr>
          <a:xfrm>
            <a:off x="10186367" y="7454139"/>
            <a:ext cx="2671966" cy="2693868"/>
            <a:chOff x="10186367" y="7454139"/>
            <a:chExt cx="2671966" cy="2693868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690B633-6BBB-44EE-94B5-36BC75AFF22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165" y="7454139"/>
              <a:ext cx="2269168" cy="26938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80F0F1-87E8-478F-9F53-2BD1CDF15EFF}"/>
                </a:ext>
              </a:extLst>
            </p:cNvPr>
            <p:cNvSpPr txBox="1"/>
            <p:nvPr/>
          </p:nvSpPr>
          <p:spPr>
            <a:xfrm>
              <a:off x="10186367" y="8659560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뷰 정보 리턴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11AF557-C58C-4DFD-AB2B-E3B9676B82B2}"/>
              </a:ext>
            </a:extLst>
          </p:cNvPr>
          <p:cNvGrpSpPr/>
          <p:nvPr/>
        </p:nvGrpSpPr>
        <p:grpSpPr>
          <a:xfrm>
            <a:off x="5360153" y="7454139"/>
            <a:ext cx="2738844" cy="2709081"/>
            <a:chOff x="5360153" y="7454139"/>
            <a:chExt cx="2738844" cy="2709081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55C2A8C-441B-4D7F-BF58-BD08F4A52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6737" y="7454139"/>
              <a:ext cx="1872260" cy="27090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A3C5CA5-A1AC-4943-88EE-A1D962BBAF1B}"/>
                </a:ext>
              </a:extLst>
            </p:cNvPr>
            <p:cNvSpPr txBox="1"/>
            <p:nvPr/>
          </p:nvSpPr>
          <p:spPr>
            <a:xfrm>
              <a:off x="5360153" y="8659560"/>
              <a:ext cx="1733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 생성 요청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3771E3B-F497-4CD0-A1A7-0A4CDEC0BBDE}"/>
              </a:ext>
            </a:extLst>
          </p:cNvPr>
          <p:cNvGrpSpPr/>
          <p:nvPr/>
        </p:nvGrpSpPr>
        <p:grpSpPr>
          <a:xfrm>
            <a:off x="6855452" y="7454139"/>
            <a:ext cx="2531227" cy="2709081"/>
            <a:chOff x="6855452" y="7454139"/>
            <a:chExt cx="2531227" cy="2709081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5F8C7B-47C7-4623-A17E-993616D0C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5452" y="7454139"/>
              <a:ext cx="1872260" cy="270908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E45516-4159-4ABE-9D1C-83D72600AB33}"/>
                </a:ext>
              </a:extLst>
            </p:cNvPr>
            <p:cNvSpPr txBox="1"/>
            <p:nvPr/>
          </p:nvSpPr>
          <p:spPr>
            <a:xfrm>
              <a:off x="7884345" y="8659560"/>
              <a:ext cx="150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 생성 후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리턴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6770D7-C14D-4AD0-836B-673DB8D8235D}"/>
              </a:ext>
            </a:extLst>
          </p:cNvPr>
          <p:cNvGrpSpPr/>
          <p:nvPr/>
        </p:nvGrpSpPr>
        <p:grpSpPr>
          <a:xfrm>
            <a:off x="4175760" y="7147560"/>
            <a:ext cx="3520439" cy="426740"/>
            <a:chOff x="4175760" y="7147560"/>
            <a:chExt cx="3520439" cy="42674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9E58615-2707-4A36-A4B9-71529C3415C0}"/>
                </a:ext>
              </a:extLst>
            </p:cNvPr>
            <p:cNvCxnSpPr/>
            <p:nvPr/>
          </p:nvCxnSpPr>
          <p:spPr>
            <a:xfrm>
              <a:off x="4175760" y="7147560"/>
              <a:ext cx="352043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52BE73-47E4-46B4-AEC7-A2CB17453FE2}"/>
                </a:ext>
              </a:extLst>
            </p:cNvPr>
            <p:cNvSpPr txBox="1"/>
            <p:nvPr/>
          </p:nvSpPr>
          <p:spPr>
            <a:xfrm>
              <a:off x="5404188" y="720496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 리턴</a:t>
              </a:r>
              <a:endPara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F6CB4C-8EC9-4595-A39C-E742287ABB5C}"/>
              </a:ext>
            </a:extLst>
          </p:cNvPr>
          <p:cNvSpPr txBox="1"/>
          <p:nvPr/>
        </p:nvSpPr>
        <p:spPr>
          <a:xfrm>
            <a:off x="2521825" y="67051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</a:p>
        </p:txBody>
      </p:sp>
    </p:spTree>
    <p:extLst>
      <p:ext uri="{BB962C8B-B14F-4D97-AF65-F5344CB8AC3E}">
        <p14:creationId xmlns:p14="http://schemas.microsoft.com/office/powerpoint/2010/main" val="35232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다섯번째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애플리케이션에서 선정된 기술을 추가한 로드맵 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^^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2510355"/>
            <a:ext cx="24371300" cy="64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Nanum Gothic"/>
              </a:rPr>
              <a:t>[Spring Framework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추가 로드맵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등장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6AA771-FB9A-45A4-A98C-310851821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05" y="3792590"/>
            <a:ext cx="8771690" cy="85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64804" y="4129088"/>
            <a:ext cx="23538184" cy="16525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ko-KR" altLang="en-US" sz="88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803" y="6249324"/>
            <a:ext cx="2353818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5799" y="7501597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spc="-300">
                <a:solidFill>
                  <a:srgbClr val="0070C0"/>
                </a:solidFill>
              </a:rPr>
              <a:t>다음 시간 이야기 </a:t>
            </a:r>
            <a:r>
              <a:rPr lang="en-US" altLang="ko-KR" sz="6000" b="1" spc="-300">
                <a:solidFill>
                  <a:srgbClr val="0070C0"/>
                </a:solidFill>
              </a:rPr>
              <a:t>: Spring</a:t>
            </a:r>
            <a:r>
              <a:rPr lang="ko-KR" altLang="en-US" sz="6000" b="1" spc="-300">
                <a:solidFill>
                  <a:srgbClr val="0070C0"/>
                </a:solidFill>
              </a:rPr>
              <a:t>을 더욱 더 편리하게</a:t>
            </a:r>
            <a:r>
              <a:rPr lang="en-US" altLang="ko-KR" sz="6000" b="1" spc="-300">
                <a:solidFill>
                  <a:srgbClr val="0070C0"/>
                </a:solidFill>
              </a:rPr>
              <a:t>! </a:t>
            </a:r>
            <a:r>
              <a:rPr lang="en-US" altLang="ko-KR" sz="6000" b="1" spc="-300">
                <a:solidFill>
                  <a:srgbClr val="FF0000"/>
                </a:solidFill>
              </a:rPr>
              <a:t>Spring Boot</a:t>
            </a:r>
            <a:endParaRPr lang="ko-KR" altLang="en-US" sz="6000" b="1" spc="-300">
              <a:solidFill>
                <a:srgbClr val="FF0000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798" y="9229725"/>
            <a:ext cx="22984887" cy="1728787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해당 컨텐츠는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에서도 확인하실 수 있습니다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https://itvillage.tistory.com</a:t>
            </a:r>
            <a:endParaRPr lang="en-US" altLang="ko-KR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What is Spring?</a:t>
            </a:r>
            <a:endParaRPr lang="ko-KR" altLang="en-US" sz="8000" b="1" spc="-30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찾아오다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3C9051-6322-4862-8CB2-058810D43A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0" y="4223663"/>
            <a:ext cx="11431430" cy="76216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3D2A6-E2E9-4977-A6CE-7B56281BA7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4223663"/>
            <a:ext cx="11432441" cy="762162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56CC3F3-43C7-4340-BD29-59859D87F426}"/>
              </a:ext>
            </a:extLst>
          </p:cNvPr>
          <p:cNvSpPr txBox="1">
            <a:spLocks/>
          </p:cNvSpPr>
          <p:nvPr/>
        </p:nvSpPr>
        <p:spPr>
          <a:xfrm>
            <a:off x="2028367" y="6810333"/>
            <a:ext cx="8662537" cy="1333382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en-US" altLang="ko-KR" sz="8800" b="1" spc="-300">
                <a:solidFill>
                  <a:schemeClr val="bg1"/>
                </a:solidFill>
              </a:rPr>
              <a:t>Back-end</a:t>
            </a:r>
            <a:r>
              <a:rPr lang="ko-KR" altLang="en-US" sz="8800" b="1" spc="-300">
                <a:solidFill>
                  <a:schemeClr val="bg1"/>
                </a:solidFill>
              </a:rPr>
              <a:t> 계에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187177-066A-4245-9532-6F844FFC33D2}"/>
              </a:ext>
            </a:extLst>
          </p:cNvPr>
          <p:cNvSpPr txBox="1">
            <a:spLocks/>
          </p:cNvSpPr>
          <p:nvPr/>
        </p:nvSpPr>
        <p:spPr>
          <a:xfrm>
            <a:off x="6203576" y="8643421"/>
            <a:ext cx="14400115" cy="1475691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r"/>
            <a:r>
              <a:rPr lang="ko-KR" altLang="en-US" sz="8800" b="1" spc="-300">
                <a:solidFill>
                  <a:schemeClr val="bg1"/>
                </a:solidFill>
              </a:rPr>
              <a:t>봄</a:t>
            </a:r>
            <a:r>
              <a:rPr lang="en-US" altLang="ko-KR" sz="8800" b="1" spc="-300">
                <a:solidFill>
                  <a:schemeClr val="bg1"/>
                </a:solidFill>
              </a:rPr>
              <a:t>(Spring)</a:t>
            </a:r>
            <a:r>
              <a:rPr lang="ko-KR" altLang="en-US" sz="8800" b="1" spc="-300">
                <a:solidFill>
                  <a:schemeClr val="bg1"/>
                </a:solidFill>
              </a:rPr>
              <a:t>이 찾아오다</a:t>
            </a:r>
            <a:r>
              <a:rPr lang="en-US" altLang="ko-KR" sz="8800" b="1" spc="-300">
                <a:solidFill>
                  <a:schemeClr val="bg1"/>
                </a:solidFill>
              </a:rPr>
              <a:t>! ^^</a:t>
            </a:r>
            <a:endParaRPr lang="ko-KR" altLang="en-US" sz="8800" b="1" spc="-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7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</a:t>
            </a:r>
            <a:r>
              <a:rPr lang="ko-KR" altLang="en-US" sz="8000" b="1" spc="-300">
                <a:solidFill>
                  <a:schemeClr val="tx2"/>
                </a:solidFill>
              </a:rPr>
              <a:t>의 </a:t>
            </a:r>
            <a:r>
              <a:rPr lang="en-US" altLang="ko-KR" sz="8000" b="1" spc="-300">
                <a:solidFill>
                  <a:schemeClr val="tx2"/>
                </a:solidFill>
              </a:rPr>
              <a:t>3</a:t>
            </a:r>
            <a:r>
              <a:rPr lang="ko-KR" altLang="en-US" sz="8000" b="1" spc="-300">
                <a:solidFill>
                  <a:schemeClr val="tx2"/>
                </a:solidFill>
              </a:rPr>
              <a:t>대 기반 기술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 기반 기술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55B4CD51-6E90-42F6-85FB-478154C4CBAE}"/>
              </a:ext>
            </a:extLst>
          </p:cNvPr>
          <p:cNvGraphicFramePr/>
          <p:nvPr/>
        </p:nvGraphicFramePr>
        <p:xfrm>
          <a:off x="4061883" y="2987040"/>
          <a:ext cx="15258440" cy="928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FBD2615-FCFA-45F8-87C7-5E2D2D7E27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B57ED7-050D-42C0-95DF-B49E92831D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0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</a:t>
            </a:r>
            <a:r>
              <a:rPr lang="ko-KR" altLang="en-US" sz="8000" b="1" spc="-300">
                <a:solidFill>
                  <a:schemeClr val="tx2"/>
                </a:solidFill>
              </a:rPr>
              <a:t>의 </a:t>
            </a:r>
            <a:r>
              <a:rPr lang="en-US" altLang="ko-KR" sz="8000" b="1" spc="-300">
                <a:solidFill>
                  <a:schemeClr val="tx2"/>
                </a:solidFill>
              </a:rPr>
              <a:t>3</a:t>
            </a:r>
            <a:r>
              <a:rPr lang="ko-KR" altLang="en-US" sz="8000" b="1" spc="-300">
                <a:solidFill>
                  <a:schemeClr val="tx2"/>
                </a:solidFill>
              </a:rPr>
              <a:t>대 기반 기술 </a:t>
            </a:r>
            <a:r>
              <a:rPr lang="en-US" altLang="ko-KR" sz="8000" b="1" spc="-300">
                <a:solidFill>
                  <a:schemeClr val="tx2"/>
                </a:solidFill>
              </a:rPr>
              <a:t>: </a:t>
            </a:r>
            <a:r>
              <a:rPr lang="en-US" altLang="ko-KR" sz="8000" b="1" spc="-300">
                <a:solidFill>
                  <a:srgbClr val="0070C0"/>
                </a:solidFill>
              </a:rPr>
              <a:t>DI(Dependency Injection)</a:t>
            </a:r>
            <a:endParaRPr lang="ko-KR" altLang="en-US" sz="8000" b="1" spc="-30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252F1C-C5A6-4EE7-90C6-BC27B0386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0" y="4181654"/>
            <a:ext cx="7700903" cy="2281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DF8848-7EAC-4831-80DC-317DAEB3B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197" y="4181655"/>
            <a:ext cx="7700907" cy="22812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3ACC5D-2C38-4CD2-8672-6667B7EE9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758" y="4181654"/>
            <a:ext cx="7700910" cy="22812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0DE37A-ACC9-4AA7-A770-37DAF39D2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23" y="9747428"/>
            <a:ext cx="9835654" cy="167925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770F5-F716-4732-B452-6AE7FB5F45CD}"/>
              </a:ext>
            </a:extLst>
          </p:cNvPr>
          <p:cNvCxnSpPr>
            <a:stCxn id="4" idx="2"/>
          </p:cNvCxnSpPr>
          <p:nvPr/>
        </p:nvCxnSpPr>
        <p:spPr>
          <a:xfrm>
            <a:off x="4100092" y="6462891"/>
            <a:ext cx="3167731" cy="328453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DA0948-32D5-49A6-82D8-7E31D3DA66E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7014337" y="6462893"/>
            <a:ext cx="3256876" cy="328453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523AAC-990A-42DA-B4F5-A7A077C8A9AF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2185650" y="6462893"/>
            <a:ext cx="1" cy="328453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9731B3-7DD2-4D90-93F8-76ACBBEA2909}"/>
              </a:ext>
            </a:extLst>
          </p:cNvPr>
          <p:cNvSpPr>
            <a:spLocks/>
          </p:cNvSpPr>
          <p:nvPr/>
        </p:nvSpPr>
        <p:spPr>
          <a:xfrm>
            <a:off x="1249314" y="4828725"/>
            <a:ext cx="4900474" cy="65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15BCAB-85D7-4505-93B9-235B3A780C9A}"/>
              </a:ext>
            </a:extLst>
          </p:cNvPr>
          <p:cNvSpPr>
            <a:spLocks/>
          </p:cNvSpPr>
          <p:nvPr/>
        </p:nvSpPr>
        <p:spPr>
          <a:xfrm>
            <a:off x="9379162" y="4828725"/>
            <a:ext cx="4900474" cy="65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B054B0-8B29-4A08-AF7D-3A7D2CCB0E67}"/>
              </a:ext>
            </a:extLst>
          </p:cNvPr>
          <p:cNvSpPr>
            <a:spLocks/>
          </p:cNvSpPr>
          <p:nvPr/>
        </p:nvSpPr>
        <p:spPr>
          <a:xfrm>
            <a:off x="17376006" y="4828725"/>
            <a:ext cx="4900474" cy="65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F9C208-1BC7-49F5-A769-0A137A1F5DA6}"/>
              </a:ext>
            </a:extLst>
          </p:cNvPr>
          <p:cNvSpPr>
            <a:spLocks/>
          </p:cNvSpPr>
          <p:nvPr/>
        </p:nvSpPr>
        <p:spPr>
          <a:xfrm>
            <a:off x="9014174" y="9600545"/>
            <a:ext cx="2673520" cy="590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9E3C6B1-64EF-45A6-A308-91C1965B3CCE}"/>
              </a:ext>
            </a:extLst>
          </p:cNvPr>
          <p:cNvSpPr txBox="1">
            <a:spLocks/>
          </p:cNvSpPr>
          <p:nvPr/>
        </p:nvSpPr>
        <p:spPr>
          <a:xfrm>
            <a:off x="685799" y="2831675"/>
            <a:ext cx="2298488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chemeClr val="tx2"/>
                </a:solidFill>
              </a:rPr>
              <a:t>DI</a:t>
            </a:r>
            <a:r>
              <a:rPr lang="ko-KR" altLang="en-US" sz="3600" b="1" spc="-300">
                <a:solidFill>
                  <a:schemeClr val="tx2"/>
                </a:solidFill>
              </a:rPr>
              <a:t>를 사용하지 않은 클래스 간의 </a:t>
            </a:r>
            <a:r>
              <a:rPr lang="ko-KR" altLang="en-US" sz="3600" b="1" spc="-300">
                <a:solidFill>
                  <a:srgbClr val="FF0000"/>
                </a:solidFill>
              </a:rPr>
              <a:t>강한</a:t>
            </a:r>
            <a:r>
              <a:rPr lang="ko-KR" altLang="en-US" sz="3600" b="1" spc="-300">
                <a:solidFill>
                  <a:schemeClr val="tx2"/>
                </a:solidFill>
              </a:rPr>
              <a:t> 결합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F83ADAD-F10E-4600-83D0-CC6D18B3E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DA4B2FB-9310-40A6-B001-33749A6291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FD085A-D8DB-45E0-9F2E-45EEDEA239CF}"/>
              </a:ext>
            </a:extLst>
          </p:cNvPr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 기반 기술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32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</a:t>
            </a:r>
            <a:r>
              <a:rPr lang="ko-KR" altLang="en-US" sz="8000" b="1" spc="-300">
                <a:solidFill>
                  <a:schemeClr val="tx2"/>
                </a:solidFill>
              </a:rPr>
              <a:t>의 </a:t>
            </a:r>
            <a:r>
              <a:rPr lang="en-US" altLang="ko-KR" sz="8000" b="1" spc="-300">
                <a:solidFill>
                  <a:schemeClr val="tx2"/>
                </a:solidFill>
              </a:rPr>
              <a:t>3</a:t>
            </a:r>
            <a:r>
              <a:rPr lang="ko-KR" altLang="en-US" sz="8000" b="1" spc="-300">
                <a:solidFill>
                  <a:schemeClr val="tx2"/>
                </a:solidFill>
              </a:rPr>
              <a:t>대 기반 기술 </a:t>
            </a:r>
            <a:r>
              <a:rPr lang="en-US" altLang="ko-KR" sz="8000" b="1" spc="-300">
                <a:solidFill>
                  <a:schemeClr val="tx2"/>
                </a:solidFill>
              </a:rPr>
              <a:t>: </a:t>
            </a:r>
            <a:r>
              <a:rPr lang="en-US" altLang="ko-KR" sz="8000" b="1" spc="-300">
                <a:solidFill>
                  <a:srgbClr val="0070C0"/>
                </a:solidFill>
              </a:rPr>
              <a:t>DI(Dependency Injection)</a:t>
            </a:r>
            <a:endParaRPr lang="ko-KR" altLang="en-US" sz="8000" b="1" spc="-30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252F1C-C5A6-4EE7-90C6-BC27B0386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0" y="4181654"/>
            <a:ext cx="7700903" cy="2281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DF8848-7EAC-4831-80DC-317DAEB3B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197" y="4181655"/>
            <a:ext cx="7700907" cy="22812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3ACC5D-2C38-4CD2-8672-6667B7EE9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758" y="4181654"/>
            <a:ext cx="7700910" cy="228123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770F5-F716-4732-B452-6AE7FB5F45C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100092" y="6462891"/>
            <a:ext cx="3167730" cy="32246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DA0948-32D5-49A6-82D8-7E31D3DA66E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7058907" y="6462893"/>
            <a:ext cx="3212306" cy="328453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523AAC-990A-42DA-B4F5-A7A077C8A9A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185650" y="6462893"/>
            <a:ext cx="1" cy="328453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9731B3-7DD2-4D90-93F8-76ACBBEA2909}"/>
              </a:ext>
            </a:extLst>
          </p:cNvPr>
          <p:cNvSpPr>
            <a:spLocks/>
          </p:cNvSpPr>
          <p:nvPr/>
        </p:nvSpPr>
        <p:spPr>
          <a:xfrm>
            <a:off x="1249314" y="4828725"/>
            <a:ext cx="4900474" cy="65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15BCAB-85D7-4505-93B9-235B3A780C9A}"/>
              </a:ext>
            </a:extLst>
          </p:cNvPr>
          <p:cNvSpPr>
            <a:spLocks/>
          </p:cNvSpPr>
          <p:nvPr/>
        </p:nvSpPr>
        <p:spPr>
          <a:xfrm>
            <a:off x="9379162" y="4828725"/>
            <a:ext cx="4900474" cy="65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B054B0-8B29-4A08-AF7D-3A7D2CCB0E67}"/>
              </a:ext>
            </a:extLst>
          </p:cNvPr>
          <p:cNvSpPr>
            <a:spLocks/>
          </p:cNvSpPr>
          <p:nvPr/>
        </p:nvSpPr>
        <p:spPr>
          <a:xfrm>
            <a:off x="17376006" y="4828725"/>
            <a:ext cx="4900474" cy="65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9E3C6B1-64EF-45A6-A308-91C1965B3CCE}"/>
              </a:ext>
            </a:extLst>
          </p:cNvPr>
          <p:cNvSpPr txBox="1">
            <a:spLocks/>
          </p:cNvSpPr>
          <p:nvPr/>
        </p:nvSpPr>
        <p:spPr>
          <a:xfrm>
            <a:off x="685799" y="2866637"/>
            <a:ext cx="2298488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chemeClr val="tx2"/>
                </a:solidFill>
              </a:rPr>
              <a:t>DI</a:t>
            </a:r>
            <a:r>
              <a:rPr lang="ko-KR" altLang="en-US" sz="3600" b="1" spc="-300">
                <a:solidFill>
                  <a:schemeClr val="tx2"/>
                </a:solidFill>
              </a:rPr>
              <a:t>를 사용하지 않은 클래스 간의 </a:t>
            </a:r>
            <a:r>
              <a:rPr lang="ko-KR" altLang="en-US" sz="3600" b="1" spc="-300">
                <a:solidFill>
                  <a:srgbClr val="FF0000"/>
                </a:solidFill>
              </a:rPr>
              <a:t>강한</a:t>
            </a:r>
            <a:r>
              <a:rPr lang="ko-KR" altLang="en-US" sz="3600" b="1" spc="-300">
                <a:solidFill>
                  <a:schemeClr val="tx2"/>
                </a:solidFill>
              </a:rPr>
              <a:t> 결합</a:t>
            </a:r>
            <a:endParaRPr lang="en-US" altLang="ko-KR" sz="3600" b="1" spc="-300">
              <a:solidFill>
                <a:schemeClr val="tx2"/>
              </a:solidFill>
            </a:endParaRPr>
          </a:p>
          <a:p>
            <a:r>
              <a:rPr lang="en-US" altLang="ko-KR" sz="3600" b="1" spc="-300">
                <a:solidFill>
                  <a:schemeClr val="tx2"/>
                </a:solidFill>
              </a:rPr>
              <a:t>: </a:t>
            </a:r>
            <a:r>
              <a:rPr lang="ko-KR" altLang="en-US" sz="3600" b="1" spc="-300">
                <a:solidFill>
                  <a:srgbClr val="0070C0"/>
                </a:solidFill>
              </a:rPr>
              <a:t>만약 고객 </a:t>
            </a:r>
            <a:r>
              <a:rPr lang="en-US" altLang="ko-KR" sz="3600" b="1" spc="-300">
                <a:solidFill>
                  <a:srgbClr val="0070C0"/>
                </a:solidFill>
              </a:rPr>
              <a:t>A, B, C</a:t>
            </a:r>
            <a:r>
              <a:rPr lang="ko-KR" altLang="en-US" sz="3600" b="1" spc="-300">
                <a:solidFill>
                  <a:srgbClr val="0070C0"/>
                </a:solidFill>
              </a:rPr>
              <a:t>의 보험 매니저가 매니저 </a:t>
            </a:r>
            <a:r>
              <a:rPr lang="en-US" altLang="ko-KR" sz="3600" b="1" spc="-300">
                <a:solidFill>
                  <a:srgbClr val="0070C0"/>
                </a:solidFill>
              </a:rPr>
              <a:t>B</a:t>
            </a:r>
            <a:r>
              <a:rPr lang="ko-KR" altLang="en-US" sz="3600" b="1" spc="-300">
                <a:solidFill>
                  <a:srgbClr val="0070C0"/>
                </a:solidFill>
              </a:rPr>
              <a:t>로 바꼈다면</a:t>
            </a:r>
            <a:r>
              <a:rPr lang="en-US" altLang="ko-KR" sz="3600" b="1" spc="-300">
                <a:solidFill>
                  <a:srgbClr val="0070C0"/>
                </a:solidFill>
              </a:rPr>
              <a:t>??</a:t>
            </a:r>
            <a:endParaRPr lang="ko-KR" altLang="en-US" sz="3600" b="1" spc="-30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CC53DC-27EF-49CA-9612-51544AA5E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93" y="9687512"/>
            <a:ext cx="9746514" cy="179118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F9C208-1BC7-49F5-A769-0A137A1F5DA6}"/>
              </a:ext>
            </a:extLst>
          </p:cNvPr>
          <p:cNvSpPr>
            <a:spLocks/>
          </p:cNvSpPr>
          <p:nvPr/>
        </p:nvSpPr>
        <p:spPr>
          <a:xfrm>
            <a:off x="9014174" y="9600545"/>
            <a:ext cx="2673520" cy="590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C98F8C1-1D8D-408D-9BC6-8F186A4CF309}"/>
              </a:ext>
            </a:extLst>
          </p:cNvPr>
          <p:cNvSpPr txBox="1">
            <a:spLocks/>
          </p:cNvSpPr>
          <p:nvPr/>
        </p:nvSpPr>
        <p:spPr>
          <a:xfrm>
            <a:off x="685799" y="7191342"/>
            <a:ext cx="2298488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ko-KR" altLang="en-US" sz="4800" b="1" spc="-300">
                <a:solidFill>
                  <a:srgbClr val="FF0000"/>
                </a:solidFill>
              </a:rPr>
              <a:t>고객 </a:t>
            </a:r>
            <a:r>
              <a:rPr lang="en-US" altLang="ko-KR" sz="4800" b="1" spc="-300">
                <a:solidFill>
                  <a:srgbClr val="FF0000"/>
                </a:solidFill>
              </a:rPr>
              <a:t>A, B, C</a:t>
            </a:r>
            <a:r>
              <a:rPr lang="ko-KR" altLang="en-US" sz="4800" b="1" spc="-300">
                <a:solidFill>
                  <a:srgbClr val="FF0000"/>
                </a:solidFill>
              </a:rPr>
              <a:t>의 모든 매니저 객체를 매니저 </a:t>
            </a:r>
            <a:r>
              <a:rPr lang="en-US" altLang="ko-KR" sz="4800" b="1" spc="-300">
                <a:solidFill>
                  <a:srgbClr val="FF0000"/>
                </a:solidFill>
              </a:rPr>
              <a:t>B</a:t>
            </a:r>
            <a:r>
              <a:rPr lang="ko-KR" altLang="en-US" sz="4800" b="1" spc="-300">
                <a:solidFill>
                  <a:srgbClr val="FF0000"/>
                </a:solidFill>
              </a:rPr>
              <a:t>로 바꿔주어야 합니다 ㅡ</a:t>
            </a:r>
            <a:r>
              <a:rPr lang="en-US" altLang="ko-KR" sz="4800" b="1" spc="-300">
                <a:solidFill>
                  <a:srgbClr val="FF0000"/>
                </a:solidFill>
              </a:rPr>
              <a:t>_</a:t>
            </a:r>
            <a:r>
              <a:rPr lang="ko-KR" altLang="en-US" sz="4800" b="1" spc="-300">
                <a:solidFill>
                  <a:srgbClr val="FF0000"/>
                </a:solidFill>
              </a:rPr>
              <a:t>ㅡ</a:t>
            </a:r>
            <a:r>
              <a:rPr lang="en-US" altLang="ko-KR" sz="4800" b="1" spc="-300">
                <a:solidFill>
                  <a:srgbClr val="FF0000"/>
                </a:solidFill>
              </a:rPr>
              <a:t>;</a:t>
            </a:r>
            <a:endParaRPr lang="ko-KR" altLang="en-US" sz="4800" b="1" spc="-300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907A39-7B89-4866-8E04-D19D838C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E6E01DC-C89C-43F1-A585-0DC62580A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FB3C5B7-F7C2-4ACB-8E7C-E5DCF7B08DD4}"/>
              </a:ext>
            </a:extLst>
          </p:cNvPr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 기반 기술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34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</a:t>
            </a:r>
            <a:r>
              <a:rPr lang="ko-KR" altLang="en-US" sz="8000" b="1" spc="-300">
                <a:solidFill>
                  <a:schemeClr val="tx2"/>
                </a:solidFill>
              </a:rPr>
              <a:t>의 </a:t>
            </a:r>
            <a:r>
              <a:rPr lang="en-US" altLang="ko-KR" sz="8000" b="1" spc="-300">
                <a:solidFill>
                  <a:schemeClr val="tx2"/>
                </a:solidFill>
              </a:rPr>
              <a:t>3</a:t>
            </a:r>
            <a:r>
              <a:rPr lang="ko-KR" altLang="en-US" sz="8000" b="1" spc="-300">
                <a:solidFill>
                  <a:schemeClr val="tx2"/>
                </a:solidFill>
              </a:rPr>
              <a:t>대 기반 기술 </a:t>
            </a:r>
            <a:r>
              <a:rPr lang="en-US" altLang="ko-KR" sz="8000" b="1" spc="-300">
                <a:solidFill>
                  <a:schemeClr val="tx2"/>
                </a:solidFill>
              </a:rPr>
              <a:t>: </a:t>
            </a:r>
            <a:r>
              <a:rPr lang="en-US" altLang="ko-KR" sz="8000" b="1" spc="-300">
                <a:solidFill>
                  <a:srgbClr val="0070C0"/>
                </a:solidFill>
              </a:rPr>
              <a:t>DI(Dependency Injection)</a:t>
            </a:r>
            <a:endParaRPr lang="ko-KR" altLang="en-US" sz="8000" b="1" spc="-300">
              <a:solidFill>
                <a:srgbClr val="0070C0"/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9E3C6B1-64EF-45A6-A308-91C1965B3CCE}"/>
              </a:ext>
            </a:extLst>
          </p:cNvPr>
          <p:cNvSpPr txBox="1">
            <a:spLocks/>
          </p:cNvSpPr>
          <p:nvPr/>
        </p:nvSpPr>
        <p:spPr>
          <a:xfrm>
            <a:off x="685799" y="2866637"/>
            <a:ext cx="2298488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chemeClr val="tx2"/>
                </a:solidFill>
              </a:rPr>
              <a:t>DI</a:t>
            </a:r>
            <a:r>
              <a:rPr lang="ko-KR" altLang="en-US" sz="3600" b="1" spc="-300">
                <a:solidFill>
                  <a:schemeClr val="tx2"/>
                </a:solidFill>
              </a:rPr>
              <a:t>를 사용한 클래스 간의 </a:t>
            </a:r>
            <a:r>
              <a:rPr lang="ko-KR" altLang="en-US" sz="3600" b="1" spc="-300">
                <a:solidFill>
                  <a:srgbClr val="FF0000"/>
                </a:solidFill>
              </a:rPr>
              <a:t>느슨한</a:t>
            </a:r>
            <a:r>
              <a:rPr lang="ko-KR" altLang="en-US" sz="3600" b="1" spc="-300">
                <a:solidFill>
                  <a:schemeClr val="tx2"/>
                </a:solidFill>
              </a:rPr>
              <a:t> 결합</a:t>
            </a:r>
            <a:endParaRPr lang="en-US" altLang="ko-KR" sz="3600" b="1" spc="-30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4BA29-F5F3-4771-8488-638D2D96F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1" y="4381572"/>
            <a:ext cx="7660741" cy="16635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7D7140-0E9B-46DD-945C-8F9FDBB2C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284" y="4381572"/>
            <a:ext cx="7660741" cy="16635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B13588-F7AF-4D79-B4B6-62B5C6C4B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837" y="4381573"/>
            <a:ext cx="7660732" cy="1663553"/>
          </a:xfrm>
          <a:prstGeom prst="rect">
            <a:avLst/>
          </a:prstGeom>
        </p:spPr>
      </p:pic>
      <p:sp>
        <p:nvSpPr>
          <p:cNvPr id="16" name="정육면체 15">
            <a:extLst>
              <a:ext uri="{FF2B5EF4-FFF2-40B4-BE49-F238E27FC236}">
                <a16:creationId xmlns:a16="http://schemas.microsoft.com/office/drawing/2014/main" id="{144B891B-910D-4162-BF03-B9F63BB12170}"/>
              </a:ext>
            </a:extLst>
          </p:cNvPr>
          <p:cNvSpPr/>
          <p:nvPr/>
        </p:nvSpPr>
        <p:spPr>
          <a:xfrm>
            <a:off x="7328853" y="8921536"/>
            <a:ext cx="10390994" cy="2508754"/>
          </a:xfrm>
          <a:prstGeom prst="cub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36FC82-25D9-4982-A53A-A0395DB2A74C}"/>
              </a:ext>
            </a:extLst>
          </p:cNvPr>
          <p:cNvSpPr>
            <a:spLocks/>
          </p:cNvSpPr>
          <p:nvPr/>
        </p:nvSpPr>
        <p:spPr>
          <a:xfrm>
            <a:off x="6094437" y="4661459"/>
            <a:ext cx="1104386" cy="425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F0D81F-13D0-462A-B9D1-6B6D98B794BC}"/>
              </a:ext>
            </a:extLst>
          </p:cNvPr>
          <p:cNvSpPr>
            <a:spLocks/>
          </p:cNvSpPr>
          <p:nvPr/>
        </p:nvSpPr>
        <p:spPr>
          <a:xfrm>
            <a:off x="14207659" y="4661459"/>
            <a:ext cx="1104386" cy="425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89D32E-1006-49B7-B846-90DD239B71DB}"/>
              </a:ext>
            </a:extLst>
          </p:cNvPr>
          <p:cNvSpPr>
            <a:spLocks/>
          </p:cNvSpPr>
          <p:nvPr/>
        </p:nvSpPr>
        <p:spPr>
          <a:xfrm>
            <a:off x="22237753" y="4661459"/>
            <a:ext cx="1104386" cy="425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D23095C-DDF2-4FA1-A4FC-6E6650FE7921}"/>
              </a:ext>
            </a:extLst>
          </p:cNvPr>
          <p:cNvSpPr/>
          <p:nvPr/>
        </p:nvSpPr>
        <p:spPr>
          <a:xfrm rot="13875257">
            <a:off x="5600411" y="7131234"/>
            <a:ext cx="6113917" cy="683622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AAAD249-1C6E-4389-A098-5AE38DA9E526}"/>
              </a:ext>
            </a:extLst>
          </p:cNvPr>
          <p:cNvSpPr/>
          <p:nvPr/>
        </p:nvSpPr>
        <p:spPr>
          <a:xfrm rot="18046812">
            <a:off x="10159774" y="7132251"/>
            <a:ext cx="5426342" cy="683622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55BD5E-1CDF-4BC4-B43E-B6B4EB0C6D20}"/>
              </a:ext>
            </a:extLst>
          </p:cNvPr>
          <p:cNvSpPr>
            <a:spLocks/>
          </p:cNvSpPr>
          <p:nvPr/>
        </p:nvSpPr>
        <p:spPr>
          <a:xfrm>
            <a:off x="10583309" y="9847075"/>
            <a:ext cx="1602341" cy="65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4410C4AE-48F0-48BD-8573-4531401B1434}"/>
              </a:ext>
            </a:extLst>
          </p:cNvPr>
          <p:cNvSpPr txBox="1">
            <a:spLocks/>
          </p:cNvSpPr>
          <p:nvPr/>
        </p:nvSpPr>
        <p:spPr>
          <a:xfrm>
            <a:off x="7499348" y="9921190"/>
            <a:ext cx="1106839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3200" b="1" spc="-300">
                <a:solidFill>
                  <a:schemeClr val="tx2"/>
                </a:solidFill>
              </a:rPr>
              <a:t>InsuranceManager</a:t>
            </a:r>
            <a:r>
              <a:rPr lang="ko-KR" altLang="en-US" sz="3200" b="1" spc="-300">
                <a:solidFill>
                  <a:schemeClr val="tx2"/>
                </a:solidFill>
              </a:rPr>
              <a:t> </a:t>
            </a:r>
            <a:r>
              <a:rPr lang="en-US" altLang="ko-KR" sz="3200" b="1" spc="-300">
                <a:solidFill>
                  <a:schemeClr val="tx2"/>
                </a:solidFill>
              </a:rPr>
              <a:t>manager</a:t>
            </a:r>
            <a:r>
              <a:rPr lang="ko-KR" altLang="en-US" sz="3200" b="1" spc="-300">
                <a:solidFill>
                  <a:schemeClr val="tx2"/>
                </a:solidFill>
              </a:rPr>
              <a:t> </a:t>
            </a:r>
            <a:r>
              <a:rPr lang="en-US" altLang="ko-KR" sz="3200" b="1" spc="-300">
                <a:solidFill>
                  <a:schemeClr val="tx2"/>
                </a:solidFill>
              </a:rPr>
              <a:t>=</a:t>
            </a:r>
            <a:r>
              <a:rPr lang="ko-KR" altLang="en-US" sz="3200" b="1" spc="-300">
                <a:solidFill>
                  <a:schemeClr val="tx2"/>
                </a:solidFill>
              </a:rPr>
              <a:t> </a:t>
            </a:r>
            <a:r>
              <a:rPr lang="en-US" altLang="ko-KR" sz="3200" b="1" spc="-300">
                <a:solidFill>
                  <a:schemeClr val="tx2"/>
                </a:solidFill>
              </a:rPr>
              <a:t>new</a:t>
            </a:r>
            <a:r>
              <a:rPr lang="ko-KR" altLang="en-US" sz="3200" b="1" spc="-300">
                <a:solidFill>
                  <a:schemeClr val="tx2"/>
                </a:solidFill>
              </a:rPr>
              <a:t> </a:t>
            </a:r>
            <a:r>
              <a:rPr lang="en-US" altLang="ko-KR" sz="3200" b="1" spc="-300">
                <a:solidFill>
                  <a:schemeClr val="tx2"/>
                </a:solidFill>
              </a:rPr>
              <a:t>InsuranceManagerA( )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3724810-72EE-4432-95F3-58ECFC728E18}"/>
              </a:ext>
            </a:extLst>
          </p:cNvPr>
          <p:cNvSpPr/>
          <p:nvPr/>
        </p:nvSpPr>
        <p:spPr>
          <a:xfrm rot="20067564">
            <a:off x="11791584" y="7149925"/>
            <a:ext cx="10929826" cy="683622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F51F234D-8A0E-4DF9-856A-99CF370E7FCC}"/>
              </a:ext>
            </a:extLst>
          </p:cNvPr>
          <p:cNvSpPr txBox="1">
            <a:spLocks/>
          </p:cNvSpPr>
          <p:nvPr/>
        </p:nvSpPr>
        <p:spPr>
          <a:xfrm>
            <a:off x="7328853" y="9014061"/>
            <a:ext cx="10390994" cy="68362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en-US" altLang="ko-KR" sz="3200" b="1" spc="-300">
                <a:solidFill>
                  <a:srgbClr val="002060"/>
                </a:solidFill>
              </a:rPr>
              <a:t>IOC(Inverse Of Control) Container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C9E26643-FCBA-4C50-92DA-E694177BC525}"/>
              </a:ext>
            </a:extLst>
          </p:cNvPr>
          <p:cNvSpPr txBox="1">
            <a:spLocks/>
          </p:cNvSpPr>
          <p:nvPr/>
        </p:nvSpPr>
        <p:spPr>
          <a:xfrm>
            <a:off x="685799" y="7191342"/>
            <a:ext cx="2298488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en-US" altLang="ko-KR" sz="4800" b="1" spc="-300">
                <a:solidFill>
                  <a:srgbClr val="0070C0"/>
                </a:solidFill>
              </a:rPr>
              <a:t>IOC</a:t>
            </a:r>
            <a:r>
              <a:rPr lang="ko-KR" altLang="en-US" sz="4800" b="1" spc="-300">
                <a:solidFill>
                  <a:srgbClr val="0070C0"/>
                </a:solidFill>
              </a:rPr>
              <a:t> </a:t>
            </a:r>
            <a:r>
              <a:rPr lang="en-US" altLang="ko-KR" sz="4800" b="1" spc="-300">
                <a:solidFill>
                  <a:srgbClr val="0070C0"/>
                </a:solidFill>
              </a:rPr>
              <a:t>Container</a:t>
            </a:r>
            <a:r>
              <a:rPr lang="ko-KR" altLang="en-US" sz="4800" b="1" spc="-300">
                <a:solidFill>
                  <a:srgbClr val="0070C0"/>
                </a:solidFill>
              </a:rPr>
              <a:t>가 매니저 객체를 생성해서 고객 </a:t>
            </a:r>
            <a:r>
              <a:rPr lang="en-US" altLang="ko-KR" sz="4800" b="1" spc="-300">
                <a:solidFill>
                  <a:srgbClr val="0070C0"/>
                </a:solidFill>
              </a:rPr>
              <a:t>A, B, C</a:t>
            </a:r>
            <a:r>
              <a:rPr lang="ko-KR" altLang="en-US" sz="4800" b="1" spc="-300">
                <a:solidFill>
                  <a:srgbClr val="0070C0"/>
                </a:solidFill>
              </a:rPr>
              <a:t>에게 주입해줍니다</a:t>
            </a:r>
            <a:r>
              <a:rPr lang="en-US" altLang="ko-KR" sz="4800" b="1" spc="-300">
                <a:solidFill>
                  <a:srgbClr val="0070C0"/>
                </a:solidFill>
              </a:rPr>
              <a:t>. ^^</a:t>
            </a:r>
            <a:endParaRPr lang="ko-KR" altLang="en-US" sz="4800" b="1" spc="-300">
              <a:solidFill>
                <a:srgbClr val="0070C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73A56F4-4A12-4F26-97BE-27CAB4D05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40D617-D822-4849-93D4-46488029A0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8D4750-DD94-4583-9063-82A9E74D8482}"/>
              </a:ext>
            </a:extLst>
          </p:cNvPr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 기반 기술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61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</a:t>
            </a:r>
            <a:r>
              <a:rPr lang="ko-KR" altLang="en-US" sz="8000" b="1" spc="-300">
                <a:solidFill>
                  <a:schemeClr val="tx2"/>
                </a:solidFill>
              </a:rPr>
              <a:t>의 </a:t>
            </a:r>
            <a:r>
              <a:rPr lang="en-US" altLang="ko-KR" sz="8000" b="1" spc="-300">
                <a:solidFill>
                  <a:schemeClr val="tx2"/>
                </a:solidFill>
              </a:rPr>
              <a:t>3</a:t>
            </a:r>
            <a:r>
              <a:rPr lang="ko-KR" altLang="en-US" sz="8000" b="1" spc="-300">
                <a:solidFill>
                  <a:schemeClr val="tx2"/>
                </a:solidFill>
              </a:rPr>
              <a:t>대 기반 기술 </a:t>
            </a:r>
            <a:r>
              <a:rPr lang="en-US" altLang="ko-KR" sz="8000" b="1" spc="-300">
                <a:solidFill>
                  <a:schemeClr val="tx2"/>
                </a:solidFill>
              </a:rPr>
              <a:t>: </a:t>
            </a:r>
            <a:r>
              <a:rPr lang="en-US" altLang="ko-KR" sz="8000" b="1" spc="-300">
                <a:solidFill>
                  <a:srgbClr val="0070C0"/>
                </a:solidFill>
              </a:rPr>
              <a:t>DI(Dependency Injection)</a:t>
            </a:r>
            <a:endParaRPr lang="ko-KR" altLang="en-US" sz="8000" b="1" spc="-3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4BA29-F5F3-4771-8488-638D2D96F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1" y="4381572"/>
            <a:ext cx="7660741" cy="16635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7D7140-0E9B-46DD-945C-8F9FDBB2C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284" y="4381572"/>
            <a:ext cx="7660741" cy="16635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B13588-F7AF-4D79-B4B6-62B5C6C4B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837" y="4381573"/>
            <a:ext cx="7660732" cy="1663553"/>
          </a:xfrm>
          <a:prstGeom prst="rect">
            <a:avLst/>
          </a:prstGeom>
        </p:spPr>
      </p:pic>
      <p:sp>
        <p:nvSpPr>
          <p:cNvPr id="16" name="정육면체 15">
            <a:extLst>
              <a:ext uri="{FF2B5EF4-FFF2-40B4-BE49-F238E27FC236}">
                <a16:creationId xmlns:a16="http://schemas.microsoft.com/office/drawing/2014/main" id="{144B891B-910D-4162-BF03-B9F63BB12170}"/>
              </a:ext>
            </a:extLst>
          </p:cNvPr>
          <p:cNvSpPr/>
          <p:nvPr/>
        </p:nvSpPr>
        <p:spPr>
          <a:xfrm>
            <a:off x="7328853" y="8921536"/>
            <a:ext cx="10390994" cy="2508754"/>
          </a:xfrm>
          <a:prstGeom prst="cub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36FC82-25D9-4982-A53A-A0395DB2A74C}"/>
              </a:ext>
            </a:extLst>
          </p:cNvPr>
          <p:cNvSpPr>
            <a:spLocks/>
          </p:cNvSpPr>
          <p:nvPr/>
        </p:nvSpPr>
        <p:spPr>
          <a:xfrm>
            <a:off x="6094437" y="4661459"/>
            <a:ext cx="1104386" cy="425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F0D81F-13D0-462A-B9D1-6B6D98B794BC}"/>
              </a:ext>
            </a:extLst>
          </p:cNvPr>
          <p:cNvSpPr>
            <a:spLocks/>
          </p:cNvSpPr>
          <p:nvPr/>
        </p:nvSpPr>
        <p:spPr>
          <a:xfrm>
            <a:off x="14207659" y="4661459"/>
            <a:ext cx="1104386" cy="425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89D32E-1006-49B7-B846-90DD239B71DB}"/>
              </a:ext>
            </a:extLst>
          </p:cNvPr>
          <p:cNvSpPr>
            <a:spLocks/>
          </p:cNvSpPr>
          <p:nvPr/>
        </p:nvSpPr>
        <p:spPr>
          <a:xfrm>
            <a:off x="22237753" y="4661459"/>
            <a:ext cx="1104386" cy="425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D23095C-DDF2-4FA1-A4FC-6E6650FE7921}"/>
              </a:ext>
            </a:extLst>
          </p:cNvPr>
          <p:cNvSpPr/>
          <p:nvPr/>
        </p:nvSpPr>
        <p:spPr>
          <a:xfrm rot="13875257">
            <a:off x="5600411" y="7131234"/>
            <a:ext cx="6113917" cy="683622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AAAD249-1C6E-4389-A098-5AE38DA9E526}"/>
              </a:ext>
            </a:extLst>
          </p:cNvPr>
          <p:cNvSpPr/>
          <p:nvPr/>
        </p:nvSpPr>
        <p:spPr>
          <a:xfrm rot="18046812">
            <a:off x="10159774" y="7132251"/>
            <a:ext cx="5426342" cy="683622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55BD5E-1CDF-4BC4-B43E-B6B4EB0C6D20}"/>
              </a:ext>
            </a:extLst>
          </p:cNvPr>
          <p:cNvSpPr>
            <a:spLocks/>
          </p:cNvSpPr>
          <p:nvPr/>
        </p:nvSpPr>
        <p:spPr>
          <a:xfrm>
            <a:off x="10583309" y="9847075"/>
            <a:ext cx="1602341" cy="65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4410C4AE-48F0-48BD-8573-4531401B1434}"/>
              </a:ext>
            </a:extLst>
          </p:cNvPr>
          <p:cNvSpPr txBox="1">
            <a:spLocks/>
          </p:cNvSpPr>
          <p:nvPr/>
        </p:nvSpPr>
        <p:spPr>
          <a:xfrm>
            <a:off x="7499348" y="9921190"/>
            <a:ext cx="1106839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3200" b="1" spc="-300">
                <a:solidFill>
                  <a:schemeClr val="tx2"/>
                </a:solidFill>
              </a:rPr>
              <a:t>InsuranceManager</a:t>
            </a:r>
            <a:r>
              <a:rPr lang="ko-KR" altLang="en-US" sz="3200" b="1" spc="-300">
                <a:solidFill>
                  <a:schemeClr val="tx2"/>
                </a:solidFill>
              </a:rPr>
              <a:t> </a:t>
            </a:r>
            <a:r>
              <a:rPr lang="en-US" altLang="ko-KR" sz="3200" b="1" spc="-300">
                <a:solidFill>
                  <a:schemeClr val="tx2"/>
                </a:solidFill>
              </a:rPr>
              <a:t>manager</a:t>
            </a:r>
            <a:r>
              <a:rPr lang="ko-KR" altLang="en-US" sz="3200" b="1" spc="-300">
                <a:solidFill>
                  <a:schemeClr val="tx2"/>
                </a:solidFill>
              </a:rPr>
              <a:t> </a:t>
            </a:r>
            <a:r>
              <a:rPr lang="en-US" altLang="ko-KR" sz="3200" b="1" spc="-300">
                <a:solidFill>
                  <a:schemeClr val="tx2"/>
                </a:solidFill>
              </a:rPr>
              <a:t>=</a:t>
            </a:r>
            <a:r>
              <a:rPr lang="ko-KR" altLang="en-US" sz="3200" b="1" spc="-300">
                <a:solidFill>
                  <a:schemeClr val="tx2"/>
                </a:solidFill>
              </a:rPr>
              <a:t> </a:t>
            </a:r>
            <a:r>
              <a:rPr lang="en-US" altLang="ko-KR" sz="3200" b="1" spc="-300">
                <a:solidFill>
                  <a:schemeClr val="tx2"/>
                </a:solidFill>
              </a:rPr>
              <a:t>new</a:t>
            </a:r>
            <a:r>
              <a:rPr lang="ko-KR" altLang="en-US" sz="3200" b="1" spc="-300">
                <a:solidFill>
                  <a:schemeClr val="tx2"/>
                </a:solidFill>
              </a:rPr>
              <a:t> </a:t>
            </a:r>
            <a:r>
              <a:rPr lang="en-US" altLang="ko-KR" sz="3200" b="1" spc="-300">
                <a:solidFill>
                  <a:srgbClr val="FF0000"/>
                </a:solidFill>
              </a:rPr>
              <a:t>InsuranceManagerB</a:t>
            </a:r>
            <a:r>
              <a:rPr lang="en-US" altLang="ko-KR" sz="3200" b="1" spc="-300">
                <a:solidFill>
                  <a:schemeClr val="tx2"/>
                </a:solidFill>
              </a:rPr>
              <a:t>( )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3724810-72EE-4432-95F3-58ECFC728E18}"/>
              </a:ext>
            </a:extLst>
          </p:cNvPr>
          <p:cNvSpPr/>
          <p:nvPr/>
        </p:nvSpPr>
        <p:spPr>
          <a:xfrm rot="20067564">
            <a:off x="11791584" y="7149925"/>
            <a:ext cx="10929826" cy="683622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F51F234D-8A0E-4DF9-856A-99CF370E7FCC}"/>
              </a:ext>
            </a:extLst>
          </p:cNvPr>
          <p:cNvSpPr txBox="1">
            <a:spLocks/>
          </p:cNvSpPr>
          <p:nvPr/>
        </p:nvSpPr>
        <p:spPr>
          <a:xfrm>
            <a:off x="7328853" y="9014061"/>
            <a:ext cx="10390994" cy="68362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en-US" altLang="ko-KR" sz="3200" b="1" spc="-300">
                <a:solidFill>
                  <a:srgbClr val="002060"/>
                </a:solidFill>
              </a:rPr>
              <a:t>IOC(Inverse Of Control) Container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C9E26643-FCBA-4C50-92DA-E694177BC525}"/>
              </a:ext>
            </a:extLst>
          </p:cNvPr>
          <p:cNvSpPr txBox="1">
            <a:spLocks/>
          </p:cNvSpPr>
          <p:nvPr/>
        </p:nvSpPr>
        <p:spPr>
          <a:xfrm>
            <a:off x="685799" y="7191342"/>
            <a:ext cx="2298488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en-US" altLang="ko-KR" sz="4800" b="1" spc="-300">
                <a:solidFill>
                  <a:srgbClr val="0070C0"/>
                </a:solidFill>
              </a:rPr>
              <a:t>IOC</a:t>
            </a:r>
            <a:r>
              <a:rPr lang="ko-KR" altLang="en-US" sz="4800" b="1" spc="-300">
                <a:solidFill>
                  <a:srgbClr val="0070C0"/>
                </a:solidFill>
              </a:rPr>
              <a:t> </a:t>
            </a:r>
            <a:r>
              <a:rPr lang="en-US" altLang="ko-KR" sz="4800" b="1" spc="-300">
                <a:solidFill>
                  <a:srgbClr val="0070C0"/>
                </a:solidFill>
              </a:rPr>
              <a:t>Container</a:t>
            </a:r>
            <a:r>
              <a:rPr lang="ko-KR" altLang="en-US" sz="4800" b="1" spc="-300">
                <a:solidFill>
                  <a:srgbClr val="0070C0"/>
                </a:solidFill>
              </a:rPr>
              <a:t>에서 매니저 객체를 </a:t>
            </a:r>
            <a:r>
              <a:rPr lang="en-US" altLang="ko-KR" sz="4800" b="1" spc="-300">
                <a:solidFill>
                  <a:srgbClr val="0070C0"/>
                </a:solidFill>
              </a:rPr>
              <a:t>B</a:t>
            </a:r>
            <a:r>
              <a:rPr lang="ko-KR" altLang="en-US" sz="4800" b="1" spc="-300">
                <a:solidFill>
                  <a:srgbClr val="0070C0"/>
                </a:solidFill>
              </a:rPr>
              <a:t>로 변경합니다</a:t>
            </a:r>
            <a:r>
              <a:rPr lang="en-US" altLang="ko-KR" sz="4800" b="1" spc="-300">
                <a:solidFill>
                  <a:srgbClr val="0070C0"/>
                </a:solidFill>
              </a:rPr>
              <a:t>. ^^</a:t>
            </a:r>
            <a:endParaRPr lang="ko-KR" altLang="en-US" sz="4800" b="1" spc="-300">
              <a:solidFill>
                <a:srgbClr val="0070C0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8987C3A4-E2BE-4413-A214-06B5451E6105}"/>
              </a:ext>
            </a:extLst>
          </p:cNvPr>
          <p:cNvSpPr txBox="1">
            <a:spLocks/>
          </p:cNvSpPr>
          <p:nvPr/>
        </p:nvSpPr>
        <p:spPr>
          <a:xfrm>
            <a:off x="685799" y="2866637"/>
            <a:ext cx="2298488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chemeClr val="tx2"/>
                </a:solidFill>
              </a:rPr>
              <a:t>DI</a:t>
            </a:r>
            <a:r>
              <a:rPr lang="ko-KR" altLang="en-US" sz="3600" b="1" spc="-300">
                <a:solidFill>
                  <a:schemeClr val="tx2"/>
                </a:solidFill>
              </a:rPr>
              <a:t>를 사용하지 않은 클래스 간의 </a:t>
            </a:r>
            <a:r>
              <a:rPr lang="ko-KR" altLang="en-US" sz="3600" b="1" spc="-300">
                <a:solidFill>
                  <a:srgbClr val="FF0000"/>
                </a:solidFill>
              </a:rPr>
              <a:t>느슨한</a:t>
            </a:r>
            <a:r>
              <a:rPr lang="ko-KR" altLang="en-US" sz="3600" b="1" spc="-300">
                <a:solidFill>
                  <a:schemeClr val="tx2"/>
                </a:solidFill>
              </a:rPr>
              <a:t> 결합</a:t>
            </a:r>
            <a:endParaRPr lang="en-US" altLang="ko-KR" sz="3600" b="1" spc="-300">
              <a:solidFill>
                <a:schemeClr val="tx2"/>
              </a:solidFill>
            </a:endParaRPr>
          </a:p>
          <a:p>
            <a:r>
              <a:rPr lang="en-US" altLang="ko-KR" sz="3600" b="1" spc="-300">
                <a:solidFill>
                  <a:schemeClr val="tx2"/>
                </a:solidFill>
              </a:rPr>
              <a:t>: </a:t>
            </a:r>
            <a:r>
              <a:rPr lang="ko-KR" altLang="en-US" sz="3600" b="1" spc="-300">
                <a:solidFill>
                  <a:srgbClr val="0070C0"/>
                </a:solidFill>
              </a:rPr>
              <a:t>만약 고객 </a:t>
            </a:r>
            <a:r>
              <a:rPr lang="en-US" altLang="ko-KR" sz="3600" b="1" spc="-300">
                <a:solidFill>
                  <a:srgbClr val="0070C0"/>
                </a:solidFill>
              </a:rPr>
              <a:t>A, B, C</a:t>
            </a:r>
            <a:r>
              <a:rPr lang="ko-KR" altLang="en-US" sz="3600" b="1" spc="-300">
                <a:solidFill>
                  <a:srgbClr val="0070C0"/>
                </a:solidFill>
              </a:rPr>
              <a:t>의 보험 매니저가 매니저 </a:t>
            </a:r>
            <a:r>
              <a:rPr lang="en-US" altLang="ko-KR" sz="3600" b="1" spc="-300">
                <a:solidFill>
                  <a:srgbClr val="0070C0"/>
                </a:solidFill>
              </a:rPr>
              <a:t>B</a:t>
            </a:r>
            <a:r>
              <a:rPr lang="ko-KR" altLang="en-US" sz="3600" b="1" spc="-300">
                <a:solidFill>
                  <a:srgbClr val="0070C0"/>
                </a:solidFill>
              </a:rPr>
              <a:t>로 바꼈다면</a:t>
            </a:r>
            <a:r>
              <a:rPr lang="en-US" altLang="ko-KR" sz="3600" b="1" spc="-300">
                <a:solidFill>
                  <a:srgbClr val="0070C0"/>
                </a:solidFill>
              </a:rPr>
              <a:t>??</a:t>
            </a:r>
            <a:endParaRPr lang="ko-KR" altLang="en-US" sz="3600" b="1" spc="-300">
              <a:solidFill>
                <a:srgbClr val="0070C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1CAAE9A-088F-4778-BF3C-5BC1E387A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8D9999D-7DB5-458F-BC28-F672F3282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C354AD-ECDD-4F1C-AA04-9A492E21EA50}"/>
              </a:ext>
            </a:extLst>
          </p:cNvPr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 기반 기술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5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</a:t>
            </a:r>
            <a:r>
              <a:rPr lang="ko-KR" altLang="en-US" sz="8000" b="1" spc="-300">
                <a:solidFill>
                  <a:schemeClr val="tx2"/>
                </a:solidFill>
              </a:rPr>
              <a:t>의 </a:t>
            </a:r>
            <a:r>
              <a:rPr lang="en-US" altLang="ko-KR" sz="8000" b="1" spc="-300">
                <a:solidFill>
                  <a:schemeClr val="tx2"/>
                </a:solidFill>
              </a:rPr>
              <a:t>3</a:t>
            </a:r>
            <a:r>
              <a:rPr lang="ko-KR" altLang="en-US" sz="8000" b="1" spc="-300">
                <a:solidFill>
                  <a:schemeClr val="tx2"/>
                </a:solidFill>
              </a:rPr>
              <a:t>대 기반 기술 </a:t>
            </a:r>
            <a:r>
              <a:rPr lang="en-US" altLang="ko-KR" sz="8000" b="1" spc="-300">
                <a:solidFill>
                  <a:schemeClr val="tx2"/>
                </a:solidFill>
              </a:rPr>
              <a:t>: </a:t>
            </a:r>
            <a:r>
              <a:rPr lang="en-US" altLang="ko-KR" sz="8000" b="1" spc="-300">
                <a:solidFill>
                  <a:srgbClr val="0070C0"/>
                </a:solidFill>
              </a:rPr>
              <a:t>AOP</a:t>
            </a:r>
            <a:endParaRPr lang="ko-KR" altLang="en-US" sz="8000" b="1" spc="-300">
              <a:solidFill>
                <a:srgbClr val="0070C0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8987C3A4-E2BE-4413-A214-06B5451E6105}"/>
              </a:ext>
            </a:extLst>
          </p:cNvPr>
          <p:cNvSpPr txBox="1">
            <a:spLocks/>
          </p:cNvSpPr>
          <p:nvPr/>
        </p:nvSpPr>
        <p:spPr>
          <a:xfrm>
            <a:off x="685799" y="2866637"/>
            <a:ext cx="2298488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3600" b="1" spc="-300">
                <a:solidFill>
                  <a:srgbClr val="0070C0"/>
                </a:solidFill>
              </a:rPr>
              <a:t>AOP(Aspect</a:t>
            </a:r>
            <a:r>
              <a:rPr lang="ko-KR" altLang="en-US" sz="3600" b="1" spc="-300">
                <a:solidFill>
                  <a:srgbClr val="0070C0"/>
                </a:solidFill>
              </a:rPr>
              <a:t> </a:t>
            </a:r>
            <a:r>
              <a:rPr lang="en-US" altLang="ko-KR" sz="3600" b="1" spc="-300">
                <a:solidFill>
                  <a:srgbClr val="0070C0"/>
                </a:solidFill>
              </a:rPr>
              <a:t>Oriented</a:t>
            </a:r>
            <a:r>
              <a:rPr lang="ko-KR" altLang="en-US" sz="3600" b="1" spc="-300">
                <a:solidFill>
                  <a:srgbClr val="0070C0"/>
                </a:solidFill>
              </a:rPr>
              <a:t> </a:t>
            </a:r>
            <a:r>
              <a:rPr lang="en-US" altLang="ko-KR" sz="3600" b="1" spc="-300">
                <a:solidFill>
                  <a:srgbClr val="0070C0"/>
                </a:solidFill>
              </a:rPr>
              <a:t>Programming) : </a:t>
            </a:r>
            <a:r>
              <a:rPr lang="ko-KR" altLang="en-US" sz="3600" b="1" spc="-300">
                <a:solidFill>
                  <a:srgbClr val="0070C0"/>
                </a:solidFill>
              </a:rPr>
              <a:t>관점</a:t>
            </a:r>
            <a:r>
              <a:rPr lang="en-US" altLang="ko-KR" sz="3600" b="1" spc="-300">
                <a:solidFill>
                  <a:srgbClr val="0070C0"/>
                </a:solidFill>
              </a:rPr>
              <a:t>(</a:t>
            </a:r>
            <a:r>
              <a:rPr lang="ko-KR" altLang="en-US" sz="3600" b="1" spc="-300">
                <a:solidFill>
                  <a:srgbClr val="0070C0"/>
                </a:solidFill>
              </a:rPr>
              <a:t>관심</a:t>
            </a:r>
            <a:r>
              <a:rPr lang="en-US" altLang="ko-KR" sz="3600" b="1" spc="-300">
                <a:solidFill>
                  <a:srgbClr val="0070C0"/>
                </a:solidFill>
              </a:rPr>
              <a:t>)</a:t>
            </a:r>
            <a:r>
              <a:rPr lang="ko-KR" altLang="en-US" sz="3600" b="1" spc="-300">
                <a:solidFill>
                  <a:srgbClr val="0070C0"/>
                </a:solidFill>
              </a:rPr>
              <a:t> 지향 프로그래밍</a:t>
            </a:r>
            <a:endParaRPr lang="en-US" altLang="ko-KR" sz="3600" b="1" spc="-300">
              <a:solidFill>
                <a:schemeClr val="tx2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ABB03-8FBB-4F5A-894B-C427D88DE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sp>
        <p:nvSpPr>
          <p:cNvPr id="2" name="정육면체 1">
            <a:extLst>
              <a:ext uri="{FF2B5EF4-FFF2-40B4-BE49-F238E27FC236}">
                <a16:creationId xmlns:a16="http://schemas.microsoft.com/office/drawing/2014/main" id="{A8F4BB22-59F2-45EA-9C8B-72F102C4183C}"/>
              </a:ext>
            </a:extLst>
          </p:cNvPr>
          <p:cNvSpPr/>
          <p:nvPr/>
        </p:nvSpPr>
        <p:spPr>
          <a:xfrm>
            <a:off x="5522258" y="6731835"/>
            <a:ext cx="16506333" cy="1506070"/>
          </a:xfrm>
          <a:prstGeom prst="cube">
            <a:avLst>
              <a:gd name="adj" fmla="val 84979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7303ADEC-426B-43D7-8197-A5B3D7DA224B}"/>
              </a:ext>
            </a:extLst>
          </p:cNvPr>
          <p:cNvSpPr/>
          <p:nvPr/>
        </p:nvSpPr>
        <p:spPr>
          <a:xfrm>
            <a:off x="5522258" y="8652573"/>
            <a:ext cx="16506333" cy="1506070"/>
          </a:xfrm>
          <a:prstGeom prst="cube">
            <a:avLst>
              <a:gd name="adj" fmla="val 84979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6F0195D3-7A48-4A7D-9586-CB6F6B389776}"/>
              </a:ext>
            </a:extLst>
          </p:cNvPr>
          <p:cNvSpPr/>
          <p:nvPr/>
        </p:nvSpPr>
        <p:spPr>
          <a:xfrm>
            <a:off x="5522258" y="10612996"/>
            <a:ext cx="16506333" cy="1506070"/>
          </a:xfrm>
          <a:prstGeom prst="cube">
            <a:avLst>
              <a:gd name="adj" fmla="val 84979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360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F2D61-E3C2-4CFB-ABA4-0C1294DDDFA8}"/>
              </a:ext>
            </a:extLst>
          </p:cNvPr>
          <p:cNvSpPr txBox="1"/>
          <p:nvPr/>
        </p:nvSpPr>
        <p:spPr>
          <a:xfrm>
            <a:off x="3173505" y="7185527"/>
            <a:ext cx="2193229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할일 등록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48CECE-2DBB-4B2D-B500-DDC64282E46B}"/>
              </a:ext>
            </a:extLst>
          </p:cNvPr>
          <p:cNvSpPr txBox="1"/>
          <p:nvPr/>
        </p:nvSpPr>
        <p:spPr>
          <a:xfrm>
            <a:off x="3173505" y="9320588"/>
            <a:ext cx="2193229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할일 조회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BF688A-9879-4B4D-8841-17D205D63B73}"/>
              </a:ext>
            </a:extLst>
          </p:cNvPr>
          <p:cNvSpPr txBox="1"/>
          <p:nvPr/>
        </p:nvSpPr>
        <p:spPr>
          <a:xfrm>
            <a:off x="3173505" y="11472863"/>
            <a:ext cx="2193229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할일 삭제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B2B9E52-5702-4C84-BB10-C39F81F0C0C6}"/>
              </a:ext>
            </a:extLst>
          </p:cNvPr>
          <p:cNvCxnSpPr>
            <a:stCxn id="3" idx="1"/>
            <a:endCxn id="29" idx="1"/>
          </p:cNvCxnSpPr>
          <p:nvPr/>
        </p:nvCxnSpPr>
        <p:spPr>
          <a:xfrm rot="10800000" flipV="1">
            <a:off x="3173505" y="7508629"/>
            <a:ext cx="12700" cy="4287336"/>
          </a:xfrm>
          <a:prstGeom prst="bentConnector3">
            <a:avLst>
              <a:gd name="adj1" fmla="val 33529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F54970C-AD83-4FAE-8392-719BE7E8C739}"/>
              </a:ext>
            </a:extLst>
          </p:cNvPr>
          <p:cNvCxnSpPr>
            <a:cxnSpLocks/>
            <a:stCxn id="3" idx="1"/>
            <a:endCxn id="27" idx="1"/>
          </p:cNvCxnSpPr>
          <p:nvPr/>
        </p:nvCxnSpPr>
        <p:spPr>
          <a:xfrm rot="10800000" flipV="1">
            <a:off x="3173505" y="7508628"/>
            <a:ext cx="12700" cy="2135061"/>
          </a:xfrm>
          <a:prstGeom prst="bentConnector3">
            <a:avLst>
              <a:gd name="adj1" fmla="val 33529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EB246EC-495F-4A1D-AFC6-0D3FCD5B0CC6}"/>
              </a:ext>
            </a:extLst>
          </p:cNvPr>
          <p:cNvSpPr txBox="1"/>
          <p:nvPr/>
        </p:nvSpPr>
        <p:spPr>
          <a:xfrm>
            <a:off x="136779" y="9472557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70C0"/>
                </a:solidFill>
              </a:rPr>
              <a:t>핵심 관심 기능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10DD8B-3FE8-4CCD-97D4-195E482E8D4C}"/>
              </a:ext>
            </a:extLst>
          </p:cNvPr>
          <p:cNvGrpSpPr/>
          <p:nvPr/>
        </p:nvGrpSpPr>
        <p:grpSpPr>
          <a:xfrm>
            <a:off x="9232683" y="5078074"/>
            <a:ext cx="1893467" cy="8081938"/>
            <a:chOff x="9232683" y="5078074"/>
            <a:chExt cx="1893467" cy="8081938"/>
          </a:xfrm>
        </p:grpSpPr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AE0ABC6D-ABBE-4A8F-A190-FCF3F9D350C6}"/>
                </a:ext>
              </a:extLst>
            </p:cNvPr>
            <p:cNvSpPr/>
            <p:nvPr/>
          </p:nvSpPr>
          <p:spPr>
            <a:xfrm>
              <a:off x="9897035" y="5970494"/>
              <a:ext cx="564765" cy="7189518"/>
            </a:xfrm>
            <a:prstGeom prst="down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ko-KR" altLang="en-US" sz="360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A77293-E125-4B09-A34F-B47D7CDB2D35}"/>
                </a:ext>
              </a:extLst>
            </p:cNvPr>
            <p:cNvSpPr txBox="1"/>
            <p:nvPr/>
          </p:nvSpPr>
          <p:spPr>
            <a:xfrm>
              <a:off x="9232683" y="5078074"/>
              <a:ext cx="1893467" cy="646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Logging</a:t>
              </a:r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B89B15-3E15-4A59-9510-A41EAA7B0FFF}"/>
              </a:ext>
            </a:extLst>
          </p:cNvPr>
          <p:cNvGrpSpPr/>
          <p:nvPr/>
        </p:nvGrpSpPr>
        <p:grpSpPr>
          <a:xfrm>
            <a:off x="13278522" y="5078074"/>
            <a:ext cx="1829347" cy="8081938"/>
            <a:chOff x="13278522" y="5078074"/>
            <a:chExt cx="1829347" cy="8081938"/>
          </a:xfrm>
        </p:grpSpPr>
        <p:sp>
          <p:nvSpPr>
            <p:cNvPr id="40" name="화살표: 아래쪽 39">
              <a:extLst>
                <a:ext uri="{FF2B5EF4-FFF2-40B4-BE49-F238E27FC236}">
                  <a16:creationId xmlns:a16="http://schemas.microsoft.com/office/drawing/2014/main" id="{84B6573B-C012-4BAD-851A-1307469AFE16}"/>
                </a:ext>
              </a:extLst>
            </p:cNvPr>
            <p:cNvSpPr/>
            <p:nvPr/>
          </p:nvSpPr>
          <p:spPr>
            <a:xfrm>
              <a:off x="13942874" y="5970494"/>
              <a:ext cx="564765" cy="7189518"/>
            </a:xfrm>
            <a:prstGeom prst="down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ko-KR" altLang="en-US" sz="360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13864A-C170-4C8C-B436-6FF480AE889D}"/>
                </a:ext>
              </a:extLst>
            </p:cNvPr>
            <p:cNvSpPr txBox="1"/>
            <p:nvPr/>
          </p:nvSpPr>
          <p:spPr>
            <a:xfrm>
              <a:off x="13278522" y="5078074"/>
              <a:ext cx="1829347" cy="646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Security</a:t>
              </a:r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001DB30-A71B-4F8D-907F-27B7B94D79CB}"/>
              </a:ext>
            </a:extLst>
          </p:cNvPr>
          <p:cNvGrpSpPr/>
          <p:nvPr/>
        </p:nvGrpSpPr>
        <p:grpSpPr>
          <a:xfrm>
            <a:off x="16919968" y="5078074"/>
            <a:ext cx="2531462" cy="8081938"/>
            <a:chOff x="16919968" y="5078074"/>
            <a:chExt cx="2531462" cy="8081938"/>
          </a:xfrm>
        </p:grpSpPr>
        <p:sp>
          <p:nvSpPr>
            <p:cNvPr id="45" name="화살표: 아래쪽 44">
              <a:extLst>
                <a:ext uri="{FF2B5EF4-FFF2-40B4-BE49-F238E27FC236}">
                  <a16:creationId xmlns:a16="http://schemas.microsoft.com/office/drawing/2014/main" id="{6AC2D849-4A7D-4F0A-967B-61A3CA659CF6}"/>
                </a:ext>
              </a:extLst>
            </p:cNvPr>
            <p:cNvSpPr/>
            <p:nvPr/>
          </p:nvSpPr>
          <p:spPr>
            <a:xfrm>
              <a:off x="17903317" y="5970494"/>
              <a:ext cx="564765" cy="7189518"/>
            </a:xfrm>
            <a:prstGeom prst="down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ko-KR" altLang="en-US" sz="360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1750D3-B785-4E1B-A8D9-AB3C3B7AC412}"/>
                </a:ext>
              </a:extLst>
            </p:cNvPr>
            <p:cNvSpPr txBox="1"/>
            <p:nvPr/>
          </p:nvSpPr>
          <p:spPr>
            <a:xfrm>
              <a:off x="16919968" y="5078074"/>
              <a:ext cx="2531462" cy="646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Transaction</a:t>
              </a:r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AAD095-93CB-4680-B768-8F3E34F0DE46}"/>
              </a:ext>
            </a:extLst>
          </p:cNvPr>
          <p:cNvGrpSpPr/>
          <p:nvPr/>
        </p:nvGrpSpPr>
        <p:grpSpPr>
          <a:xfrm>
            <a:off x="10185767" y="4025742"/>
            <a:ext cx="8006282" cy="1058682"/>
            <a:chOff x="10185767" y="4025742"/>
            <a:chExt cx="8006282" cy="1058682"/>
          </a:xfrm>
        </p:grpSpPr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D1B717EB-2DE7-47EB-AE4C-5FA2CF9B7307}"/>
                </a:ext>
              </a:extLst>
            </p:cNvPr>
            <p:cNvCxnSpPr>
              <a:cxnSpLocks/>
              <a:stCxn id="48" idx="0"/>
              <a:endCxn id="46" idx="0"/>
            </p:cNvCxnSpPr>
            <p:nvPr/>
          </p:nvCxnSpPr>
          <p:spPr>
            <a:xfrm rot="16200000" flipV="1">
              <a:off x="14182558" y="1074933"/>
              <a:ext cx="12700" cy="8006282"/>
            </a:xfrm>
            <a:prstGeom prst="bentConnector3">
              <a:avLst>
                <a:gd name="adj1" fmla="val 3352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3D21D8CC-E8A0-466E-8940-99657D8F9DEA}"/>
                </a:ext>
              </a:extLst>
            </p:cNvPr>
            <p:cNvCxnSpPr>
              <a:cxnSpLocks/>
              <a:stCxn id="47" idx="0"/>
              <a:endCxn id="46" idx="0"/>
            </p:cNvCxnSpPr>
            <p:nvPr/>
          </p:nvCxnSpPr>
          <p:spPr>
            <a:xfrm rot="16200000" flipV="1">
              <a:off x="12186307" y="3071184"/>
              <a:ext cx="12700" cy="4013779"/>
            </a:xfrm>
            <a:prstGeom prst="bentConnector3">
              <a:avLst>
                <a:gd name="adj1" fmla="val 33529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7247CF-2EA3-4DA0-91BF-EB183AA8A8B1}"/>
                </a:ext>
              </a:extLst>
            </p:cNvPr>
            <p:cNvSpPr txBox="1"/>
            <p:nvPr/>
          </p:nvSpPr>
          <p:spPr>
            <a:xfrm>
              <a:off x="12544286" y="4025742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>
                  <a:solidFill>
                    <a:srgbClr val="FF0000"/>
                  </a:solidFill>
                </a:rPr>
                <a:t>부가적인 관심 기능</a:t>
              </a: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ACB5DA3A-E4B3-491C-B714-A56CAD0392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9763628-BA91-47D7-8455-0888BE555BC0}"/>
              </a:ext>
            </a:extLst>
          </p:cNvPr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 기반 기술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</a:t>
            </a:r>
            <a:r>
              <a:rPr lang="ko-KR" altLang="en-US" sz="8000" b="1" spc="-300">
                <a:solidFill>
                  <a:schemeClr val="tx2"/>
                </a:solidFill>
              </a:rPr>
              <a:t>의 </a:t>
            </a:r>
            <a:r>
              <a:rPr lang="en-US" altLang="ko-KR" sz="8000" b="1" spc="-300">
                <a:solidFill>
                  <a:schemeClr val="tx2"/>
                </a:solidFill>
              </a:rPr>
              <a:t>3</a:t>
            </a:r>
            <a:r>
              <a:rPr lang="ko-KR" altLang="en-US" sz="8000" b="1" spc="-300">
                <a:solidFill>
                  <a:schemeClr val="tx2"/>
                </a:solidFill>
              </a:rPr>
              <a:t>대 기반 기술 </a:t>
            </a:r>
            <a:r>
              <a:rPr lang="en-US" altLang="ko-KR" sz="8000" b="1" spc="-300">
                <a:solidFill>
                  <a:schemeClr val="tx2"/>
                </a:solidFill>
              </a:rPr>
              <a:t>: </a:t>
            </a:r>
            <a:r>
              <a:rPr lang="ko-KR" altLang="en-US" sz="8000" b="1" spc="-300">
                <a:solidFill>
                  <a:srgbClr val="0070C0"/>
                </a:solidFill>
              </a:rPr>
              <a:t>서비스 추상화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8987C3A4-E2BE-4413-A214-06B5451E6105}"/>
              </a:ext>
            </a:extLst>
          </p:cNvPr>
          <p:cNvSpPr txBox="1">
            <a:spLocks/>
          </p:cNvSpPr>
          <p:nvPr/>
        </p:nvSpPr>
        <p:spPr>
          <a:xfrm>
            <a:off x="685799" y="2866637"/>
            <a:ext cx="22984887" cy="1161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 spc="-3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추상화란</a:t>
            </a:r>
            <a:r>
              <a:rPr lang="en-US" altLang="ko-KR" sz="3600" b="1" spc="-3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3600" b="1" spc="-30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시스템의 공통점을 추출해서 분리시키는것</a:t>
            </a:r>
            <a:endParaRPr lang="en-US" altLang="ko-KR" sz="3600" b="1" spc="-30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ABB03-8FBB-4F5A-894B-C427D88DE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CB5DA3A-E4B3-491C-B714-A56CAD0392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9763628-BA91-47D7-8455-0888BE555BC0}"/>
              </a:ext>
            </a:extLst>
          </p:cNvPr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 기반 기술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F4EC36-932A-4B01-AA7C-441F7CB8C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64" y="5327174"/>
            <a:ext cx="6868036" cy="12563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E42335-9A06-45F0-ACE8-E17B7B0E1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31" y="9123041"/>
            <a:ext cx="7083587" cy="2002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569513-4D1D-4013-A822-C77523AA7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89" y="9123041"/>
            <a:ext cx="7083587" cy="200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30A731-296B-4BED-8D4F-3C5268CC3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448" y="9123041"/>
            <a:ext cx="7083580" cy="2002157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C5CB9DC-0C41-47D2-985C-2BB54A399EFB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7751855" y="5955348"/>
            <a:ext cx="2004009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C0D4C7-EC22-4486-9FB9-A8A59D55351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719525" y="6583522"/>
            <a:ext cx="4036339" cy="2539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7262955-3C42-41B0-BA25-9C887B5C30E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13189882" y="6583522"/>
            <a:ext cx="1" cy="2539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2AFBD4E-A34C-43C0-8F1D-7233657F6F5E}"/>
              </a:ext>
            </a:extLst>
          </p:cNvPr>
          <p:cNvCxnSpPr>
            <a:cxnSpLocks/>
          </p:cNvCxnSpPr>
          <p:nvPr/>
        </p:nvCxnSpPr>
        <p:spPr>
          <a:xfrm flipH="1" flipV="1">
            <a:off x="16623900" y="6583522"/>
            <a:ext cx="4036338" cy="25464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8389F139-0F57-4925-A55F-AE37EF3B05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4" y="4341966"/>
            <a:ext cx="7392461" cy="32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733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</a:bodyPr>
      <a:lstStyle>
        <a:defPPr>
          <a:defRPr sz="3600" smtClean="0">
            <a:ln w="0"/>
            <a:solidFill>
              <a:srgbClr val="FFFF00"/>
            </a:solidFill>
            <a:effectLst>
              <a:reflection blurRad="6350" stA="53000" endA="300" endPos="35500" dir="5400000" sy="-90000" algn="bl" rotWithShape="0"/>
            </a:effectLst>
            <a:latin typeface="배달의민족 도현" panose="020B0600000101010101" pitchFamily="50" charset="-127"/>
            <a:ea typeface="배달의민족 도현" panose="020B0600000101010101" pitchFamily="50" charset="-127"/>
            <a:cs typeface="Microsoft Himalaya" panose="01010100010101010101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3345</TotalTime>
  <Words>445</Words>
  <Application>Microsoft Office PowerPoint</Application>
  <PresentationFormat>사용자 지정</PresentationFormat>
  <Paragraphs>94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HY헤드라인M</vt:lpstr>
      <vt:lpstr>Nanum Gothic</vt:lpstr>
      <vt:lpstr>나눔고딕</vt:lpstr>
      <vt:lpstr>맑은 고딕</vt:lpstr>
      <vt:lpstr>배달의민족 도현</vt:lpstr>
      <vt:lpstr>Arial</vt:lpstr>
      <vt:lpstr>Wingdings</vt:lpstr>
      <vt:lpstr>default theme</vt:lpstr>
      <vt:lpstr>PowerPoint 프레젠테이션</vt:lpstr>
      <vt:lpstr>What is Spring?</vt:lpstr>
      <vt:lpstr>Spring의 3대 기반 기술</vt:lpstr>
      <vt:lpstr>Spring의 3대 기반 기술 : DI(Dependency Injection)</vt:lpstr>
      <vt:lpstr>Spring의 3대 기반 기술 : DI(Dependency Injection)</vt:lpstr>
      <vt:lpstr>Spring의 3대 기반 기술 : DI(Dependency Injection)</vt:lpstr>
      <vt:lpstr>Spring의 3대 기반 기술 : DI(Dependency Injection)</vt:lpstr>
      <vt:lpstr>Spring의 3대 기반 기술 : AOP</vt:lpstr>
      <vt:lpstr>Spring의 3대 기반 기술 : 서비스 추상화</vt:lpstr>
      <vt:lpstr>Spring MVC</vt:lpstr>
      <vt:lpstr>초간단 TODO 애플리케이션 구현</vt:lpstr>
      <vt:lpstr>다음 시간 이야기 : Spring을 더욱 더 편리하게!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황정식</cp:lastModifiedBy>
  <cp:revision>108</cp:revision>
  <dcterms:created xsi:type="dcterms:W3CDTF">2016-03-17T16:41:18Z</dcterms:created>
  <dcterms:modified xsi:type="dcterms:W3CDTF">2020-04-20T13:52:06Z</dcterms:modified>
</cp:coreProperties>
</file>