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6" r:id="rId3"/>
    <p:sldId id="267" r:id="rId4"/>
    <p:sldId id="262" r:id="rId5"/>
    <p:sldId id="264" r:id="rId6"/>
  </p:sldIdLst>
  <p:sldSz cx="24371300" cy="13716000"/>
  <p:notesSz cx="6858000" cy="9144000"/>
  <p:defaultTextStyle>
    <a:defPPr>
      <a:defRPr lang="ko-KR"/>
    </a:defPPr>
    <a:lvl1pPr marL="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1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2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32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40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4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5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6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2097" userDrawn="1">
          <p15:clr>
            <a:srgbClr val="A4A3A4"/>
          </p15:clr>
        </p15:guide>
        <p15:guide id="3" orient="horz" pos="5567" userDrawn="1">
          <p15:clr>
            <a:srgbClr val="A4A3A4"/>
          </p15:clr>
        </p15:guide>
        <p15:guide id="4" pos="3140" userDrawn="1">
          <p15:clr>
            <a:srgbClr val="A4A3A4"/>
          </p15:clr>
        </p15:guide>
        <p15:guide id="5" pos="12235" userDrawn="1">
          <p15:clr>
            <a:srgbClr val="A4A3A4"/>
          </p15:clr>
        </p15:guide>
        <p15:guide id="6" pos="13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70C0"/>
    <a:srgbClr val="ED6239"/>
    <a:srgbClr val="EAE9E9"/>
    <a:srgbClr val="EC663A"/>
    <a:srgbClr val="0080FF"/>
    <a:srgbClr val="FFFF99"/>
    <a:srgbClr val="2494AE"/>
    <a:srgbClr val="55C3DC"/>
    <a:srgbClr val="5E2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5052" autoAdjust="0"/>
  </p:normalViewPr>
  <p:slideViewPr>
    <p:cSldViewPr snapToGrid="0">
      <p:cViewPr varScale="1">
        <p:scale>
          <a:sx n="56" d="100"/>
          <a:sy n="56" d="100"/>
        </p:scale>
        <p:origin x="708" y="90"/>
      </p:cViewPr>
      <p:guideLst>
        <p:guide orient="horz" pos="3073"/>
        <p:guide pos="2097"/>
        <p:guide orient="horz" pos="5567"/>
        <p:guide pos="3140"/>
        <p:guide pos="12235"/>
        <p:guide pos="132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37473-7B58-4656-B82C-5AE48D9E996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B086-C1DB-482F-8582-D6C6CBD6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B086-C1DB-482F-8582-D6C6CBD69A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0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6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565" y="549276"/>
            <a:ext cx="2193417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565" y="3200401"/>
            <a:ext cx="21934170" cy="90519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8565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26861" y="12712701"/>
            <a:ext cx="7717578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466098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  <a:prstGeom prst="rect">
            <a:avLst/>
          </a:prstGeom>
        </p:spPr>
        <p:txBody>
          <a:bodyPr anchor="b"/>
          <a:lstStyle>
            <a:lvl1pPr>
              <a:defRPr sz="1199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827886" rtl="0" eaLnBrk="1" latinLnBrk="1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1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tvillage.tisto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075" y="2238375"/>
            <a:ext cx="22317076" cy="9439276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63300" y="2658316"/>
            <a:ext cx="9433904" cy="830997"/>
          </a:xfrm>
          <a:prstGeom prst="rect">
            <a:avLst/>
          </a:prstGeom>
          <a:noFill/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480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Kevin’s IT Village</a:t>
            </a:r>
            <a:endParaRPr lang="ko-KR" altLang="en-US" sz="480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782" y="2658316"/>
            <a:ext cx="2043718" cy="20437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516100" y="3673979"/>
            <a:ext cx="60357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280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Microsoft Himalaya" panose="01010100010101010101" pitchFamily="2" charset="0"/>
              </a:rPr>
              <a:t>http://itvillage.tistory.com</a:t>
            </a:r>
            <a:endParaRPr lang="ko-KR" altLang="en-US" sz="280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21" y="6194047"/>
            <a:ext cx="5483604" cy="5483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8975" y="5850017"/>
            <a:ext cx="12141465" cy="1446550"/>
          </a:xfrm>
          <a:prstGeom prst="rect">
            <a:avLst/>
          </a:prstGeom>
          <a:noFill/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 로드맵 이야기</a:t>
            </a:r>
            <a:r>
              <a:rPr lang="en-US" altLang="ko-KR" sz="88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(6)</a:t>
            </a:r>
            <a:endParaRPr lang="ko-KR" altLang="en-US" sz="880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06839" y="8117502"/>
            <a:ext cx="9349034" cy="1938992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Spring Boot</a:t>
            </a:r>
            <a:endParaRPr lang="ko-KR" altLang="en-US" sz="12000">
              <a:solidFill>
                <a:srgbClr val="FFFF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53EC2-209B-4922-8C09-83B952FB9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40" y="2985267"/>
            <a:ext cx="8253535" cy="23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 Boot</a:t>
            </a:r>
            <a:r>
              <a:rPr lang="ko-KR" altLang="en-US" sz="8000" b="1" spc="-300">
                <a:solidFill>
                  <a:schemeClr val="tx2"/>
                </a:solidFill>
              </a:rPr>
              <a:t>의 탄생 배경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 Boot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탄생 배경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56CC3F3-43C7-4340-BD29-59859D87F426}"/>
              </a:ext>
            </a:extLst>
          </p:cNvPr>
          <p:cNvSpPr txBox="1">
            <a:spLocks/>
          </p:cNvSpPr>
          <p:nvPr/>
        </p:nvSpPr>
        <p:spPr>
          <a:xfrm>
            <a:off x="2028367" y="4121269"/>
            <a:ext cx="19135837" cy="3842324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8800" b="1" spc="-300">
                <a:solidFill>
                  <a:schemeClr val="bg1"/>
                </a:solidFill>
              </a:rPr>
              <a:t>Spring</a:t>
            </a:r>
            <a:r>
              <a:rPr lang="ko-KR" altLang="en-US" sz="8800" b="1" spc="-300">
                <a:solidFill>
                  <a:schemeClr val="bg1"/>
                </a:solidFill>
              </a:rPr>
              <a:t>의 복잡한 구성 작업</a:t>
            </a:r>
            <a:endParaRPr lang="en-US" altLang="ko-KR" sz="8800" b="1" spc="-30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3200" b="1" spc="-300">
                <a:solidFill>
                  <a:schemeClr val="bg1"/>
                </a:solidFill>
              </a:rPr>
              <a:t>web.xml </a:t>
            </a:r>
            <a:r>
              <a:rPr lang="ko-KR" altLang="en-US" sz="3200" b="1" spc="-300">
                <a:solidFill>
                  <a:schemeClr val="bg1"/>
                </a:solidFill>
              </a:rPr>
              <a:t>설정</a:t>
            </a:r>
            <a:endParaRPr lang="en-US" altLang="ko-KR" sz="3200" b="1" spc="-30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3200" b="1" spc="-300">
                <a:solidFill>
                  <a:schemeClr val="bg1"/>
                </a:solidFill>
              </a:rPr>
              <a:t>DispatcherServlet </a:t>
            </a:r>
            <a:r>
              <a:rPr lang="ko-KR" altLang="en-US" sz="3200" b="1" spc="-300">
                <a:solidFill>
                  <a:schemeClr val="bg1"/>
                </a:solidFill>
              </a:rPr>
              <a:t>설정</a:t>
            </a:r>
            <a:endParaRPr lang="en-US" altLang="ko-KR" sz="3200" b="1" spc="-30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spc="-300">
                <a:solidFill>
                  <a:schemeClr val="bg1"/>
                </a:solidFill>
              </a:rPr>
              <a:t>프로젝트 의존성 관리</a:t>
            </a:r>
            <a:endParaRPr lang="en-US" altLang="ko-KR" sz="3200" b="1" spc="-30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3200" b="1" spc="-300">
                <a:solidFill>
                  <a:schemeClr val="bg1"/>
                </a:solidFill>
              </a:rPr>
              <a:t>Spring MVC </a:t>
            </a:r>
            <a:r>
              <a:rPr lang="ko-KR" altLang="en-US" sz="3200" b="1" spc="-300">
                <a:solidFill>
                  <a:schemeClr val="bg1"/>
                </a:solidFill>
              </a:rPr>
              <a:t>등의 기능에 대한 명시적인 </a:t>
            </a:r>
            <a:r>
              <a:rPr lang="en-US" altLang="ko-KR" sz="3200" b="1" spc="-300">
                <a:solidFill>
                  <a:schemeClr val="bg1"/>
                </a:solidFill>
              </a:rPr>
              <a:t>XML, </a:t>
            </a:r>
            <a:r>
              <a:rPr lang="ko-KR" altLang="en-US" sz="3200" b="1" spc="-300">
                <a:solidFill>
                  <a:schemeClr val="bg1"/>
                </a:solidFill>
              </a:rPr>
              <a:t>자바 구성</a:t>
            </a:r>
            <a:endParaRPr lang="en-US" altLang="ko-KR" sz="3200" b="1" spc="-300">
              <a:solidFill>
                <a:schemeClr val="bg1"/>
              </a:solidFill>
            </a:endParaRPr>
          </a:p>
          <a:p>
            <a:r>
              <a:rPr lang="ko-KR" altLang="en-US" sz="8800" b="1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187177-066A-4245-9532-6F844FFC33D2}"/>
              </a:ext>
            </a:extLst>
          </p:cNvPr>
          <p:cNvSpPr txBox="1">
            <a:spLocks/>
          </p:cNvSpPr>
          <p:nvPr/>
        </p:nvSpPr>
        <p:spPr>
          <a:xfrm>
            <a:off x="2028367" y="8643421"/>
            <a:ext cx="19135837" cy="2994397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</p:spPr>
        <p:txBody>
          <a:bodyPr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8800" b="1" spc="-300">
                <a:solidFill>
                  <a:schemeClr val="bg1"/>
                </a:solidFill>
              </a:rPr>
              <a:t>비즈니스 로직을 제외한 </a:t>
            </a:r>
            <a:r>
              <a:rPr lang="en-US" altLang="ko-KR" sz="8800" b="1" spc="-300">
                <a:solidFill>
                  <a:schemeClr val="bg1"/>
                </a:solidFill>
              </a:rPr>
              <a:t>Spring</a:t>
            </a:r>
            <a:r>
              <a:rPr lang="ko-KR" altLang="en-US" sz="8800" b="1" spc="-300">
                <a:solidFill>
                  <a:schemeClr val="bg1"/>
                </a:solidFill>
              </a:rPr>
              <a:t>구성은 </a:t>
            </a:r>
            <a:r>
              <a:rPr lang="en-US" altLang="ko-KR" sz="8800" b="1" spc="-300">
                <a:solidFill>
                  <a:schemeClr val="bg1"/>
                </a:solidFill>
              </a:rPr>
              <a:t>Spring</a:t>
            </a:r>
            <a:r>
              <a:rPr lang="ko-KR" altLang="en-US" sz="8800" b="1" spc="-300">
                <a:solidFill>
                  <a:schemeClr val="bg1"/>
                </a:solidFill>
              </a:rPr>
              <a:t>에게 맡겨버리자</a:t>
            </a:r>
          </a:p>
        </p:txBody>
      </p:sp>
    </p:spTree>
    <p:extLst>
      <p:ext uri="{BB962C8B-B14F-4D97-AF65-F5344CB8AC3E}">
        <p14:creationId xmlns:p14="http://schemas.microsoft.com/office/powerpoint/2010/main" val="20944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tx2"/>
                </a:solidFill>
              </a:rPr>
              <a:t>Spring Boot</a:t>
            </a:r>
            <a:r>
              <a:rPr lang="ko-KR" altLang="en-US" sz="8000" b="1" spc="-300">
                <a:solidFill>
                  <a:schemeClr val="tx2"/>
                </a:solidFill>
              </a:rPr>
              <a:t>의 핵심 기능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Spring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Boot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핵심 기능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BD2615-FCFA-45F8-87C7-5E2D2D7E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B57ED7-050D-42C0-95DF-B49E92831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1726797-990E-4526-A3C6-9030FDB793BE}"/>
              </a:ext>
            </a:extLst>
          </p:cNvPr>
          <p:cNvGrpSpPr/>
          <p:nvPr/>
        </p:nvGrpSpPr>
        <p:grpSpPr>
          <a:xfrm>
            <a:off x="1579419" y="4049623"/>
            <a:ext cx="17556479" cy="8570658"/>
            <a:chOff x="3206176" y="3629366"/>
            <a:chExt cx="8938218" cy="9530641"/>
          </a:xfrm>
          <a:scene3d>
            <a:camera prst="isometricOffAxis2Left" zoom="95000"/>
            <a:lightRig rig="flat" dir="t"/>
          </a:scene3d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F326177-FEE7-47B9-B4B1-DFE1ED9BDCF3}"/>
                </a:ext>
              </a:extLst>
            </p:cNvPr>
            <p:cNvSpPr/>
            <p:nvPr/>
          </p:nvSpPr>
          <p:spPr>
            <a:xfrm>
              <a:off x="5016997" y="8394689"/>
              <a:ext cx="1187899" cy="3395290"/>
            </a:xfrm>
            <a:custGeom>
              <a:avLst/>
              <a:gdLst>
                <a:gd name="connsiteX0" fmla="*/ 0 w 1187899"/>
                <a:gd name="connsiteY0" fmla="*/ 0 h 3395291"/>
                <a:gd name="connsiteX1" fmla="*/ 593949 w 1187899"/>
                <a:gd name="connsiteY1" fmla="*/ 0 h 3395291"/>
                <a:gd name="connsiteX2" fmla="*/ 593949 w 1187899"/>
                <a:gd name="connsiteY2" fmla="*/ 3395291 h 3395291"/>
                <a:gd name="connsiteX3" fmla="*/ 1187899 w 1187899"/>
                <a:gd name="connsiteY3" fmla="*/ 3395291 h 339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899" h="3395291">
                  <a:moveTo>
                    <a:pt x="0" y="0"/>
                  </a:moveTo>
                  <a:lnTo>
                    <a:pt x="593949" y="0"/>
                  </a:lnTo>
                  <a:lnTo>
                    <a:pt x="593949" y="3395291"/>
                  </a:lnTo>
                  <a:lnTo>
                    <a:pt x="1187899" y="3395291"/>
                  </a:lnTo>
                </a:path>
              </a:pathLst>
            </a:custGeom>
            <a:noFill/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6723" tIns="1607718" rIns="516722" bIns="1607719" numCol="1" spcCol="1270" anchor="ctr" anchorCtr="0">
              <a:noAutofit/>
            </a:bodyPr>
            <a:lstStyle/>
            <a:p>
              <a:pPr marL="0" lvl="0" indent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800" kern="120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1BE4F3F-C3CE-4676-9034-7B3324603432}"/>
                </a:ext>
              </a:extLst>
            </p:cNvPr>
            <p:cNvSpPr/>
            <p:nvPr/>
          </p:nvSpPr>
          <p:spPr>
            <a:xfrm>
              <a:off x="5016997" y="8394689"/>
              <a:ext cx="1187899" cy="1131763"/>
            </a:xfrm>
            <a:custGeom>
              <a:avLst/>
              <a:gdLst>
                <a:gd name="connsiteX0" fmla="*/ 0 w 1187899"/>
                <a:gd name="connsiteY0" fmla="*/ 0 h 1131763"/>
                <a:gd name="connsiteX1" fmla="*/ 593949 w 1187899"/>
                <a:gd name="connsiteY1" fmla="*/ 0 h 1131763"/>
                <a:gd name="connsiteX2" fmla="*/ 593949 w 1187899"/>
                <a:gd name="connsiteY2" fmla="*/ 1131763 h 1131763"/>
                <a:gd name="connsiteX3" fmla="*/ 1187899 w 1187899"/>
                <a:gd name="connsiteY3" fmla="*/ 1131763 h 113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899" h="1131763">
                  <a:moveTo>
                    <a:pt x="0" y="0"/>
                  </a:moveTo>
                  <a:lnTo>
                    <a:pt x="593949" y="0"/>
                  </a:lnTo>
                  <a:lnTo>
                    <a:pt x="593949" y="1131763"/>
                  </a:lnTo>
                  <a:lnTo>
                    <a:pt x="1187899" y="1131763"/>
                  </a:lnTo>
                </a:path>
              </a:pathLst>
            </a:custGeom>
            <a:noFill/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5632" tIns="524863" rIns="565631" bIns="524864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881D743A-F585-4155-8851-D58DD48B3EE8}"/>
                </a:ext>
              </a:extLst>
            </p:cNvPr>
            <p:cNvSpPr/>
            <p:nvPr/>
          </p:nvSpPr>
          <p:spPr>
            <a:xfrm>
              <a:off x="5016997" y="7262925"/>
              <a:ext cx="1187899" cy="1131763"/>
            </a:xfrm>
            <a:custGeom>
              <a:avLst/>
              <a:gdLst>
                <a:gd name="connsiteX0" fmla="*/ 0 w 1187899"/>
                <a:gd name="connsiteY0" fmla="*/ 1131763 h 1131763"/>
                <a:gd name="connsiteX1" fmla="*/ 593949 w 1187899"/>
                <a:gd name="connsiteY1" fmla="*/ 1131763 h 1131763"/>
                <a:gd name="connsiteX2" fmla="*/ 593949 w 1187899"/>
                <a:gd name="connsiteY2" fmla="*/ 0 h 1131763"/>
                <a:gd name="connsiteX3" fmla="*/ 1187899 w 1187899"/>
                <a:gd name="connsiteY3" fmla="*/ 0 h 113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899" h="1131763">
                  <a:moveTo>
                    <a:pt x="0" y="1131763"/>
                  </a:moveTo>
                  <a:lnTo>
                    <a:pt x="593949" y="1131763"/>
                  </a:lnTo>
                  <a:lnTo>
                    <a:pt x="593949" y="0"/>
                  </a:lnTo>
                  <a:lnTo>
                    <a:pt x="1187899" y="0"/>
                  </a:lnTo>
                </a:path>
              </a:pathLst>
            </a:custGeom>
            <a:noFill/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5632" tIns="524863" rIns="565631" bIns="524864" numCol="1" spcCol="1270" anchor="ctr" anchorCtr="0">
              <a:noAutofit/>
            </a:bodyPr>
            <a:lstStyle/>
            <a:p>
              <a:pPr marL="0" lvl="0" indent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500" kern="120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CA8D181-DA99-4493-84CB-DFF8D22908FE}"/>
                </a:ext>
              </a:extLst>
            </p:cNvPr>
            <p:cNvSpPr/>
            <p:nvPr/>
          </p:nvSpPr>
          <p:spPr>
            <a:xfrm>
              <a:off x="5016997" y="4999398"/>
              <a:ext cx="1187899" cy="3395290"/>
            </a:xfrm>
            <a:custGeom>
              <a:avLst/>
              <a:gdLst>
                <a:gd name="connsiteX0" fmla="*/ 0 w 1187899"/>
                <a:gd name="connsiteY0" fmla="*/ 3395291 h 3395291"/>
                <a:gd name="connsiteX1" fmla="*/ 593949 w 1187899"/>
                <a:gd name="connsiteY1" fmla="*/ 3395291 h 3395291"/>
                <a:gd name="connsiteX2" fmla="*/ 593949 w 1187899"/>
                <a:gd name="connsiteY2" fmla="*/ 0 h 3395291"/>
                <a:gd name="connsiteX3" fmla="*/ 1187899 w 1187899"/>
                <a:gd name="connsiteY3" fmla="*/ 0 h 339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899" h="3395291">
                  <a:moveTo>
                    <a:pt x="0" y="3395291"/>
                  </a:moveTo>
                  <a:lnTo>
                    <a:pt x="593949" y="3395291"/>
                  </a:lnTo>
                  <a:lnTo>
                    <a:pt x="593949" y="0"/>
                  </a:lnTo>
                  <a:lnTo>
                    <a:pt x="1187899" y="0"/>
                  </a:lnTo>
                </a:path>
              </a:pathLst>
            </a:custGeom>
            <a:noFill/>
            <a:sp3d z="-40000"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6723" tIns="1607718" rIns="516722" bIns="1607719" numCol="1" spcCol="1270" anchor="ctr" anchorCtr="0">
              <a:noAutofit/>
            </a:bodyPr>
            <a:lstStyle/>
            <a:p>
              <a:pPr marL="0" lvl="0" indent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8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024F2F7-B862-4064-B4A3-FDA82419920D}"/>
                </a:ext>
              </a:extLst>
            </p:cNvPr>
            <p:cNvSpPr/>
            <p:nvPr/>
          </p:nvSpPr>
          <p:spPr>
            <a:xfrm rot="16200000">
              <a:off x="-653734" y="7489276"/>
              <a:ext cx="9530641" cy="1810822"/>
            </a:xfrm>
            <a:custGeom>
              <a:avLst/>
              <a:gdLst>
                <a:gd name="connsiteX0" fmla="*/ 0 w 9530644"/>
                <a:gd name="connsiteY0" fmla="*/ 0 h 1810822"/>
                <a:gd name="connsiteX1" fmla="*/ 9530644 w 9530644"/>
                <a:gd name="connsiteY1" fmla="*/ 0 h 1810822"/>
                <a:gd name="connsiteX2" fmla="*/ 9530644 w 9530644"/>
                <a:gd name="connsiteY2" fmla="*/ 1810822 h 1810822"/>
                <a:gd name="connsiteX3" fmla="*/ 0 w 9530644"/>
                <a:gd name="connsiteY3" fmla="*/ 1810822 h 1810822"/>
                <a:gd name="connsiteX4" fmla="*/ 0 w 9530644"/>
                <a:gd name="connsiteY4" fmla="*/ 0 h 18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0644" h="1810822">
                  <a:moveTo>
                    <a:pt x="0" y="0"/>
                  </a:moveTo>
                  <a:lnTo>
                    <a:pt x="9530644" y="0"/>
                  </a:lnTo>
                  <a:lnTo>
                    <a:pt x="9530644" y="1810822"/>
                  </a:lnTo>
                  <a:lnTo>
                    <a:pt x="0" y="1810822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9845" tIns="29845" rIns="29844" bIns="29845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4700" kern="1200"/>
                <a:t>Spring Boot</a:t>
              </a:r>
              <a:r>
                <a:rPr lang="ko-KR" altLang="en-US" sz="4700" kern="1200"/>
                <a:t>의 핵심 기능</a:t>
              </a: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B24D761-B62D-4100-A23E-1906848BB3A0}"/>
                </a:ext>
              </a:extLst>
            </p:cNvPr>
            <p:cNvSpPr/>
            <p:nvPr/>
          </p:nvSpPr>
          <p:spPr>
            <a:xfrm>
              <a:off x="6204897" y="4093986"/>
              <a:ext cx="5939497" cy="1810822"/>
            </a:xfrm>
            <a:custGeom>
              <a:avLst/>
              <a:gdLst>
                <a:gd name="connsiteX0" fmla="*/ 0 w 5939497"/>
                <a:gd name="connsiteY0" fmla="*/ 0 h 1810822"/>
                <a:gd name="connsiteX1" fmla="*/ 5939497 w 5939497"/>
                <a:gd name="connsiteY1" fmla="*/ 0 h 1810822"/>
                <a:gd name="connsiteX2" fmla="*/ 5939497 w 5939497"/>
                <a:gd name="connsiteY2" fmla="*/ 1810822 h 1810822"/>
                <a:gd name="connsiteX3" fmla="*/ 0 w 5939497"/>
                <a:gd name="connsiteY3" fmla="*/ 1810822 h 1810822"/>
                <a:gd name="connsiteX4" fmla="*/ 0 w 5939497"/>
                <a:gd name="connsiteY4" fmla="*/ 0 h 18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497" h="1810822">
                  <a:moveTo>
                    <a:pt x="0" y="0"/>
                  </a:moveTo>
                  <a:lnTo>
                    <a:pt x="5939497" y="0"/>
                  </a:lnTo>
                  <a:lnTo>
                    <a:pt x="5939497" y="1810822"/>
                  </a:lnTo>
                  <a:lnTo>
                    <a:pt x="0" y="1810822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700" b="1">
                  <a:solidFill>
                    <a:srgbClr val="FFFF00"/>
                  </a:solidFill>
                </a:rPr>
                <a:t>스타터 의존성</a:t>
              </a:r>
              <a:endParaRPr lang="ko-KR" altLang="en-US" sz="4700" b="1" kern="1200">
                <a:solidFill>
                  <a:srgbClr val="FFFF00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BA6908D-7C5E-4D43-9E14-F52C4A511F74}"/>
                </a:ext>
              </a:extLst>
            </p:cNvPr>
            <p:cNvSpPr/>
            <p:nvPr/>
          </p:nvSpPr>
          <p:spPr>
            <a:xfrm>
              <a:off x="6204897" y="6357513"/>
              <a:ext cx="5939497" cy="1810822"/>
            </a:xfrm>
            <a:custGeom>
              <a:avLst/>
              <a:gdLst>
                <a:gd name="connsiteX0" fmla="*/ 0 w 5939497"/>
                <a:gd name="connsiteY0" fmla="*/ 0 h 1810822"/>
                <a:gd name="connsiteX1" fmla="*/ 5939497 w 5939497"/>
                <a:gd name="connsiteY1" fmla="*/ 0 h 1810822"/>
                <a:gd name="connsiteX2" fmla="*/ 5939497 w 5939497"/>
                <a:gd name="connsiteY2" fmla="*/ 1810822 h 1810822"/>
                <a:gd name="connsiteX3" fmla="*/ 0 w 5939497"/>
                <a:gd name="connsiteY3" fmla="*/ 1810822 h 1810822"/>
                <a:gd name="connsiteX4" fmla="*/ 0 w 5939497"/>
                <a:gd name="connsiteY4" fmla="*/ 0 h 18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497" h="1810822">
                  <a:moveTo>
                    <a:pt x="0" y="0"/>
                  </a:moveTo>
                  <a:lnTo>
                    <a:pt x="5939497" y="0"/>
                  </a:lnTo>
                  <a:lnTo>
                    <a:pt x="5939497" y="1810822"/>
                  </a:lnTo>
                  <a:lnTo>
                    <a:pt x="0" y="1810822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700" b="1">
                  <a:solidFill>
                    <a:srgbClr val="FFFF00"/>
                  </a:solidFill>
                </a:rPr>
                <a:t>자동 구성</a:t>
              </a:r>
              <a:endParaRPr lang="ko-KR" altLang="en-US" sz="4700" b="1" kern="1200">
                <a:solidFill>
                  <a:srgbClr val="FFFF00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14E5BE6-3C34-478C-A6C7-C699CDCE7F32}"/>
                </a:ext>
              </a:extLst>
            </p:cNvPr>
            <p:cNvSpPr/>
            <p:nvPr/>
          </p:nvSpPr>
          <p:spPr>
            <a:xfrm>
              <a:off x="6204897" y="8621041"/>
              <a:ext cx="5939497" cy="1810822"/>
            </a:xfrm>
            <a:custGeom>
              <a:avLst/>
              <a:gdLst>
                <a:gd name="connsiteX0" fmla="*/ 0 w 5939497"/>
                <a:gd name="connsiteY0" fmla="*/ 0 h 1810822"/>
                <a:gd name="connsiteX1" fmla="*/ 5939497 w 5939497"/>
                <a:gd name="connsiteY1" fmla="*/ 0 h 1810822"/>
                <a:gd name="connsiteX2" fmla="*/ 5939497 w 5939497"/>
                <a:gd name="connsiteY2" fmla="*/ 1810822 h 1810822"/>
                <a:gd name="connsiteX3" fmla="*/ 0 w 5939497"/>
                <a:gd name="connsiteY3" fmla="*/ 1810822 h 1810822"/>
                <a:gd name="connsiteX4" fmla="*/ 0 w 5939497"/>
                <a:gd name="connsiteY4" fmla="*/ 0 h 18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497" h="1810822">
                  <a:moveTo>
                    <a:pt x="0" y="0"/>
                  </a:moveTo>
                  <a:lnTo>
                    <a:pt x="5939497" y="0"/>
                  </a:lnTo>
                  <a:lnTo>
                    <a:pt x="5939497" y="1810822"/>
                  </a:lnTo>
                  <a:lnTo>
                    <a:pt x="0" y="1810822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4700" kern="1200"/>
                <a:t>Spring Boot CLI</a:t>
              </a:r>
              <a:endParaRPr lang="ko-KR" altLang="en-US" sz="47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FB1507-4B06-4C8D-965A-A90208468A33}"/>
                </a:ext>
              </a:extLst>
            </p:cNvPr>
            <p:cNvSpPr/>
            <p:nvPr/>
          </p:nvSpPr>
          <p:spPr>
            <a:xfrm>
              <a:off x="6204896" y="10884570"/>
              <a:ext cx="5939497" cy="1810822"/>
            </a:xfrm>
            <a:custGeom>
              <a:avLst/>
              <a:gdLst>
                <a:gd name="connsiteX0" fmla="*/ 0 w 5939497"/>
                <a:gd name="connsiteY0" fmla="*/ 0 h 1810822"/>
                <a:gd name="connsiteX1" fmla="*/ 5939497 w 5939497"/>
                <a:gd name="connsiteY1" fmla="*/ 0 h 1810822"/>
                <a:gd name="connsiteX2" fmla="*/ 5939497 w 5939497"/>
                <a:gd name="connsiteY2" fmla="*/ 1810822 h 1810822"/>
                <a:gd name="connsiteX3" fmla="*/ 0 w 5939497"/>
                <a:gd name="connsiteY3" fmla="*/ 1810822 h 1810822"/>
                <a:gd name="connsiteX4" fmla="*/ 0 w 5939497"/>
                <a:gd name="connsiteY4" fmla="*/ 0 h 18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497" h="1810822">
                  <a:moveTo>
                    <a:pt x="0" y="0"/>
                  </a:moveTo>
                  <a:lnTo>
                    <a:pt x="5939497" y="0"/>
                  </a:lnTo>
                  <a:lnTo>
                    <a:pt x="5939497" y="1810822"/>
                  </a:lnTo>
                  <a:lnTo>
                    <a:pt x="0" y="1810822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4700" kern="1200"/>
                <a:t>Actuator</a:t>
              </a:r>
              <a:endParaRPr lang="ko-KR" altLang="en-US" sz="4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1750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여섯번째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애플리케이션에서 선정된 기술을 추가한 로드맵 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^^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2925766"/>
            <a:ext cx="24371300" cy="64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Nanum Gothic"/>
              </a:rPr>
              <a:t>[Spring Boot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추가 로드맵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등장</a:t>
            </a:r>
            <a:endParaRPr lang="en-US" altLang="ko-KR" sz="1600" spc="-6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702028-5ED6-4D26-9EE1-70DC248AB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2" y="4134368"/>
            <a:ext cx="11259316" cy="84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64804" y="4129088"/>
            <a:ext cx="23538184" cy="16525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88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64803" y="6249324"/>
            <a:ext cx="2353818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799" y="7501597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spc="-300">
                <a:solidFill>
                  <a:srgbClr val="0070C0"/>
                </a:solidFill>
              </a:rPr>
              <a:t>다음 시간 이야기 </a:t>
            </a:r>
            <a:r>
              <a:rPr lang="en-US" altLang="ko-KR" sz="6000" b="1" spc="-300">
                <a:solidFill>
                  <a:srgbClr val="0070C0"/>
                </a:solidFill>
              </a:rPr>
              <a:t>: </a:t>
            </a:r>
            <a:r>
              <a:rPr lang="ko-KR" altLang="en-US" sz="6000" b="1" spc="-300">
                <a:solidFill>
                  <a:srgbClr val="FF0000"/>
                </a:solidFill>
              </a:rPr>
              <a:t>개발자 로드맵 마지막 이야기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798" y="9229725"/>
            <a:ext cx="22984887" cy="17287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해당 컨텐츠는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에서도 확인하실 수 있습니다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https://itvillage.tistory.com</a:t>
            </a:r>
            <a:endParaRPr lang="en-US" altLang="ko-KR" b="1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>
          <a:defRPr sz="3600" smtClean="0">
            <a:ln w="0"/>
            <a:solidFill>
              <a:srgbClr val="FFFF00"/>
            </a:solidFill>
            <a:effectLst>
              <a:reflection blurRad="6350" stA="53000" endA="300" endPos="35500" dir="5400000" sy="-90000" algn="bl" rotWithShape="0"/>
            </a:effectLst>
            <a:latin typeface="배달의민족 도현" panose="020B0600000101010101" pitchFamily="50" charset="-127"/>
            <a:ea typeface="배달의민족 도현" panose="020B0600000101010101" pitchFamily="50" charset="-127"/>
            <a:cs typeface="Microsoft Himalaya" panose="01010100010101010101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3553</TotalTime>
  <Words>144</Words>
  <Application>Microsoft Office PowerPoint</Application>
  <PresentationFormat>사용자 지정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HY헤드라인M</vt:lpstr>
      <vt:lpstr>Nanum Gothic</vt:lpstr>
      <vt:lpstr>나눔고딕</vt:lpstr>
      <vt:lpstr>맑은 고딕</vt:lpstr>
      <vt:lpstr>배달의민족 도현</vt:lpstr>
      <vt:lpstr>Arial</vt:lpstr>
      <vt:lpstr>Wingdings</vt:lpstr>
      <vt:lpstr>default theme</vt:lpstr>
      <vt:lpstr>PowerPoint 프레젠테이션</vt:lpstr>
      <vt:lpstr>Spring Boot의 탄생 배경</vt:lpstr>
      <vt:lpstr>Spring Boot의 핵심 기능</vt:lpstr>
      <vt:lpstr>초간단 TODO 애플리케이션 구현</vt:lpstr>
      <vt:lpstr>다음 시간 이야기 : 개발자 로드맵 마지막 이야기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황정식</cp:lastModifiedBy>
  <cp:revision>117</cp:revision>
  <dcterms:created xsi:type="dcterms:W3CDTF">2016-03-17T16:41:18Z</dcterms:created>
  <dcterms:modified xsi:type="dcterms:W3CDTF">2020-04-20T13:52:22Z</dcterms:modified>
</cp:coreProperties>
</file>