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7"/>
  </p:notesMasterIdLst>
  <p:sldIdLst>
    <p:sldId id="256" r:id="rId2"/>
    <p:sldId id="317" r:id="rId3"/>
    <p:sldId id="319" r:id="rId4"/>
    <p:sldId id="318" r:id="rId5"/>
    <p:sldId id="320" r:id="rId6"/>
  </p:sldIdLst>
  <p:sldSz cx="9144000" cy="5143500" type="screen16x9"/>
  <p:notesSz cx="6858000" cy="9144000"/>
  <p:embeddedFontLst>
    <p:embeddedFont>
      <p:font typeface="나눔스퀘어라운드 ExtraBold" panose="020B0600000101010101" charset="-127"/>
      <p:bold r:id="rId8"/>
    </p:embeddedFont>
    <p:embeddedFont>
      <p:font typeface="Encode Sans Semi Condensed Light" panose="020B0600000101010101" charset="0"/>
      <p:regular r:id="rId9"/>
      <p:bold r:id="rId10"/>
    </p:embeddedFont>
    <p:embeddedFont>
      <p:font typeface="Encode Sans Semi Condensed SemiBold" panose="00000706000000000000" charset="0"/>
      <p:regular r:id="rId11"/>
      <p:bold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황 정식" initials="황정" lastIdx="1" clrIdx="0">
    <p:extLst>
      <p:ext uri="{19B8F6BF-5375-455C-9EA6-DF929625EA0E}">
        <p15:presenceInfo xmlns:p15="http://schemas.microsoft.com/office/powerpoint/2012/main" userId="황 정식" providerId="None"/>
      </p:ext>
    </p:extLst>
  </p:cmAuthor>
  <p:cmAuthor id="2" name="황정식" initials="황" lastIdx="1" clrIdx="1">
    <p:extLst>
      <p:ext uri="{19B8F6BF-5375-455C-9EA6-DF929625EA0E}">
        <p15:presenceInfo xmlns:p15="http://schemas.microsoft.com/office/powerpoint/2012/main" userId="황정식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DB33F"/>
    <a:srgbClr val="6699FF"/>
    <a:srgbClr val="FF9900"/>
    <a:srgbClr val="99CCFF"/>
    <a:srgbClr val="0033CC"/>
    <a:srgbClr val="003399"/>
    <a:srgbClr val="0066FF"/>
    <a:srgbClr val="3333FF"/>
    <a:srgbClr val="6666FF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733CE0-5CC8-49EC-A5A2-AC90B53F43E9}">
  <a:tblStyle styleId="{21733CE0-5CC8-49EC-A5A2-AC90B53F43E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69748" autoAdjust="0"/>
  </p:normalViewPr>
  <p:slideViewPr>
    <p:cSldViewPr snapToGrid="0">
      <p:cViewPr varScale="1">
        <p:scale>
          <a:sx n="103" d="100"/>
          <a:sy n="103" d="100"/>
        </p:scale>
        <p:origin x="1716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56536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22476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62638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5653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rgbClr val="4F5876"/>
            </a:gs>
            <a:gs pos="100000">
              <a:srgbClr val="1D1F2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 rot="10800000">
            <a:off x="6904227" y="249339"/>
            <a:ext cx="2034302" cy="2271600"/>
            <a:chOff x="208025" y="2621275"/>
            <a:chExt cx="2034302" cy="2271600"/>
          </a:xfrm>
        </p:grpSpPr>
        <p:sp>
          <p:nvSpPr>
            <p:cNvPr id="11" name="Google Shape;11;p2"/>
            <p:cNvSpPr/>
            <p:nvPr/>
          </p:nvSpPr>
          <p:spPr>
            <a:xfrm rot="-5400000" flipH="1">
              <a:off x="89375" y="2739925"/>
              <a:ext cx="2271600" cy="2034300"/>
            </a:xfrm>
            <a:prstGeom prst="parallelogram">
              <a:avLst>
                <a:gd name="adj" fmla="val 22770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10800000">
              <a:off x="617527" y="4047646"/>
              <a:ext cx="1624800" cy="3807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13;p2"/>
          <p:cNvGrpSpPr/>
          <p:nvPr/>
        </p:nvGrpSpPr>
        <p:grpSpPr>
          <a:xfrm>
            <a:off x="208025" y="2621275"/>
            <a:ext cx="2034302" cy="2271600"/>
            <a:chOff x="208025" y="2621275"/>
            <a:chExt cx="2034302" cy="2271600"/>
          </a:xfrm>
        </p:grpSpPr>
        <p:sp>
          <p:nvSpPr>
            <p:cNvPr id="14" name="Google Shape;14;p2"/>
            <p:cNvSpPr/>
            <p:nvPr/>
          </p:nvSpPr>
          <p:spPr>
            <a:xfrm rot="-5400000" flipH="1">
              <a:off x="89375" y="2739925"/>
              <a:ext cx="2271600" cy="2034300"/>
            </a:xfrm>
            <a:prstGeom prst="parallelogram">
              <a:avLst>
                <a:gd name="adj" fmla="val 22770"/>
              </a:avLst>
            </a:prstGeom>
            <a:gradFill>
              <a:gsLst>
                <a:gs pos="0">
                  <a:schemeClr val="accent1"/>
                </a:gs>
                <a:gs pos="2900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617527" y="4047646"/>
              <a:ext cx="1624800" cy="3807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/>
          <p:nvPr/>
        </p:nvSpPr>
        <p:spPr>
          <a:xfrm rot="10800000" flipH="1">
            <a:off x="624300" y="1092075"/>
            <a:ext cx="7895400" cy="29592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1101000" y="1738825"/>
            <a:ext cx="6942000" cy="1665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9681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38;p5"/>
          <p:cNvGrpSpPr/>
          <p:nvPr/>
        </p:nvGrpSpPr>
        <p:grpSpPr>
          <a:xfrm>
            <a:off x="0" y="277661"/>
            <a:ext cx="7817376" cy="1293452"/>
            <a:chOff x="0" y="277661"/>
            <a:chExt cx="7817376" cy="1293452"/>
          </a:xfrm>
        </p:grpSpPr>
        <p:sp>
          <p:nvSpPr>
            <p:cNvPr id="39" name="Google Shape;39;p5"/>
            <p:cNvSpPr/>
            <p:nvPr/>
          </p:nvSpPr>
          <p:spPr>
            <a:xfrm rot="-5400000" flipH="1">
              <a:off x="112050" y="481364"/>
              <a:ext cx="977700" cy="1201800"/>
            </a:xfrm>
            <a:prstGeom prst="parallelogram">
              <a:avLst>
                <a:gd name="adj" fmla="val 10943"/>
              </a:avLst>
            </a:prstGeom>
            <a:gradFill>
              <a:gsLst>
                <a:gs pos="0">
                  <a:schemeClr val="accent1"/>
                </a:gs>
                <a:gs pos="2900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5"/>
            <p:cNvSpPr/>
            <p:nvPr/>
          </p:nvSpPr>
          <p:spPr>
            <a:xfrm rot="10800000">
              <a:off x="278209" y="1169850"/>
              <a:ext cx="927900" cy="2979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4700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" name="Google Shape;41;p5"/>
            <p:cNvGrpSpPr/>
            <p:nvPr/>
          </p:nvGrpSpPr>
          <p:grpSpPr>
            <a:xfrm>
              <a:off x="284659" y="277661"/>
              <a:ext cx="7532717" cy="895903"/>
              <a:chOff x="0" y="266575"/>
              <a:chExt cx="6046490" cy="1687200"/>
            </a:xfrm>
          </p:grpSpPr>
          <p:sp>
            <p:nvSpPr>
              <p:cNvPr id="42" name="Google Shape;42;p5"/>
              <p:cNvSpPr/>
              <p:nvPr/>
            </p:nvSpPr>
            <p:spPr>
              <a:xfrm rot="10800000" flipH="1">
                <a:off x="0" y="266575"/>
                <a:ext cx="5867700" cy="16872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5"/>
              <p:cNvSpPr/>
              <p:nvPr/>
            </p:nvSpPr>
            <p:spPr>
              <a:xfrm rot="10800000">
                <a:off x="5864390" y="266658"/>
                <a:ext cx="182100" cy="1684500"/>
              </a:xfrm>
              <a:prstGeom prst="triangle">
                <a:avLst>
                  <a:gd name="adj" fmla="val 100000"/>
                </a:avLst>
              </a:pr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4" name="Google Shape;44;p5"/>
          <p:cNvGrpSpPr/>
          <p:nvPr/>
        </p:nvGrpSpPr>
        <p:grpSpPr>
          <a:xfrm rot="10800000" flipH="1">
            <a:off x="8543953" y="4243733"/>
            <a:ext cx="600055" cy="374899"/>
            <a:chOff x="5211448" y="3165393"/>
            <a:chExt cx="1477967" cy="784800"/>
          </a:xfrm>
        </p:grpSpPr>
        <p:sp>
          <p:nvSpPr>
            <p:cNvPr id="45" name="Google Shape;45;p5"/>
            <p:cNvSpPr/>
            <p:nvPr/>
          </p:nvSpPr>
          <p:spPr>
            <a:xfrm rot="-5400000" flipH="1">
              <a:off x="5558565" y="2819343"/>
              <a:ext cx="784800" cy="14769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5"/>
            <p:cNvSpPr/>
            <p:nvPr/>
          </p:nvSpPr>
          <p:spPr>
            <a:xfrm rot="10800000" flipH="1">
              <a:off x="5211448" y="3169975"/>
              <a:ext cx="1477800" cy="3897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4700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" name="Google Shape;47;p5"/>
          <p:cNvGrpSpPr/>
          <p:nvPr/>
        </p:nvGrpSpPr>
        <p:grpSpPr>
          <a:xfrm flipH="1">
            <a:off x="8385351" y="4612318"/>
            <a:ext cx="758573" cy="531131"/>
            <a:chOff x="0" y="266575"/>
            <a:chExt cx="7503194" cy="1687200"/>
          </a:xfrm>
        </p:grpSpPr>
        <p:sp>
          <p:nvSpPr>
            <p:cNvPr id="48" name="Google Shape;48;p5"/>
            <p:cNvSpPr/>
            <p:nvPr/>
          </p:nvSpPr>
          <p:spPr>
            <a:xfrm rot="10800000" flipH="1">
              <a:off x="0" y="266575"/>
              <a:ext cx="5867700" cy="16872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5"/>
            <p:cNvSpPr/>
            <p:nvPr/>
          </p:nvSpPr>
          <p:spPr>
            <a:xfrm rot="10800000">
              <a:off x="5808794" y="266660"/>
              <a:ext cx="1694400" cy="1684500"/>
            </a:xfrm>
            <a:prstGeom prst="triangle">
              <a:avLst>
                <a:gd name="adj" fmla="val 10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" name="Google Shape;50;p5"/>
          <p:cNvSpPr txBox="1">
            <a:spLocks noGrp="1"/>
          </p:cNvSpPr>
          <p:nvPr>
            <p:ph type="title"/>
          </p:nvPr>
        </p:nvSpPr>
        <p:spPr>
          <a:xfrm>
            <a:off x="533400" y="277650"/>
            <a:ext cx="6840600" cy="89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body" idx="1"/>
          </p:nvPr>
        </p:nvSpPr>
        <p:spPr>
          <a:xfrm>
            <a:off x="1206100" y="1706200"/>
            <a:ext cx="7026900" cy="306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⊳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▸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▸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▸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9pPr>
          </a:lstStyle>
          <a:p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22415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33400" y="277650"/>
            <a:ext cx="6840600" cy="895800"/>
          </a:xfrm>
          <a:prstGeom prst="rect">
            <a:avLst/>
          </a:prstGeom>
          <a:noFill/>
          <a:ln>
            <a:noFill/>
          </a:ln>
          <a:effectLst>
            <a:outerShdw blurRad="28575" dist="9525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470125" y="1553800"/>
            <a:ext cx="6915300" cy="30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Encode Sans Semi Condensed Light"/>
              <a:buChar char="⊳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  <p:sldLayoutId id="2147483659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1"/>
          <p:cNvSpPr txBox="1">
            <a:spLocks noGrp="1"/>
          </p:cNvSpPr>
          <p:nvPr>
            <p:ph type="ctrTitle"/>
          </p:nvPr>
        </p:nvSpPr>
        <p:spPr>
          <a:xfrm>
            <a:off x="87405" y="0"/>
            <a:ext cx="8639735" cy="105144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accent1">
                    <a:lumMod val="40000"/>
                    <a:lumOff val="60000"/>
                  </a:schemeClr>
                </a:solidFill>
                <a:latin typeface="나눔스퀘어라운드 ExtraBold" panose="020B0600000101010101" charset="-127"/>
                <a:ea typeface="나눔스퀘어라운드 ExtraBold" panose="020B0600000101010101" charset="-127"/>
              </a:rPr>
              <a:t>Kevin</a:t>
            </a:r>
            <a:r>
              <a:rPr lang="ko-KR" altLang="en-US" sz="3200">
                <a:solidFill>
                  <a:schemeClr val="accent1">
                    <a:lumMod val="40000"/>
                    <a:lumOff val="60000"/>
                  </a:schemeClr>
                </a:solidFill>
                <a:latin typeface="나눔스퀘어라운드 ExtraBold" panose="020B0600000101010101" charset="-127"/>
                <a:ea typeface="나눔스퀘어라운드 ExtraBold" panose="020B0600000101010101" charset="-127"/>
              </a:rPr>
              <a:t>의 알기 쉬운 </a:t>
            </a:r>
            <a:endParaRPr sz="3200">
              <a:solidFill>
                <a:schemeClr val="accent1">
                  <a:lumMod val="40000"/>
                  <a:lumOff val="60000"/>
                </a:schemeClr>
              </a:solidFill>
              <a:latin typeface="나눔스퀘어라운드 ExtraBold" panose="020B0600000101010101" charset="-127"/>
              <a:ea typeface="나눔스퀘어라운드 ExtraBold" panose="020B0600000101010101" charset="-127"/>
            </a:endParaRPr>
          </a:p>
        </p:txBody>
      </p:sp>
      <p:sp>
        <p:nvSpPr>
          <p:cNvPr id="4" name="Google Shape;126;p11">
            <a:extLst>
              <a:ext uri="{FF2B5EF4-FFF2-40B4-BE49-F238E27FC236}">
                <a16:creationId xmlns:a16="http://schemas.microsoft.com/office/drawing/2014/main" id="{7014F73D-F994-4842-AC03-FB3329414776}"/>
              </a:ext>
            </a:extLst>
          </p:cNvPr>
          <p:cNvSpPr txBox="1">
            <a:spLocks/>
          </p:cNvSpPr>
          <p:nvPr/>
        </p:nvSpPr>
        <p:spPr>
          <a:xfrm>
            <a:off x="2393157" y="4092060"/>
            <a:ext cx="6750843" cy="1051440"/>
          </a:xfrm>
          <a:prstGeom prst="rect">
            <a:avLst/>
          </a:prstGeom>
          <a:noFill/>
          <a:ln>
            <a:noFill/>
          </a:ln>
          <a:effectLst>
            <a:outerShdw blurRad="28575" dist="9525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Encode Sans Semi Condensed SemiBold"/>
              <a:buNone/>
              <a:defRPr sz="6000" b="0" i="0" u="none" strike="noStrike" cap="non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1pPr>
            <a:lvl2pPr marR="0"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Encode Sans Semi Condensed SemiBold"/>
              <a:buNone/>
              <a:defRPr sz="6000" b="0" i="0" u="none" strike="noStrike" cap="non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2pPr>
            <a:lvl3pPr marR="0"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Encode Sans Semi Condensed SemiBold"/>
              <a:buNone/>
              <a:defRPr sz="6000" b="0" i="0" u="none" strike="noStrike" cap="non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3pPr>
            <a:lvl4pPr marR="0"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Encode Sans Semi Condensed SemiBold"/>
              <a:buNone/>
              <a:defRPr sz="6000" b="0" i="0" u="none" strike="noStrike" cap="non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4pPr>
            <a:lvl5pPr marR="0"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Encode Sans Semi Condensed SemiBold"/>
              <a:buNone/>
              <a:defRPr sz="6000" b="0" i="0" u="none" strike="noStrike" cap="non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5pPr>
            <a:lvl6pPr marR="0"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Encode Sans Semi Condensed SemiBold"/>
              <a:buNone/>
              <a:defRPr sz="6000" b="0" i="0" u="none" strike="noStrike" cap="non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6pPr>
            <a:lvl7pPr marR="0"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Encode Sans Semi Condensed SemiBold"/>
              <a:buNone/>
              <a:defRPr sz="6000" b="0" i="0" u="none" strike="noStrike" cap="non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7pPr>
            <a:lvl8pPr marR="0"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Encode Sans Semi Condensed SemiBold"/>
              <a:buNone/>
              <a:defRPr sz="6000" b="0" i="0" u="none" strike="noStrike" cap="non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8pPr>
            <a:lvl9pPr marR="0"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Encode Sans Semi Condensed SemiBold"/>
              <a:buNone/>
              <a:defRPr sz="6000" b="0" i="0" u="none" strike="noStrike" cap="non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9pPr>
          </a:lstStyle>
          <a:p>
            <a:pPr algn="l"/>
            <a:r>
              <a:rPr lang="en-US" sz="3200" b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나눔스퀘어라운드 ExtraBold" panose="020B0600000101010101" charset="-127"/>
                <a:ea typeface="나눔스퀘어라운드 ExtraBold" panose="020B0600000101010101" charset="-127"/>
              </a:rPr>
              <a:t>Spring Reactive Web Applications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F15B79C-E878-4CB4-AA38-2CA58A694E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4268" y="114341"/>
            <a:ext cx="2919413" cy="888335"/>
          </a:xfrm>
          <a:prstGeom prst="rect">
            <a:avLst/>
          </a:prstGeom>
        </p:spPr>
      </p:pic>
      <p:pic>
        <p:nvPicPr>
          <p:cNvPr id="11" name="그림 10" descr="실내, 앉아있는, 컴퓨터, 작은이(가) 표시된 사진&#10;&#10;자동 생성된 설명">
            <a:extLst>
              <a:ext uri="{FF2B5EF4-FFF2-40B4-BE49-F238E27FC236}">
                <a16:creationId xmlns:a16="http://schemas.microsoft.com/office/drawing/2014/main" id="{41CBB6E7-9A32-4310-B735-13A43B1EB4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562840"/>
            <a:ext cx="578857" cy="580660"/>
          </a:xfrm>
          <a:prstGeom prst="rect">
            <a:avLst/>
          </a:prstGeom>
        </p:spPr>
      </p:pic>
      <p:sp>
        <p:nvSpPr>
          <p:cNvPr id="2" name="Google Shape;126;p11">
            <a:extLst>
              <a:ext uri="{FF2B5EF4-FFF2-40B4-BE49-F238E27FC236}">
                <a16:creationId xmlns:a16="http://schemas.microsoft.com/office/drawing/2014/main" id="{B154FAC8-F82E-49B1-8799-6998C9411213}"/>
              </a:ext>
            </a:extLst>
          </p:cNvPr>
          <p:cNvSpPr txBox="1">
            <a:spLocks/>
          </p:cNvSpPr>
          <p:nvPr/>
        </p:nvSpPr>
        <p:spPr>
          <a:xfrm>
            <a:off x="665629" y="1117017"/>
            <a:ext cx="7853083" cy="2866047"/>
          </a:xfrm>
          <a:prstGeom prst="rect">
            <a:avLst/>
          </a:prstGeom>
          <a:noFill/>
          <a:ln>
            <a:noFill/>
          </a:ln>
          <a:effectLst>
            <a:outerShdw blurRad="28575" dist="9525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Encode Sans Semi Condensed SemiBold"/>
              <a:buNone/>
              <a:defRPr sz="6000" b="0" i="0" u="none" strike="noStrike" cap="non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1pPr>
            <a:lvl2pPr marR="0"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Encode Sans Semi Condensed SemiBold"/>
              <a:buNone/>
              <a:defRPr sz="6000" b="0" i="0" u="none" strike="noStrike" cap="non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2pPr>
            <a:lvl3pPr marR="0"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Encode Sans Semi Condensed SemiBold"/>
              <a:buNone/>
              <a:defRPr sz="6000" b="0" i="0" u="none" strike="noStrike" cap="non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3pPr>
            <a:lvl4pPr marR="0"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Encode Sans Semi Condensed SemiBold"/>
              <a:buNone/>
              <a:defRPr sz="6000" b="0" i="0" u="none" strike="noStrike" cap="non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4pPr>
            <a:lvl5pPr marR="0"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Encode Sans Semi Condensed SemiBold"/>
              <a:buNone/>
              <a:defRPr sz="6000" b="0" i="0" u="none" strike="noStrike" cap="non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5pPr>
            <a:lvl6pPr marR="0"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Encode Sans Semi Condensed SemiBold"/>
              <a:buNone/>
              <a:defRPr sz="6000" b="0" i="0" u="none" strike="noStrike" cap="non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6pPr>
            <a:lvl7pPr marR="0"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Encode Sans Semi Condensed SemiBold"/>
              <a:buNone/>
              <a:defRPr sz="6000" b="0" i="0" u="none" strike="noStrike" cap="non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7pPr>
            <a:lvl8pPr marR="0"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Encode Sans Semi Condensed SemiBold"/>
              <a:buNone/>
              <a:defRPr sz="6000" b="0" i="0" u="none" strike="noStrike" cap="non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8pPr>
            <a:lvl9pPr marR="0"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Encode Sans Semi Condensed SemiBold"/>
              <a:buNone/>
              <a:defRPr sz="6000" b="0" i="0" u="none" strike="noStrike" cap="none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9pPr>
          </a:lstStyle>
          <a:p>
            <a:r>
              <a:rPr lang="ko-KR" altLang="en-US" sz="40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강의 소개 및 실습 환경 구성 </a:t>
            </a:r>
            <a:endParaRPr lang="en-US" altLang="ko-KR" sz="400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68;p16">
            <a:extLst>
              <a:ext uri="{FF2B5EF4-FFF2-40B4-BE49-F238E27FC236}">
                <a16:creationId xmlns:a16="http://schemas.microsoft.com/office/drawing/2014/main" id="{803E2E8C-C2A7-4856-B22D-CCAFC535AE8D}"/>
              </a:ext>
            </a:extLst>
          </p:cNvPr>
          <p:cNvSpPr txBox="1">
            <a:spLocks/>
          </p:cNvSpPr>
          <p:nvPr/>
        </p:nvSpPr>
        <p:spPr>
          <a:xfrm>
            <a:off x="738267" y="1673127"/>
            <a:ext cx="7465202" cy="422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Encode Sans Semi Condensed Light"/>
              <a:buChar char="⊳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9pPr>
          </a:lstStyle>
          <a:p>
            <a:r>
              <a:rPr lang="en-US" altLang="ko-KR" sz="16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Project Reactor</a:t>
            </a:r>
            <a:r>
              <a:rPr lang="ko-KR" altLang="en-US" sz="16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의 핵심인 </a:t>
            </a:r>
            <a:r>
              <a:rPr lang="en-US" altLang="ko-KR" sz="16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Operator </a:t>
            </a:r>
            <a:r>
              <a:rPr lang="ko-KR" altLang="en-US" sz="16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사용 방법 습득</a:t>
            </a:r>
            <a:endParaRPr lang="en-US" altLang="ko-KR" sz="1600" b="1">
              <a:latin typeface="나눔스퀘어라운드 ExtraBold" panose="020B0600000101010101" charset="-127"/>
              <a:ea typeface="나눔스퀘어라운드 ExtraBold" panose="020B0600000101010101" charset="-127"/>
            </a:endParaRPr>
          </a:p>
        </p:txBody>
      </p:sp>
      <p:sp>
        <p:nvSpPr>
          <p:cNvPr id="8" name="Google Shape;167;p16">
            <a:extLst>
              <a:ext uri="{FF2B5EF4-FFF2-40B4-BE49-F238E27FC236}">
                <a16:creationId xmlns:a16="http://schemas.microsoft.com/office/drawing/2014/main" id="{187CB6B3-F3A7-422F-BC2F-99589F55FD3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695" y="277650"/>
            <a:ext cx="7221640" cy="89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강의의 핵심 목표</a:t>
            </a:r>
          </a:p>
        </p:txBody>
      </p:sp>
      <p:sp>
        <p:nvSpPr>
          <p:cNvPr id="2" name="Google Shape;168;p16">
            <a:extLst>
              <a:ext uri="{FF2B5EF4-FFF2-40B4-BE49-F238E27FC236}">
                <a16:creationId xmlns:a16="http://schemas.microsoft.com/office/drawing/2014/main" id="{9AE4CF27-C68A-D6D6-7C6B-C180FE12BF33}"/>
              </a:ext>
            </a:extLst>
          </p:cNvPr>
          <p:cNvSpPr txBox="1">
            <a:spLocks/>
          </p:cNvSpPr>
          <p:nvPr/>
        </p:nvSpPr>
        <p:spPr>
          <a:xfrm>
            <a:off x="738267" y="2360266"/>
            <a:ext cx="7465202" cy="422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Encode Sans Semi Condensed Light"/>
              <a:buChar char="⊳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9pPr>
          </a:lstStyle>
          <a:p>
            <a:r>
              <a:rPr lang="ko-KR" altLang="en-US" sz="16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필요한 </a:t>
            </a:r>
            <a:r>
              <a:rPr lang="en-US" altLang="ko-KR" sz="16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Operator</a:t>
            </a:r>
            <a:r>
              <a:rPr lang="ko-KR" altLang="en-US" sz="16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를 찾아서 적재 적소에 활용할 수 있는 능력 기르기</a:t>
            </a:r>
            <a:endParaRPr lang="en-US" altLang="ko-KR" sz="1600" b="1">
              <a:latin typeface="나눔스퀘어라운드 ExtraBold" panose="020B0600000101010101" charset="-127"/>
              <a:ea typeface="나눔스퀘어라운드 ExtraBold" panose="020B0600000101010101" charset="-127"/>
            </a:endParaRPr>
          </a:p>
        </p:txBody>
      </p:sp>
      <p:sp>
        <p:nvSpPr>
          <p:cNvPr id="3" name="Google Shape;168;p16">
            <a:extLst>
              <a:ext uri="{FF2B5EF4-FFF2-40B4-BE49-F238E27FC236}">
                <a16:creationId xmlns:a16="http://schemas.microsoft.com/office/drawing/2014/main" id="{7F411EC3-B91F-13E1-E0DA-0CBB7401778B}"/>
              </a:ext>
            </a:extLst>
          </p:cNvPr>
          <p:cNvSpPr txBox="1">
            <a:spLocks/>
          </p:cNvSpPr>
          <p:nvPr/>
        </p:nvSpPr>
        <p:spPr>
          <a:xfrm>
            <a:off x="738267" y="3044909"/>
            <a:ext cx="7465202" cy="422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Encode Sans Semi Condensed Light"/>
              <a:buChar char="⊳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9pPr>
          </a:lstStyle>
          <a:p>
            <a:r>
              <a:rPr lang="ko-KR" altLang="en-US" sz="16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다양한 예제 코드를 통해 </a:t>
            </a:r>
            <a:r>
              <a:rPr lang="en-US" altLang="ko-KR" sz="16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Operator </a:t>
            </a:r>
            <a:r>
              <a:rPr lang="ko-KR" altLang="en-US" sz="16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사용에 대한 인사이트 얻기</a:t>
            </a:r>
            <a:endParaRPr lang="en-US" altLang="ko-KR" sz="1600" b="1">
              <a:latin typeface="나눔스퀘어라운드 ExtraBold" panose="020B0600000101010101" charset="-127"/>
              <a:ea typeface="나눔스퀘어라운드 ExtraBold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8115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  <p:bldP spid="2" grpId="0" uiExpand="1" build="p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68;p16">
            <a:extLst>
              <a:ext uri="{FF2B5EF4-FFF2-40B4-BE49-F238E27FC236}">
                <a16:creationId xmlns:a16="http://schemas.microsoft.com/office/drawing/2014/main" id="{803E2E8C-C2A7-4856-B22D-CCAFC535AE8D}"/>
              </a:ext>
            </a:extLst>
          </p:cNvPr>
          <p:cNvSpPr txBox="1">
            <a:spLocks/>
          </p:cNvSpPr>
          <p:nvPr/>
        </p:nvSpPr>
        <p:spPr>
          <a:xfrm>
            <a:off x="767562" y="1693742"/>
            <a:ext cx="7465202" cy="422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Encode Sans Semi Condensed Light"/>
              <a:buChar char="⊳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9pPr>
          </a:lstStyle>
          <a:p>
            <a:r>
              <a:rPr lang="ko-KR" altLang="en-US" sz="16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목적에 맞는 </a:t>
            </a:r>
            <a:r>
              <a:rPr lang="en-US" altLang="ko-KR" sz="16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Operator </a:t>
            </a:r>
            <a:r>
              <a:rPr lang="ko-KR" altLang="en-US" sz="16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유형 분류</a:t>
            </a:r>
            <a:endParaRPr lang="en-US" altLang="ko-KR" sz="1600" b="1">
              <a:latin typeface="나눔스퀘어라운드 ExtraBold" panose="020B0600000101010101" charset="-127"/>
              <a:ea typeface="나눔스퀘어라운드 ExtraBold" panose="020B0600000101010101" charset="-127"/>
            </a:endParaRPr>
          </a:p>
        </p:txBody>
      </p:sp>
      <p:sp>
        <p:nvSpPr>
          <p:cNvPr id="8" name="Google Shape;167;p16">
            <a:extLst>
              <a:ext uri="{FF2B5EF4-FFF2-40B4-BE49-F238E27FC236}">
                <a16:creationId xmlns:a16="http://schemas.microsoft.com/office/drawing/2014/main" id="{187CB6B3-F3A7-422F-BC2F-99589F55FD3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695" y="277650"/>
            <a:ext cx="7221640" cy="89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강의 진행 방식</a:t>
            </a:r>
          </a:p>
        </p:txBody>
      </p:sp>
      <p:sp>
        <p:nvSpPr>
          <p:cNvPr id="2" name="Google Shape;168;p16">
            <a:extLst>
              <a:ext uri="{FF2B5EF4-FFF2-40B4-BE49-F238E27FC236}">
                <a16:creationId xmlns:a16="http://schemas.microsoft.com/office/drawing/2014/main" id="{BD92ECA9-DD68-80BD-C9F0-0E42FEAC8C4E}"/>
              </a:ext>
            </a:extLst>
          </p:cNvPr>
          <p:cNvSpPr txBox="1">
            <a:spLocks/>
          </p:cNvSpPr>
          <p:nvPr/>
        </p:nvSpPr>
        <p:spPr>
          <a:xfrm>
            <a:off x="767562" y="2331696"/>
            <a:ext cx="7465202" cy="422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Encode Sans Semi Condensed Light"/>
              <a:buChar char="⊳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9pPr>
          </a:lstStyle>
          <a:p>
            <a:r>
              <a:rPr lang="ko-KR" altLang="en-US" sz="16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해당 </a:t>
            </a:r>
            <a:r>
              <a:rPr lang="en-US" altLang="ko-KR" sz="16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Operator</a:t>
            </a:r>
            <a:r>
              <a:rPr lang="ko-KR" altLang="en-US" sz="16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의 마블 다이어그램</a:t>
            </a:r>
            <a:r>
              <a:rPr lang="en-US" altLang="ko-KR" sz="16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(Marble Diagram)</a:t>
            </a:r>
            <a:r>
              <a:rPr lang="ko-KR" altLang="en-US" sz="16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 분석</a:t>
            </a:r>
            <a:endParaRPr lang="en-US" altLang="ko-KR" sz="1600" b="1">
              <a:latin typeface="나눔스퀘어라운드 ExtraBold" panose="020B0600000101010101" charset="-127"/>
              <a:ea typeface="나눔스퀘어라운드 ExtraBold" panose="020B0600000101010101" charset="-127"/>
            </a:endParaRPr>
          </a:p>
        </p:txBody>
      </p:sp>
      <p:sp>
        <p:nvSpPr>
          <p:cNvPr id="3" name="Google Shape;168;p16">
            <a:extLst>
              <a:ext uri="{FF2B5EF4-FFF2-40B4-BE49-F238E27FC236}">
                <a16:creationId xmlns:a16="http://schemas.microsoft.com/office/drawing/2014/main" id="{DFFF95EB-964D-87CD-B2CC-76C6BB8DC8B4}"/>
              </a:ext>
            </a:extLst>
          </p:cNvPr>
          <p:cNvSpPr txBox="1">
            <a:spLocks/>
          </p:cNvSpPr>
          <p:nvPr/>
        </p:nvSpPr>
        <p:spPr>
          <a:xfrm>
            <a:off x="767562" y="2967588"/>
            <a:ext cx="7465202" cy="422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Encode Sans Semi Condensed Light"/>
              <a:buChar char="⊳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9pPr>
          </a:lstStyle>
          <a:p>
            <a:r>
              <a:rPr lang="ko-KR" altLang="en-US" sz="16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해당 </a:t>
            </a:r>
            <a:r>
              <a:rPr lang="en-US" altLang="ko-KR" sz="16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Operator</a:t>
            </a:r>
            <a:r>
              <a:rPr lang="ko-KR" altLang="en-US" sz="16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의 기본 예제 코드 및 응용 예제 코드 설명</a:t>
            </a:r>
            <a:endParaRPr lang="en-US" altLang="ko-KR" sz="1600" b="1">
              <a:latin typeface="나눔스퀘어라운드 ExtraBold" panose="020B0600000101010101" charset="-127"/>
              <a:ea typeface="나눔스퀘어라운드 ExtraBold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6608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  <p:bldP spid="2" grpId="0" uiExpand="1" build="p"/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68;p16">
            <a:extLst>
              <a:ext uri="{FF2B5EF4-FFF2-40B4-BE49-F238E27FC236}">
                <a16:creationId xmlns:a16="http://schemas.microsoft.com/office/drawing/2014/main" id="{803E2E8C-C2A7-4856-B22D-CCAFC535AE8D}"/>
              </a:ext>
            </a:extLst>
          </p:cNvPr>
          <p:cNvSpPr txBox="1">
            <a:spLocks/>
          </p:cNvSpPr>
          <p:nvPr/>
        </p:nvSpPr>
        <p:spPr>
          <a:xfrm>
            <a:off x="1206100" y="1335114"/>
            <a:ext cx="7465202" cy="422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Encode Sans Semi Condensed Light"/>
              <a:buChar char="⊳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9pPr>
          </a:lstStyle>
          <a:p>
            <a:r>
              <a:rPr lang="en-US" altLang="ko-KR" sz="16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Creating a new sequence</a:t>
            </a:r>
          </a:p>
        </p:txBody>
      </p:sp>
      <p:sp>
        <p:nvSpPr>
          <p:cNvPr id="7" name="Google Shape;168;p16">
            <a:extLst>
              <a:ext uri="{FF2B5EF4-FFF2-40B4-BE49-F238E27FC236}">
                <a16:creationId xmlns:a16="http://schemas.microsoft.com/office/drawing/2014/main" id="{7446CBAA-9AC9-40E4-BF00-594B9922D70A}"/>
              </a:ext>
            </a:extLst>
          </p:cNvPr>
          <p:cNvSpPr txBox="1">
            <a:spLocks/>
          </p:cNvSpPr>
          <p:nvPr/>
        </p:nvSpPr>
        <p:spPr>
          <a:xfrm>
            <a:off x="1206100" y="2133586"/>
            <a:ext cx="7465202" cy="422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Encode Sans Semi Condensed Light"/>
              <a:buChar char="⊳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9pPr>
          </a:lstStyle>
          <a:p>
            <a:r>
              <a:rPr lang="en-US" altLang="ko-KR" sz="16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Filtering a sequence</a:t>
            </a:r>
          </a:p>
        </p:txBody>
      </p:sp>
      <p:sp>
        <p:nvSpPr>
          <p:cNvPr id="8" name="Google Shape;167;p16">
            <a:extLst>
              <a:ext uri="{FF2B5EF4-FFF2-40B4-BE49-F238E27FC236}">
                <a16:creationId xmlns:a16="http://schemas.microsoft.com/office/drawing/2014/main" id="{187CB6B3-F3A7-422F-BC2F-99589F55FD3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695" y="277650"/>
            <a:ext cx="7221640" cy="89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목적에 </a:t>
            </a:r>
            <a:r>
              <a:rPr lang="ko-KR" altLang="en-US" sz="2400" b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맞</a:t>
            </a:r>
            <a:r>
              <a:rPr lang="ko-KR" altLang="en-US" sz="24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는 </a:t>
            </a:r>
            <a:r>
              <a:rPr lang="en-US" altLang="ko-KR" sz="24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Operator </a:t>
            </a:r>
            <a:r>
              <a:rPr lang="ko-KR" altLang="en-US" sz="24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분</a:t>
            </a:r>
            <a:r>
              <a:rPr lang="ko-KR" altLang="en-US" sz="2400" b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류</a:t>
            </a:r>
          </a:p>
        </p:txBody>
      </p:sp>
      <p:sp>
        <p:nvSpPr>
          <p:cNvPr id="6" name="Google Shape;168;p16">
            <a:extLst>
              <a:ext uri="{FF2B5EF4-FFF2-40B4-BE49-F238E27FC236}">
                <a16:creationId xmlns:a16="http://schemas.microsoft.com/office/drawing/2014/main" id="{253D6CE6-AD9E-4EAF-BC17-BF3A6C6445D1}"/>
              </a:ext>
            </a:extLst>
          </p:cNvPr>
          <p:cNvSpPr txBox="1">
            <a:spLocks/>
          </p:cNvSpPr>
          <p:nvPr/>
        </p:nvSpPr>
        <p:spPr>
          <a:xfrm>
            <a:off x="1206100" y="1734350"/>
            <a:ext cx="7465202" cy="422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Encode Sans Semi Condensed Light"/>
              <a:buChar char="⊳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9pPr>
          </a:lstStyle>
          <a:p>
            <a:r>
              <a:rPr lang="en-US" altLang="ko-KR" sz="16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Transforming an existing sequence</a:t>
            </a:r>
          </a:p>
        </p:txBody>
      </p:sp>
      <p:sp>
        <p:nvSpPr>
          <p:cNvPr id="9" name="Google Shape;168;p16">
            <a:extLst>
              <a:ext uri="{FF2B5EF4-FFF2-40B4-BE49-F238E27FC236}">
                <a16:creationId xmlns:a16="http://schemas.microsoft.com/office/drawing/2014/main" id="{04072C44-17E8-4BB2-92BE-DB344F89113A}"/>
              </a:ext>
            </a:extLst>
          </p:cNvPr>
          <p:cNvSpPr txBox="1">
            <a:spLocks/>
          </p:cNvSpPr>
          <p:nvPr/>
        </p:nvSpPr>
        <p:spPr>
          <a:xfrm>
            <a:off x="1206100" y="2532822"/>
            <a:ext cx="7465202" cy="422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Encode Sans Semi Condensed Light"/>
              <a:buChar char="⊳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9pPr>
          </a:lstStyle>
          <a:p>
            <a:r>
              <a:rPr lang="en-US" altLang="ko-KR" sz="16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Peeking into a sequence</a:t>
            </a:r>
          </a:p>
        </p:txBody>
      </p:sp>
      <p:sp>
        <p:nvSpPr>
          <p:cNvPr id="10" name="Google Shape;168;p16">
            <a:extLst>
              <a:ext uri="{FF2B5EF4-FFF2-40B4-BE49-F238E27FC236}">
                <a16:creationId xmlns:a16="http://schemas.microsoft.com/office/drawing/2014/main" id="{9B665BFF-F4BD-4E56-8C83-DE45B3667654}"/>
              </a:ext>
            </a:extLst>
          </p:cNvPr>
          <p:cNvSpPr txBox="1">
            <a:spLocks/>
          </p:cNvSpPr>
          <p:nvPr/>
        </p:nvSpPr>
        <p:spPr>
          <a:xfrm>
            <a:off x="1206100" y="2932058"/>
            <a:ext cx="7465202" cy="422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Encode Sans Semi Condensed Light"/>
              <a:buChar char="⊳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9pPr>
          </a:lstStyle>
          <a:p>
            <a:r>
              <a:rPr lang="en-US" altLang="ko-KR" sz="16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Handling errors</a:t>
            </a:r>
          </a:p>
        </p:txBody>
      </p:sp>
      <p:sp>
        <p:nvSpPr>
          <p:cNvPr id="12" name="Google Shape;168;p16">
            <a:extLst>
              <a:ext uri="{FF2B5EF4-FFF2-40B4-BE49-F238E27FC236}">
                <a16:creationId xmlns:a16="http://schemas.microsoft.com/office/drawing/2014/main" id="{F539BAF4-48A9-48AC-886B-77F00905F995}"/>
              </a:ext>
            </a:extLst>
          </p:cNvPr>
          <p:cNvSpPr txBox="1">
            <a:spLocks/>
          </p:cNvSpPr>
          <p:nvPr/>
        </p:nvSpPr>
        <p:spPr>
          <a:xfrm>
            <a:off x="1206100" y="3331294"/>
            <a:ext cx="7465202" cy="422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Encode Sans Semi Condensed Light"/>
              <a:buChar char="⊳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9pPr>
          </a:lstStyle>
          <a:p>
            <a:r>
              <a:rPr lang="en-US" altLang="ko-KR" sz="16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Working with time</a:t>
            </a:r>
          </a:p>
          <a:p>
            <a:endParaRPr lang="en-US" altLang="ko-KR" sz="1600" b="1">
              <a:latin typeface="나눔스퀘어라운드 ExtraBold" panose="020B0600000101010101" charset="-127"/>
              <a:ea typeface="나눔스퀘어라운드 ExtraBold" panose="020B0600000101010101" charset="-127"/>
            </a:endParaRPr>
          </a:p>
        </p:txBody>
      </p:sp>
      <p:sp>
        <p:nvSpPr>
          <p:cNvPr id="13" name="Google Shape;168;p16">
            <a:extLst>
              <a:ext uri="{FF2B5EF4-FFF2-40B4-BE49-F238E27FC236}">
                <a16:creationId xmlns:a16="http://schemas.microsoft.com/office/drawing/2014/main" id="{07D2792E-57EC-4047-AE04-2678A125CD91}"/>
              </a:ext>
            </a:extLst>
          </p:cNvPr>
          <p:cNvSpPr txBox="1">
            <a:spLocks/>
          </p:cNvSpPr>
          <p:nvPr/>
        </p:nvSpPr>
        <p:spPr>
          <a:xfrm>
            <a:off x="1206100" y="3730530"/>
            <a:ext cx="7465202" cy="422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Encode Sans Semi Condensed Light"/>
              <a:buChar char="⊳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9pPr>
          </a:lstStyle>
          <a:p>
            <a:r>
              <a:rPr lang="en-US" altLang="ko-KR" sz="16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Splitting a Flux</a:t>
            </a:r>
          </a:p>
        </p:txBody>
      </p:sp>
      <p:sp>
        <p:nvSpPr>
          <p:cNvPr id="15" name="Google Shape;168;p16">
            <a:extLst>
              <a:ext uri="{FF2B5EF4-FFF2-40B4-BE49-F238E27FC236}">
                <a16:creationId xmlns:a16="http://schemas.microsoft.com/office/drawing/2014/main" id="{9E89ED5C-C9BC-4335-AC1A-2F480E089883}"/>
              </a:ext>
            </a:extLst>
          </p:cNvPr>
          <p:cNvSpPr txBox="1">
            <a:spLocks/>
          </p:cNvSpPr>
          <p:nvPr/>
        </p:nvSpPr>
        <p:spPr>
          <a:xfrm>
            <a:off x="1206100" y="4529004"/>
            <a:ext cx="7465202" cy="422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Encode Sans Semi Condensed Light"/>
              <a:buChar char="⊳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9pPr>
          </a:lstStyle>
          <a:p>
            <a:r>
              <a:rPr lang="en-US" altLang="ko-KR" sz="16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Multicasting a Flux to several Subscribers</a:t>
            </a:r>
          </a:p>
          <a:p>
            <a:endParaRPr lang="en-US" altLang="ko-KR" sz="1600" b="1">
              <a:latin typeface="나눔스퀘어라운드 ExtraBold" panose="020B0600000101010101" charset="-127"/>
              <a:ea typeface="나눔스퀘어라운드 ExtraBold" panose="020B0600000101010101" charset="-127"/>
            </a:endParaRPr>
          </a:p>
        </p:txBody>
      </p:sp>
      <p:sp>
        <p:nvSpPr>
          <p:cNvPr id="2" name="Google Shape;168;p16">
            <a:extLst>
              <a:ext uri="{FF2B5EF4-FFF2-40B4-BE49-F238E27FC236}">
                <a16:creationId xmlns:a16="http://schemas.microsoft.com/office/drawing/2014/main" id="{1FA210D1-34DA-D430-76C7-BD5E0AE3FE71}"/>
              </a:ext>
            </a:extLst>
          </p:cNvPr>
          <p:cNvSpPr txBox="1">
            <a:spLocks/>
          </p:cNvSpPr>
          <p:nvPr/>
        </p:nvSpPr>
        <p:spPr>
          <a:xfrm>
            <a:off x="1206100" y="4129766"/>
            <a:ext cx="7465202" cy="422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Encode Sans Semi Condensed Light"/>
              <a:buChar char="⊳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9pPr>
          </a:lstStyle>
          <a:p>
            <a:r>
              <a:rPr lang="en-US" altLang="ko-KR" sz="1600" b="1" strike="sngStrike">
                <a:latin typeface="나눔스퀘어라운드 ExtraBold" panose="020B0600000101010101" charset="-127"/>
                <a:ea typeface="나눔스퀘어라운드 ExtraBold" panose="020B0600000101010101" charset="-127"/>
              </a:rPr>
              <a:t>Going back to the synchronous world </a:t>
            </a:r>
          </a:p>
        </p:txBody>
      </p:sp>
      <p:sp>
        <p:nvSpPr>
          <p:cNvPr id="3" name="Google Shape;168;p16">
            <a:extLst>
              <a:ext uri="{FF2B5EF4-FFF2-40B4-BE49-F238E27FC236}">
                <a16:creationId xmlns:a16="http://schemas.microsoft.com/office/drawing/2014/main" id="{517E4D4D-6F70-6188-3974-5D7ADA736F88}"/>
              </a:ext>
            </a:extLst>
          </p:cNvPr>
          <p:cNvSpPr txBox="1">
            <a:spLocks/>
          </p:cNvSpPr>
          <p:nvPr/>
        </p:nvSpPr>
        <p:spPr>
          <a:xfrm>
            <a:off x="5414206" y="4141633"/>
            <a:ext cx="538724" cy="422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Encode Sans Semi Condensed Light"/>
              <a:buChar char="⊳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9pPr>
          </a:lstStyle>
          <a:p>
            <a:pPr marL="76200" indent="0">
              <a:buNone/>
            </a:pPr>
            <a:r>
              <a:rPr lang="ko-KR" altLang="en-US" sz="1600" b="1">
                <a:solidFill>
                  <a:srgbClr val="FF0000"/>
                </a:solidFill>
                <a:latin typeface="나눔스퀘어라운드 ExtraBold" panose="020B0600000101010101" charset="-127"/>
                <a:ea typeface="나눔스퀘어라운드 ExtraBold" panose="020B0600000101010101" charset="-127"/>
              </a:rPr>
              <a:t>제외</a:t>
            </a:r>
            <a:endParaRPr lang="en-US" altLang="ko-KR" sz="1600" b="1">
              <a:solidFill>
                <a:srgbClr val="FF0000"/>
              </a:solidFill>
              <a:latin typeface="나눔스퀘어라운드 ExtraBold" panose="020B0600000101010101" charset="-127"/>
              <a:ea typeface="나눔스퀘어라운드 ExtraBold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1987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67;p16">
            <a:extLst>
              <a:ext uri="{FF2B5EF4-FFF2-40B4-BE49-F238E27FC236}">
                <a16:creationId xmlns:a16="http://schemas.microsoft.com/office/drawing/2014/main" id="{187CB6B3-F3A7-422F-BC2F-99589F55FD3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695" y="277650"/>
            <a:ext cx="7221640" cy="89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실습을 위한 </a:t>
            </a:r>
            <a:r>
              <a:rPr lang="en-US" altLang="ko-KR" sz="2400" b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JDK </a:t>
            </a:r>
            <a:r>
              <a:rPr lang="ko-KR" altLang="en-US" sz="2400" b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및 </a:t>
            </a:r>
            <a:r>
              <a:rPr lang="en-US" altLang="ko-KR" sz="2400" b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Reactor</a:t>
            </a:r>
            <a:r>
              <a:rPr lang="ko-KR" altLang="en-US" sz="2400" b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사양</a:t>
            </a:r>
          </a:p>
        </p:txBody>
      </p:sp>
      <p:sp>
        <p:nvSpPr>
          <p:cNvPr id="4" name="Google Shape;168;p16">
            <a:extLst>
              <a:ext uri="{FF2B5EF4-FFF2-40B4-BE49-F238E27FC236}">
                <a16:creationId xmlns:a16="http://schemas.microsoft.com/office/drawing/2014/main" id="{42B3B5A6-4566-9C16-5001-2392C00984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683326" y="1938964"/>
            <a:ext cx="6987975" cy="46595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 algn="l" rtl="0">
              <a:spcBef>
                <a:spcPts val="60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JDK 1.8+</a:t>
            </a:r>
          </a:p>
        </p:txBody>
      </p:sp>
      <p:sp>
        <p:nvSpPr>
          <p:cNvPr id="5" name="Google Shape;168;p16">
            <a:extLst>
              <a:ext uri="{FF2B5EF4-FFF2-40B4-BE49-F238E27FC236}">
                <a16:creationId xmlns:a16="http://schemas.microsoft.com/office/drawing/2014/main" id="{76A5AC16-F12C-A037-4A45-45C36433723F}"/>
              </a:ext>
            </a:extLst>
          </p:cNvPr>
          <p:cNvSpPr txBox="1">
            <a:spLocks/>
          </p:cNvSpPr>
          <p:nvPr/>
        </p:nvSpPr>
        <p:spPr>
          <a:xfrm>
            <a:off x="1683326" y="2402482"/>
            <a:ext cx="6987976" cy="465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Encode Sans Semi Condensed Light"/>
              <a:buChar char="⊳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Reactor Core: 3.4.0+</a:t>
            </a:r>
          </a:p>
        </p:txBody>
      </p:sp>
      <p:sp>
        <p:nvSpPr>
          <p:cNvPr id="10" name="Google Shape;168;p16">
            <a:extLst>
              <a:ext uri="{FF2B5EF4-FFF2-40B4-BE49-F238E27FC236}">
                <a16:creationId xmlns:a16="http://schemas.microsoft.com/office/drawing/2014/main" id="{81A03144-D235-4674-E69B-1A8130B7D915}"/>
              </a:ext>
            </a:extLst>
          </p:cNvPr>
          <p:cNvSpPr txBox="1">
            <a:spLocks/>
          </p:cNvSpPr>
          <p:nvPr/>
        </p:nvSpPr>
        <p:spPr>
          <a:xfrm>
            <a:off x="1206100" y="1515713"/>
            <a:ext cx="7465202" cy="465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Encode Sans Semi Condensed Light"/>
              <a:buChar char="⊳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9pPr>
          </a:lstStyle>
          <a:p>
            <a:r>
              <a:rPr lang="en-US" altLang="ko-KR" sz="16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Spring Boot 3.0 </a:t>
            </a:r>
            <a:r>
              <a:rPr lang="ko-KR" altLang="en-US" sz="16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이하</a:t>
            </a:r>
            <a:endParaRPr lang="en-US" altLang="ko-KR" sz="1600" b="1">
              <a:latin typeface="나눔스퀘어라운드 ExtraBold" panose="020B0600000101010101" charset="-127"/>
              <a:ea typeface="나눔스퀘어라운드 ExtraBold" panose="020B0600000101010101" charset="-127"/>
            </a:endParaRPr>
          </a:p>
        </p:txBody>
      </p:sp>
      <p:sp>
        <p:nvSpPr>
          <p:cNvPr id="12" name="Google Shape;168;p16">
            <a:extLst>
              <a:ext uri="{FF2B5EF4-FFF2-40B4-BE49-F238E27FC236}">
                <a16:creationId xmlns:a16="http://schemas.microsoft.com/office/drawing/2014/main" id="{641D7F33-A6C1-A9E5-F67E-619F765925F6}"/>
              </a:ext>
            </a:extLst>
          </p:cNvPr>
          <p:cNvSpPr txBox="1">
            <a:spLocks/>
          </p:cNvSpPr>
          <p:nvPr/>
        </p:nvSpPr>
        <p:spPr>
          <a:xfrm>
            <a:off x="1683326" y="3479524"/>
            <a:ext cx="6987975" cy="465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Encode Sans Semi Condensed Light"/>
              <a:buChar char="⊳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JDK </a:t>
            </a:r>
            <a:r>
              <a:rPr lang="en-US" altLang="ko-KR" sz="1400" b="1">
                <a:solidFill>
                  <a:srgbClr val="FF0000"/>
                </a:solidFill>
                <a:latin typeface="나눔스퀘어라운드 ExtraBold" panose="020B0600000101010101" charset="-127"/>
                <a:ea typeface="나눔스퀘어라운드 ExtraBold" panose="020B0600000101010101" charset="-127"/>
              </a:rPr>
              <a:t>17+</a:t>
            </a:r>
          </a:p>
        </p:txBody>
      </p:sp>
      <p:sp>
        <p:nvSpPr>
          <p:cNvPr id="13" name="Google Shape;168;p16">
            <a:extLst>
              <a:ext uri="{FF2B5EF4-FFF2-40B4-BE49-F238E27FC236}">
                <a16:creationId xmlns:a16="http://schemas.microsoft.com/office/drawing/2014/main" id="{CC541812-44C1-EE45-DE61-796584F9CA1D}"/>
              </a:ext>
            </a:extLst>
          </p:cNvPr>
          <p:cNvSpPr txBox="1">
            <a:spLocks/>
          </p:cNvSpPr>
          <p:nvPr/>
        </p:nvSpPr>
        <p:spPr>
          <a:xfrm>
            <a:off x="1683326" y="3943042"/>
            <a:ext cx="6987976" cy="465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Encode Sans Semi Condensed Light"/>
              <a:buChar char="⊳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ko-KR" sz="14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Reactor Core: </a:t>
            </a:r>
            <a:r>
              <a:rPr lang="en-US" altLang="ko-KR" sz="1400" b="1">
                <a:solidFill>
                  <a:srgbClr val="FF0000"/>
                </a:solidFill>
                <a:latin typeface="나눔스퀘어라운드 ExtraBold" panose="020B0600000101010101" charset="-127"/>
                <a:ea typeface="나눔스퀘어라운드 ExtraBold" panose="020B0600000101010101" charset="-127"/>
              </a:rPr>
              <a:t>3.5.0+</a:t>
            </a:r>
          </a:p>
        </p:txBody>
      </p:sp>
      <p:sp>
        <p:nvSpPr>
          <p:cNvPr id="15" name="Google Shape;168;p16">
            <a:extLst>
              <a:ext uri="{FF2B5EF4-FFF2-40B4-BE49-F238E27FC236}">
                <a16:creationId xmlns:a16="http://schemas.microsoft.com/office/drawing/2014/main" id="{79790EB2-22D8-7770-926F-362F23752A75}"/>
              </a:ext>
            </a:extLst>
          </p:cNvPr>
          <p:cNvSpPr txBox="1">
            <a:spLocks/>
          </p:cNvSpPr>
          <p:nvPr/>
        </p:nvSpPr>
        <p:spPr>
          <a:xfrm>
            <a:off x="1206100" y="3056273"/>
            <a:ext cx="7465202" cy="465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Encode Sans Semi Condensed Light"/>
              <a:buChar char="⊳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9pPr>
          </a:lstStyle>
          <a:p>
            <a:r>
              <a:rPr lang="en-US" altLang="ko-KR" sz="1600" b="1">
                <a:latin typeface="나눔스퀘어라운드 ExtraBold" panose="020B0600000101010101" charset="-127"/>
                <a:ea typeface="나눔스퀘어라운드 ExtraBold" panose="020B0600000101010101" charset="-127"/>
              </a:rPr>
              <a:t>Spring Boot </a:t>
            </a:r>
            <a:r>
              <a:rPr lang="en-US" altLang="ko-KR" sz="1600" b="1">
                <a:solidFill>
                  <a:srgbClr val="FF0000"/>
                </a:solidFill>
                <a:latin typeface="나눔스퀘어라운드 ExtraBold" panose="020B0600000101010101" charset="-127"/>
                <a:ea typeface="나눔스퀘어라운드 ExtraBold" panose="020B0600000101010101" charset="-127"/>
              </a:rPr>
              <a:t>3.0+</a:t>
            </a:r>
          </a:p>
        </p:txBody>
      </p:sp>
    </p:spTree>
    <p:extLst>
      <p:ext uri="{BB962C8B-B14F-4D97-AF65-F5344CB8AC3E}">
        <p14:creationId xmlns:p14="http://schemas.microsoft.com/office/powerpoint/2010/main" val="2336733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  <p:bldP spid="10" grpId="0"/>
      <p:bldP spid="12" grpId="0"/>
      <p:bldP spid="13" grpId="0"/>
      <p:bldP spid="15" grpId="0"/>
    </p:bldLst>
  </p:timing>
</p:sld>
</file>

<file path=ppt/theme/theme1.xml><?xml version="1.0" encoding="utf-8"?>
<a:theme xmlns:a="http://schemas.openxmlformats.org/drawingml/2006/main" name="Ferdinand template">
  <a:themeElements>
    <a:clrScheme name="Custom 347">
      <a:dk1>
        <a:srgbClr val="343A4E"/>
      </a:dk1>
      <a:lt1>
        <a:srgbClr val="FFFFFF"/>
      </a:lt1>
      <a:dk2>
        <a:srgbClr val="707A96"/>
      </a:dk2>
      <a:lt2>
        <a:srgbClr val="EEEFF3"/>
      </a:lt2>
      <a:accent1>
        <a:srgbClr val="ACD701"/>
      </a:accent1>
      <a:accent2>
        <a:srgbClr val="69B636"/>
      </a:accent2>
      <a:accent3>
        <a:srgbClr val="32A318"/>
      </a:accent3>
      <a:accent4>
        <a:srgbClr val="9EACD1"/>
      </a:accent4>
      <a:accent5>
        <a:srgbClr val="707A96"/>
      </a:accent5>
      <a:accent6>
        <a:srgbClr val="394057"/>
      </a:accent6>
      <a:hlink>
        <a:srgbClr val="0E99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7240</TotalTime>
  <Words>144</Words>
  <Application>Microsoft Office PowerPoint</Application>
  <PresentationFormat>화면 슬라이드 쇼(16:9)</PresentationFormat>
  <Paragraphs>29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Encode Sans Semi Condensed Light</vt:lpstr>
      <vt:lpstr>Arial</vt:lpstr>
      <vt:lpstr>나눔스퀘어라운드 ExtraBold</vt:lpstr>
      <vt:lpstr>Encode Sans Semi Condensed SemiBold</vt:lpstr>
      <vt:lpstr>Ferdinand template</vt:lpstr>
      <vt:lpstr>Kevin의 알기 쉬운 </vt:lpstr>
      <vt:lpstr>강의의 핵심 목표</vt:lpstr>
      <vt:lpstr>강의 진행 방식</vt:lpstr>
      <vt:lpstr>목적에 맞는 Operator 분류</vt:lpstr>
      <vt:lpstr>실습을 위한 JDK 및 Reactor 사양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Reactive Web Applications</dc:title>
  <cp:lastModifiedBy>정식 황</cp:lastModifiedBy>
  <cp:revision>287</cp:revision>
  <dcterms:modified xsi:type="dcterms:W3CDTF">2024-01-11T11:50:05Z</dcterms:modified>
</cp:coreProperties>
</file>