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7"/>
  </p:notesMasterIdLst>
  <p:sldIdLst>
    <p:sldId id="319" r:id="rId2"/>
    <p:sldId id="322" r:id="rId3"/>
    <p:sldId id="323" r:id="rId4"/>
    <p:sldId id="324" r:id="rId5"/>
    <p:sldId id="284" r:id="rId6"/>
  </p:sldIdLst>
  <p:sldSz cx="9144000" cy="5143500" type="screen16x9"/>
  <p:notesSz cx="6858000" cy="9144000"/>
  <p:embeddedFontLst>
    <p:embeddedFont>
      <p:font typeface="나눔고딕 ExtraBold" panose="020B0600000101010101" charset="-127"/>
      <p:bold r:id="rId8"/>
    </p:embeddedFont>
    <p:embeddedFont>
      <p:font typeface="나눔바른고딕" panose="020B0600000101010101" charset="-127"/>
      <p:regular r:id="rId9"/>
      <p:bold r:id="rId10"/>
    </p:embeddedFont>
    <p:embeddedFont>
      <p:font typeface="나눔스퀘어라운드 ExtraBold" panose="020B0600000101010101" charset="-127"/>
      <p:bold r:id="rId11"/>
    </p:embeddedFont>
    <p:embeddedFont>
      <p:font typeface="Encode Sans Semi Condensed Light" panose="020B0600000101010101" charset="0"/>
      <p:regular r:id="rId12"/>
      <p:bold r:id="rId13"/>
    </p:embeddedFont>
    <p:embeddedFont>
      <p:font typeface="Encode Sans Semi Condensed SemiBold" panose="00000706000000000000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황 정식" initials="황정" lastIdx="1" clrIdx="0">
    <p:extLst>
      <p:ext uri="{19B8F6BF-5375-455C-9EA6-DF929625EA0E}">
        <p15:presenceInfo xmlns:p15="http://schemas.microsoft.com/office/powerpoint/2012/main" userId="황 정식" providerId="None"/>
      </p:ext>
    </p:extLst>
  </p:cmAuthor>
  <p:cmAuthor id="2" name="황정식" initials="황" lastIdx="2" clrIdx="1">
    <p:extLst>
      <p:ext uri="{19B8F6BF-5375-455C-9EA6-DF929625EA0E}">
        <p15:presenceInfo xmlns:p15="http://schemas.microsoft.com/office/powerpoint/2012/main" userId="황정식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FF"/>
    <a:srgbClr val="6DB33F"/>
    <a:srgbClr val="6699FF"/>
    <a:srgbClr val="FF9900"/>
    <a:srgbClr val="99CCFF"/>
    <a:srgbClr val="0033CC"/>
    <a:srgbClr val="003399"/>
    <a:srgbClr val="0066FF"/>
    <a:srgbClr val="3333F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733CE0-5CC8-49EC-A5A2-AC90B53F43E9}">
  <a:tblStyle styleId="{21733CE0-5CC8-49EC-A5A2-AC90B53F43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1" autoAdjust="0"/>
    <p:restoredTop sz="54622" autoAdjust="0"/>
  </p:normalViewPr>
  <p:slideViewPr>
    <p:cSldViewPr snapToGrid="0">
      <p:cViewPr varScale="1">
        <p:scale>
          <a:sx n="80" d="100"/>
          <a:sy n="80" d="100"/>
        </p:scale>
        <p:origin x="2958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9664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897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3149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0"/>
          <p:cNvGrpSpPr/>
          <p:nvPr/>
        </p:nvGrpSpPr>
        <p:grpSpPr>
          <a:xfrm rot="10800000" flipH="1">
            <a:off x="8543953" y="4243733"/>
            <a:ext cx="600055" cy="374899"/>
            <a:chOff x="5211448" y="3165393"/>
            <a:chExt cx="1477967" cy="784800"/>
          </a:xfrm>
        </p:grpSpPr>
        <p:sp>
          <p:nvSpPr>
            <p:cNvPr id="110" name="Google Shape;110;p10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0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10"/>
          <p:cNvGrpSpPr/>
          <p:nvPr/>
        </p:nvGrpSpPr>
        <p:grpSpPr>
          <a:xfrm flipH="1">
            <a:off x="8385351" y="4612318"/>
            <a:ext cx="758573" cy="531131"/>
            <a:chOff x="0" y="266575"/>
            <a:chExt cx="7503194" cy="1687200"/>
          </a:xfrm>
        </p:grpSpPr>
        <p:sp>
          <p:nvSpPr>
            <p:cNvPr id="113" name="Google Shape;113;p10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0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10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6" name="Google Shape;116;p10"/>
          <p:cNvGrpSpPr/>
          <p:nvPr/>
        </p:nvGrpSpPr>
        <p:grpSpPr>
          <a:xfrm flipH="1">
            <a:off x="1" y="524824"/>
            <a:ext cx="600055" cy="374899"/>
            <a:chOff x="5211448" y="3165393"/>
            <a:chExt cx="1477967" cy="784800"/>
          </a:xfrm>
        </p:grpSpPr>
        <p:sp>
          <p:nvSpPr>
            <p:cNvPr id="117" name="Google Shape;117;p10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0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" name="Google Shape;119;p10"/>
          <p:cNvGrpSpPr/>
          <p:nvPr/>
        </p:nvGrpSpPr>
        <p:grpSpPr>
          <a:xfrm rot="10800000" flipH="1">
            <a:off x="84" y="8"/>
            <a:ext cx="758573" cy="531131"/>
            <a:chOff x="0" y="266575"/>
            <a:chExt cx="7503194" cy="1687200"/>
          </a:xfrm>
        </p:grpSpPr>
        <p:sp>
          <p:nvSpPr>
            <p:cNvPr id="120" name="Google Shape;120;p10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0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rgbClr val="4F5876"/>
            </a:gs>
            <a:gs pos="100000">
              <a:srgbClr val="1D1F2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rot="10800000">
            <a:off x="6904227" y="249339"/>
            <a:ext cx="2034302" cy="2271600"/>
            <a:chOff x="208025" y="2621275"/>
            <a:chExt cx="2034302" cy="2271600"/>
          </a:xfrm>
        </p:grpSpPr>
        <p:sp>
          <p:nvSpPr>
            <p:cNvPr id="11" name="Google Shape;11;p2"/>
            <p:cNvSpPr/>
            <p:nvPr/>
          </p:nvSpPr>
          <p:spPr>
            <a:xfrm rot="-5400000" flipH="1">
              <a:off x="89375" y="2739925"/>
              <a:ext cx="2271600" cy="2034300"/>
            </a:xfrm>
            <a:prstGeom prst="parallelogram">
              <a:avLst>
                <a:gd name="adj" fmla="val 22770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17527" y="4047646"/>
              <a:ext cx="1624800" cy="380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208025" y="2621275"/>
            <a:ext cx="2034302" cy="2271600"/>
            <a:chOff x="208025" y="2621275"/>
            <a:chExt cx="2034302" cy="2271600"/>
          </a:xfrm>
        </p:grpSpPr>
        <p:sp>
          <p:nvSpPr>
            <p:cNvPr id="14" name="Google Shape;14;p2"/>
            <p:cNvSpPr/>
            <p:nvPr/>
          </p:nvSpPr>
          <p:spPr>
            <a:xfrm rot="-5400000" flipH="1">
              <a:off x="89375" y="2739925"/>
              <a:ext cx="2271600" cy="2034300"/>
            </a:xfrm>
            <a:prstGeom prst="parallelogram">
              <a:avLst>
                <a:gd name="adj" fmla="val 22770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617527" y="4047646"/>
              <a:ext cx="1624800" cy="380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 rot="10800000" flipH="1">
            <a:off x="624300" y="1092075"/>
            <a:ext cx="7895400" cy="29592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101000" y="1738825"/>
            <a:ext cx="6942000" cy="166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681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5"/>
          <p:cNvGrpSpPr/>
          <p:nvPr/>
        </p:nvGrpSpPr>
        <p:grpSpPr>
          <a:xfrm>
            <a:off x="0" y="277661"/>
            <a:ext cx="7817376" cy="1293452"/>
            <a:chOff x="0" y="277661"/>
            <a:chExt cx="7817376" cy="1293452"/>
          </a:xfrm>
        </p:grpSpPr>
        <p:sp>
          <p:nvSpPr>
            <p:cNvPr id="39" name="Google Shape;39;p5"/>
            <p:cNvSpPr/>
            <p:nvPr/>
          </p:nvSpPr>
          <p:spPr>
            <a:xfrm rot="-5400000" flipH="1">
              <a:off x="112050" y="481364"/>
              <a:ext cx="977700" cy="1201800"/>
            </a:xfrm>
            <a:prstGeom prst="parallelogram">
              <a:avLst>
                <a:gd name="adj" fmla="val 10943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 rot="10800000">
              <a:off x="278209" y="1169850"/>
              <a:ext cx="927900" cy="2979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" name="Google Shape;41;p5"/>
            <p:cNvGrpSpPr/>
            <p:nvPr/>
          </p:nvGrpSpPr>
          <p:grpSpPr>
            <a:xfrm>
              <a:off x="284659" y="277661"/>
              <a:ext cx="7532717" cy="895903"/>
              <a:chOff x="0" y="266575"/>
              <a:chExt cx="6046490" cy="1687200"/>
            </a:xfrm>
          </p:grpSpPr>
          <p:sp>
            <p:nvSpPr>
              <p:cNvPr id="42" name="Google Shape;42;p5"/>
              <p:cNvSpPr/>
              <p:nvPr/>
            </p:nvSpPr>
            <p:spPr>
              <a:xfrm rot="10800000" flipH="1">
                <a:off x="0" y="266575"/>
                <a:ext cx="5867700" cy="16872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5"/>
              <p:cNvSpPr/>
              <p:nvPr/>
            </p:nvSpPr>
            <p:spPr>
              <a:xfrm rot="10800000">
                <a:off x="5864390" y="266658"/>
                <a:ext cx="182100" cy="1684500"/>
              </a:xfrm>
              <a:prstGeom prst="triangle">
                <a:avLst>
                  <a:gd name="adj" fmla="val 100000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" name="Google Shape;44;p5"/>
          <p:cNvGrpSpPr/>
          <p:nvPr/>
        </p:nvGrpSpPr>
        <p:grpSpPr>
          <a:xfrm rot="10800000" flipH="1">
            <a:off x="8543953" y="4243733"/>
            <a:ext cx="600055" cy="374899"/>
            <a:chOff x="5211448" y="3165393"/>
            <a:chExt cx="1477967" cy="784800"/>
          </a:xfrm>
        </p:grpSpPr>
        <p:sp>
          <p:nvSpPr>
            <p:cNvPr id="45" name="Google Shape;45;p5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47;p5"/>
          <p:cNvGrpSpPr/>
          <p:nvPr/>
        </p:nvGrpSpPr>
        <p:grpSpPr>
          <a:xfrm flipH="1">
            <a:off x="8385351" y="4612318"/>
            <a:ext cx="758573" cy="531131"/>
            <a:chOff x="0" y="266575"/>
            <a:chExt cx="7503194" cy="1687200"/>
          </a:xfrm>
        </p:grpSpPr>
        <p:sp>
          <p:nvSpPr>
            <p:cNvPr id="48" name="Google Shape;48;p5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body" idx="1"/>
          </p:nvPr>
        </p:nvSpPr>
        <p:spPr>
          <a:xfrm>
            <a:off x="1206100" y="1706200"/>
            <a:ext cx="7026900" cy="30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⊳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435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70125" y="1553800"/>
            <a:ext cx="6915300" cy="30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8" r:id="rId2"/>
    <p:sldLayoutId id="2147483659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Village-Kevin/spring-reactive-0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"/>
          <p:cNvSpPr txBox="1">
            <a:spLocks noGrp="1"/>
          </p:cNvSpPr>
          <p:nvPr>
            <p:ph type="ctrTitle"/>
          </p:nvPr>
        </p:nvSpPr>
        <p:spPr>
          <a:xfrm>
            <a:off x="87405" y="0"/>
            <a:ext cx="8639735" cy="105144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accent1">
                    <a:lumMod val="40000"/>
                    <a:lumOff val="60000"/>
                  </a:schemeClr>
                </a:solidFill>
                <a:latin typeface="나눔스퀘어라운드 ExtraBold" panose="020B0600000101010101" charset="-127"/>
                <a:ea typeface="나눔스퀘어라운드 ExtraBold" panose="020B0600000101010101" charset="-127"/>
              </a:rPr>
              <a:t>Kevin</a:t>
            </a:r>
            <a:r>
              <a:rPr lang="ko-KR" altLang="en-US" sz="3200">
                <a:solidFill>
                  <a:schemeClr val="accent1">
                    <a:lumMod val="40000"/>
                    <a:lumOff val="60000"/>
                  </a:schemeClr>
                </a:solidFill>
                <a:latin typeface="나눔스퀘어라운드 ExtraBold" panose="020B0600000101010101" charset="-127"/>
                <a:ea typeface="나눔스퀘어라운드 ExtraBold" panose="020B0600000101010101" charset="-127"/>
              </a:rPr>
              <a:t>의 알기 쉬운 </a:t>
            </a:r>
            <a:endParaRPr sz="3200">
              <a:solidFill>
                <a:schemeClr val="accent1">
                  <a:lumMod val="40000"/>
                  <a:lumOff val="60000"/>
                </a:schemeClr>
              </a:solidFill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4" name="Google Shape;126;p11">
            <a:extLst>
              <a:ext uri="{FF2B5EF4-FFF2-40B4-BE49-F238E27FC236}">
                <a16:creationId xmlns:a16="http://schemas.microsoft.com/office/drawing/2014/main" id="{7014F73D-F994-4842-AC03-FB3329414776}"/>
              </a:ext>
            </a:extLst>
          </p:cNvPr>
          <p:cNvSpPr txBox="1">
            <a:spLocks/>
          </p:cNvSpPr>
          <p:nvPr/>
        </p:nvSpPr>
        <p:spPr>
          <a:xfrm>
            <a:off x="2393157" y="4092060"/>
            <a:ext cx="6750843" cy="105144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pPr algn="l"/>
            <a:r>
              <a:rPr lang="en-US" sz="32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나눔스퀘어라운드 ExtraBold" panose="020B0600000101010101" charset="-127"/>
                <a:ea typeface="나눔스퀘어라운드 ExtraBold" panose="020B0600000101010101" charset="-127"/>
              </a:rPr>
              <a:t>Spring Reactive Web Applications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F15B79C-E878-4CB4-AA38-2CA58A694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268" y="114341"/>
            <a:ext cx="2919413" cy="888335"/>
          </a:xfrm>
          <a:prstGeom prst="rect">
            <a:avLst/>
          </a:prstGeom>
        </p:spPr>
      </p:pic>
      <p:pic>
        <p:nvPicPr>
          <p:cNvPr id="11" name="그림 10" descr="실내, 앉아있는, 컴퓨터, 작은이(가) 표시된 사진&#10;&#10;자동 생성된 설명">
            <a:extLst>
              <a:ext uri="{FF2B5EF4-FFF2-40B4-BE49-F238E27FC236}">
                <a16:creationId xmlns:a16="http://schemas.microsoft.com/office/drawing/2014/main" id="{41CBB6E7-9A32-4310-B735-13A43B1EB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62840"/>
            <a:ext cx="578857" cy="580660"/>
          </a:xfrm>
          <a:prstGeom prst="rect">
            <a:avLst/>
          </a:prstGeom>
        </p:spPr>
      </p:pic>
      <p:sp>
        <p:nvSpPr>
          <p:cNvPr id="2" name="Google Shape;126;p11">
            <a:extLst>
              <a:ext uri="{FF2B5EF4-FFF2-40B4-BE49-F238E27FC236}">
                <a16:creationId xmlns:a16="http://schemas.microsoft.com/office/drawing/2014/main" id="{B154FAC8-F82E-49B1-8799-6998C9411213}"/>
              </a:ext>
            </a:extLst>
          </p:cNvPr>
          <p:cNvSpPr txBox="1">
            <a:spLocks/>
          </p:cNvSpPr>
          <p:nvPr/>
        </p:nvSpPr>
        <p:spPr>
          <a:xfrm>
            <a:off x="665629" y="1117017"/>
            <a:ext cx="7853083" cy="2866047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r>
              <a:rPr lang="en-US" altLang="ko-KR" sz="4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Operators</a:t>
            </a:r>
          </a:p>
          <a:p>
            <a:r>
              <a:rPr lang="en-US" altLang="ko-KR" sz="3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: Working with time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67;p16">
            <a:extLst>
              <a:ext uri="{FF2B5EF4-FFF2-40B4-BE49-F238E27FC236}">
                <a16:creationId xmlns:a16="http://schemas.microsoft.com/office/drawing/2014/main" id="{187CB6B3-F3A7-422F-BC2F-99589F55FD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695" y="277650"/>
            <a:ext cx="722164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delayElements</a:t>
            </a:r>
          </a:p>
        </p:txBody>
      </p:sp>
      <p:sp>
        <p:nvSpPr>
          <p:cNvPr id="2" name="Google Shape;168;p16">
            <a:extLst>
              <a:ext uri="{FF2B5EF4-FFF2-40B4-BE49-F238E27FC236}">
                <a16:creationId xmlns:a16="http://schemas.microsoft.com/office/drawing/2014/main" id="{7891429C-7303-35E9-DF2B-98D3DFD4C141}"/>
              </a:ext>
            </a:extLst>
          </p:cNvPr>
          <p:cNvSpPr txBox="1">
            <a:spLocks/>
          </p:cNvSpPr>
          <p:nvPr/>
        </p:nvSpPr>
        <p:spPr>
          <a:xfrm>
            <a:off x="1206100" y="1226315"/>
            <a:ext cx="7465202" cy="36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Upstream 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데이터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(onNext signals)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의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emit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을 파라미터로 입력한 시간 동안 지연시킨다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.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 </a:t>
            </a:r>
            <a:endParaRPr lang="en-US" altLang="ko-KR" sz="1400" b="1"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3" name="Google Shape;168;p16">
            <a:extLst>
              <a:ext uri="{FF2B5EF4-FFF2-40B4-BE49-F238E27FC236}">
                <a16:creationId xmlns:a16="http://schemas.microsoft.com/office/drawing/2014/main" id="{65131A48-21F0-D36C-6192-B3F6923B52A2}"/>
              </a:ext>
            </a:extLst>
          </p:cNvPr>
          <p:cNvSpPr txBox="1">
            <a:spLocks/>
          </p:cNvSpPr>
          <p:nvPr/>
        </p:nvSpPr>
        <p:spPr>
          <a:xfrm>
            <a:off x="1206100" y="1648108"/>
            <a:ext cx="7465202" cy="711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Upstream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에서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emit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되는 데이터가 없거나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(empty sequence) 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에러 발생 시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(onError signals)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에는 지연되지 않는다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.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   </a:t>
            </a:r>
            <a:endParaRPr lang="en-US" altLang="ko-KR" sz="1400" b="1"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B469085-3C2B-8C6E-D6E4-54E1F44993BF}"/>
              </a:ext>
            </a:extLst>
          </p:cNvPr>
          <p:cNvGrpSpPr/>
          <p:nvPr/>
        </p:nvGrpSpPr>
        <p:grpSpPr>
          <a:xfrm>
            <a:off x="2308859" y="2398011"/>
            <a:ext cx="4526281" cy="2679953"/>
            <a:chOff x="2308859" y="2571750"/>
            <a:chExt cx="4526281" cy="2679953"/>
          </a:xfrm>
        </p:grpSpPr>
        <p:pic>
          <p:nvPicPr>
            <p:cNvPr id="5" name="그래픽 4">
              <a:extLst>
                <a:ext uri="{FF2B5EF4-FFF2-40B4-BE49-F238E27FC236}">
                  <a16:creationId xmlns:a16="http://schemas.microsoft.com/office/drawing/2014/main" id="{B3E946E5-7223-0EE4-A7D3-881D2136E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08860" y="2571750"/>
              <a:ext cx="4526280" cy="236321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3BC4251-CE42-4EEE-7BF6-A5C910A8FB7F}"/>
                </a:ext>
              </a:extLst>
            </p:cNvPr>
            <p:cNvSpPr txBox="1"/>
            <p:nvPr/>
          </p:nvSpPr>
          <p:spPr>
            <a:xfrm>
              <a:off x="2308859" y="5036259"/>
              <a:ext cx="45262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[</a:t>
              </a:r>
              <a:r>
                <a:rPr lang="ko-KR" altLang="en-US" sz="8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출처</a:t>
              </a:r>
              <a:r>
                <a:rPr lang="en-US" altLang="ko-KR" sz="8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reactor-core </a:t>
              </a:r>
              <a:r>
                <a:rPr lang="ko-KR" altLang="en-US" sz="8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공식 </a:t>
              </a:r>
              <a:r>
                <a:rPr lang="en-US" altLang="ko-KR" sz="8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API Docs]</a:t>
              </a:r>
              <a:endParaRPr lang="ko-KR" altLang="en-US" sz="8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762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67;p16">
            <a:extLst>
              <a:ext uri="{FF2B5EF4-FFF2-40B4-BE49-F238E27FC236}">
                <a16:creationId xmlns:a16="http://schemas.microsoft.com/office/drawing/2014/main" id="{187CB6B3-F3A7-422F-BC2F-99589F55FD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695" y="277650"/>
            <a:ext cx="722164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delaySubscription vs delaySequence</a:t>
            </a:r>
          </a:p>
        </p:txBody>
      </p:sp>
      <p:sp>
        <p:nvSpPr>
          <p:cNvPr id="9" name="Google Shape;168;p16">
            <a:extLst>
              <a:ext uri="{FF2B5EF4-FFF2-40B4-BE49-F238E27FC236}">
                <a16:creationId xmlns:a16="http://schemas.microsoft.com/office/drawing/2014/main" id="{BA5A3ADB-B002-9C9C-8DBF-57D8C7F9701D}"/>
              </a:ext>
            </a:extLst>
          </p:cNvPr>
          <p:cNvSpPr txBox="1">
            <a:spLocks/>
          </p:cNvSpPr>
          <p:nvPr/>
        </p:nvSpPr>
        <p:spPr>
          <a:xfrm>
            <a:off x="1206100" y="1599762"/>
            <a:ext cx="7465202" cy="57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delaySequence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는 구독은 즉시 이루어지지만 최초의 데이터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emit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을 파라미터로 입력한 시간만큼 지연 시킨다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.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 </a:t>
            </a:r>
            <a:endParaRPr lang="en-US" altLang="ko-KR" sz="1400" b="1"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10" name="Google Shape;168;p16">
            <a:extLst>
              <a:ext uri="{FF2B5EF4-FFF2-40B4-BE49-F238E27FC236}">
                <a16:creationId xmlns:a16="http://schemas.microsoft.com/office/drawing/2014/main" id="{EFB3F8D5-D0D8-9BC3-E028-AE6068219E52}"/>
              </a:ext>
            </a:extLst>
          </p:cNvPr>
          <p:cNvSpPr txBox="1">
            <a:spLocks/>
          </p:cNvSpPr>
          <p:nvPr/>
        </p:nvSpPr>
        <p:spPr>
          <a:xfrm>
            <a:off x="1206100" y="1213119"/>
            <a:ext cx="7465202" cy="346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r>
              <a:rPr lang="en-US" altLang="ko-KR" sz="1400" b="1" dirty="0" err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delaySubscription</a:t>
            </a:r>
            <a:r>
              <a:rPr lang="ko-KR" altLang="en-US" sz="1400" b="1" dirty="0">
                <a:latin typeface="나눔스퀘어라운드 ExtraBold" panose="020B0600000101010101" charset="-127"/>
                <a:ea typeface="나눔스퀘어라운드 ExtraBold" panose="020B0600000101010101" charset="-127"/>
              </a:rPr>
              <a:t>은 파라미터로 입력한 시간만큼 구독을 지연시킨다</a:t>
            </a:r>
            <a:r>
              <a:rPr lang="en-US" altLang="ko-KR" sz="1400" b="1" dirty="0">
                <a:latin typeface="나눔스퀘어라운드 ExtraBold" panose="020B0600000101010101" charset="-127"/>
                <a:ea typeface="나눔스퀘어라운드 ExtraBold" panose="020B0600000101010101" charset="-127"/>
              </a:rPr>
              <a:t>.</a:t>
            </a:r>
          </a:p>
        </p:txBody>
      </p:sp>
      <p:pic>
        <p:nvPicPr>
          <p:cNvPr id="3" name="그래픽 2">
            <a:extLst>
              <a:ext uri="{FF2B5EF4-FFF2-40B4-BE49-F238E27FC236}">
                <a16:creationId xmlns:a16="http://schemas.microsoft.com/office/drawing/2014/main" id="{3F86C0AE-B3B7-2653-45D6-E56DD5C3B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1061" y="2511270"/>
            <a:ext cx="3765972" cy="2354580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A7C46A0E-1EBD-5313-ED51-8EA7AE6B0D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3108" y="2507717"/>
            <a:ext cx="3752424" cy="2349650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0809174-BBAF-C787-C9B6-84E49890ECB8}"/>
              </a:ext>
            </a:extLst>
          </p:cNvPr>
          <p:cNvCxnSpPr>
            <a:cxnSpLocks/>
          </p:cNvCxnSpPr>
          <p:nvPr/>
        </p:nvCxnSpPr>
        <p:spPr>
          <a:xfrm>
            <a:off x="4373880" y="2511270"/>
            <a:ext cx="0" cy="22893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5432D5F-D68C-4BAD-8B77-3152C425A3AE}"/>
              </a:ext>
            </a:extLst>
          </p:cNvPr>
          <p:cNvSpPr txBox="1"/>
          <p:nvPr/>
        </p:nvSpPr>
        <p:spPr>
          <a:xfrm>
            <a:off x="381002" y="4915860"/>
            <a:ext cx="80560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출처</a:t>
            </a:r>
            <a:r>
              <a:rPr lang="en-US" altLang="ko-KR" sz="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reactor-core </a:t>
            </a:r>
            <a:r>
              <a:rPr lang="ko-KR" altLang="en-US" sz="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공식 </a:t>
            </a:r>
            <a:r>
              <a:rPr lang="en-US" altLang="ko-KR" sz="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 Docs]</a:t>
            </a:r>
            <a:endParaRPr lang="ko-KR" altLang="en-US" sz="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401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0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67;p16">
            <a:extLst>
              <a:ext uri="{FF2B5EF4-FFF2-40B4-BE49-F238E27FC236}">
                <a16:creationId xmlns:a16="http://schemas.microsoft.com/office/drawing/2014/main" id="{187CB6B3-F3A7-422F-BC2F-99589F55FD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695" y="277650"/>
            <a:ext cx="722164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timeout</a:t>
            </a:r>
          </a:p>
        </p:txBody>
      </p:sp>
      <p:pic>
        <p:nvPicPr>
          <p:cNvPr id="3" name="그래픽 2">
            <a:extLst>
              <a:ext uri="{FF2B5EF4-FFF2-40B4-BE49-F238E27FC236}">
                <a16:creationId xmlns:a16="http://schemas.microsoft.com/office/drawing/2014/main" id="{9D0D5D2F-91AB-F339-FC4C-29E335ECDA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46119" y="2035312"/>
            <a:ext cx="2651762" cy="2873336"/>
          </a:xfrm>
          <a:prstGeom prst="rect">
            <a:avLst/>
          </a:prstGeom>
        </p:spPr>
      </p:pic>
      <p:sp>
        <p:nvSpPr>
          <p:cNvPr id="4" name="Google Shape;168;p16">
            <a:extLst>
              <a:ext uri="{FF2B5EF4-FFF2-40B4-BE49-F238E27FC236}">
                <a16:creationId xmlns:a16="http://schemas.microsoft.com/office/drawing/2014/main" id="{46A9100D-503E-D831-EF10-5B4C91082C2F}"/>
              </a:ext>
            </a:extLst>
          </p:cNvPr>
          <p:cNvSpPr txBox="1">
            <a:spLocks/>
          </p:cNvSpPr>
          <p:nvPr/>
        </p:nvSpPr>
        <p:spPr>
          <a:xfrm>
            <a:off x="1206100" y="1226315"/>
            <a:ext cx="7465202" cy="36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파라미터로 입력한 시간 동안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emit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되는 데이터가 없다면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 TimeoutException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을 발생 시킨다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.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 </a:t>
            </a:r>
            <a:endParaRPr lang="en-US" altLang="ko-KR" sz="1400" b="1"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9" name="Google Shape;168;p16">
            <a:extLst>
              <a:ext uri="{FF2B5EF4-FFF2-40B4-BE49-F238E27FC236}">
                <a16:creationId xmlns:a16="http://schemas.microsoft.com/office/drawing/2014/main" id="{E73A7F6A-2D12-0E45-76BF-5C65AAFC26D0}"/>
              </a:ext>
            </a:extLst>
          </p:cNvPr>
          <p:cNvSpPr txBox="1">
            <a:spLocks/>
          </p:cNvSpPr>
          <p:nvPr/>
        </p:nvSpPr>
        <p:spPr>
          <a:xfrm>
            <a:off x="1206100" y="1570721"/>
            <a:ext cx="7465202" cy="36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즉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, onError signal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이 발생하면서 구독이 취소된다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.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 </a:t>
            </a:r>
            <a:endParaRPr lang="en-US" altLang="ko-KR" sz="1400" b="1"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68B226-37ED-B926-CC80-4F1CB7CAE4EA}"/>
              </a:ext>
            </a:extLst>
          </p:cNvPr>
          <p:cNvSpPr txBox="1"/>
          <p:nvPr/>
        </p:nvSpPr>
        <p:spPr>
          <a:xfrm>
            <a:off x="3246119" y="4928056"/>
            <a:ext cx="2598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출처</a:t>
            </a:r>
            <a:r>
              <a:rPr lang="en-US" altLang="ko-KR" sz="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reactor-core </a:t>
            </a:r>
            <a:r>
              <a:rPr lang="ko-KR" altLang="en-US" sz="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공식 </a:t>
            </a:r>
            <a:r>
              <a:rPr lang="en-US" altLang="ko-KR" sz="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 Docs]</a:t>
            </a:r>
            <a:endParaRPr lang="ko-KR" altLang="en-US" sz="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648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66;p25">
            <a:extLst>
              <a:ext uri="{FF2B5EF4-FFF2-40B4-BE49-F238E27FC236}">
                <a16:creationId xmlns:a16="http://schemas.microsoft.com/office/drawing/2014/main" id="{819E02CA-6AA4-4C1F-A00A-8D938F3CFAC9}"/>
              </a:ext>
            </a:extLst>
          </p:cNvPr>
          <p:cNvSpPr txBox="1">
            <a:spLocks/>
          </p:cNvSpPr>
          <p:nvPr/>
        </p:nvSpPr>
        <p:spPr>
          <a:xfrm>
            <a:off x="685800" y="1683170"/>
            <a:ext cx="7772400" cy="11598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pPr algn="ctr"/>
            <a:r>
              <a:rPr lang="en-US" altLang="ko-KR" sz="360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Operators</a:t>
            </a:r>
          </a:p>
          <a:p>
            <a:pPr algn="ctr"/>
            <a:r>
              <a:rPr lang="en-US" altLang="ko-KR" sz="3600">
                <a:solidFill>
                  <a:srgbClr val="6666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Handling errors</a:t>
            </a:r>
            <a:endParaRPr lang="ko-KR" altLang="en-US" sz="3600">
              <a:solidFill>
                <a:srgbClr val="6666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Google Shape;267;p25">
            <a:extLst>
              <a:ext uri="{FF2B5EF4-FFF2-40B4-BE49-F238E27FC236}">
                <a16:creationId xmlns:a16="http://schemas.microsoft.com/office/drawing/2014/main" id="{DECF2217-810F-4571-BBF1-67DAD149149A}"/>
              </a:ext>
            </a:extLst>
          </p:cNvPr>
          <p:cNvSpPr txBox="1">
            <a:spLocks/>
          </p:cNvSpPr>
          <p:nvPr/>
        </p:nvSpPr>
        <p:spPr>
          <a:xfrm>
            <a:off x="685800" y="3763983"/>
            <a:ext cx="7772400" cy="1034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pPr marL="0" indent="0">
              <a:buFont typeface="Encode Sans Semi Condensed Light"/>
              <a:buNone/>
            </a:pPr>
            <a:r>
              <a:rPr lang="ko-KR" altLang="en-US" sz="200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전체 소스 코드 다운로드 주소</a:t>
            </a:r>
            <a:endParaRPr lang="en-US" altLang="ko-KR" sz="2000">
              <a:solidFill>
                <a:schemeClr val="accent4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Encode Sans Semi Condensed Light"/>
              <a:buNone/>
            </a:pPr>
            <a:r>
              <a:rPr lang="en-US" altLang="ko-KR" sz="200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hlinkClick r:id="rId3"/>
              </a:rPr>
              <a:t>https://github.com/ITVillage-Kevin/spring-reactive-02</a:t>
            </a:r>
            <a:endParaRPr lang="ko-KR" altLang="en-US" sz="2000">
              <a:solidFill>
                <a:schemeClr val="accent4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Google Shape;380;p33">
            <a:extLst>
              <a:ext uri="{FF2B5EF4-FFF2-40B4-BE49-F238E27FC236}">
                <a16:creationId xmlns:a16="http://schemas.microsoft.com/office/drawing/2014/main" id="{4277BB4C-F14B-4DAC-A9F9-09D6BF076B56}"/>
              </a:ext>
            </a:extLst>
          </p:cNvPr>
          <p:cNvSpPr txBox="1">
            <a:spLocks/>
          </p:cNvSpPr>
          <p:nvPr/>
        </p:nvSpPr>
        <p:spPr>
          <a:xfrm>
            <a:off x="0" y="475776"/>
            <a:ext cx="9144000" cy="7764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pPr algn="ctr"/>
            <a:r>
              <a:rPr lang="ko-KR" altLang="en-US" sz="400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다음 시간 강의</a:t>
            </a:r>
            <a:endParaRPr lang="en-US" sz="400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erdinand template">
  <a:themeElements>
    <a:clrScheme name="Custom 347">
      <a:dk1>
        <a:srgbClr val="343A4E"/>
      </a:dk1>
      <a:lt1>
        <a:srgbClr val="FFFFFF"/>
      </a:lt1>
      <a:dk2>
        <a:srgbClr val="707A96"/>
      </a:dk2>
      <a:lt2>
        <a:srgbClr val="EEEFF3"/>
      </a:lt2>
      <a:accent1>
        <a:srgbClr val="ACD701"/>
      </a:accent1>
      <a:accent2>
        <a:srgbClr val="69B636"/>
      </a:accent2>
      <a:accent3>
        <a:srgbClr val="32A318"/>
      </a:accent3>
      <a:accent4>
        <a:srgbClr val="9EACD1"/>
      </a:accent4>
      <a:accent5>
        <a:srgbClr val="707A96"/>
      </a:accent5>
      <a:accent6>
        <a:srgbClr val="394057"/>
      </a:accent6>
      <a:hlink>
        <a:srgbClr val="0E99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6914</TotalTime>
  <Words>144</Words>
  <Application>Microsoft Office PowerPoint</Application>
  <PresentationFormat>화면 슬라이드 쇼(16:9)</PresentationFormat>
  <Paragraphs>21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나눔스퀘어라운드 ExtraBold</vt:lpstr>
      <vt:lpstr>나눔바른고딕</vt:lpstr>
      <vt:lpstr>나눔고딕 ExtraBold</vt:lpstr>
      <vt:lpstr>Encode Sans Semi Condensed SemiBold</vt:lpstr>
      <vt:lpstr>Encode Sans Semi Condensed Light</vt:lpstr>
      <vt:lpstr>Arial</vt:lpstr>
      <vt:lpstr>Ferdinand template</vt:lpstr>
      <vt:lpstr>Kevin의 알기 쉬운 </vt:lpstr>
      <vt:lpstr>delayElements</vt:lpstr>
      <vt:lpstr>delaySubscription vs delaySequence</vt:lpstr>
      <vt:lpstr>timeout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Reactive Web Applications</dc:title>
  <cp:lastModifiedBy>정식 황</cp:lastModifiedBy>
  <cp:revision>304</cp:revision>
  <dcterms:modified xsi:type="dcterms:W3CDTF">2023-12-30T11:59:40Z</dcterms:modified>
</cp:coreProperties>
</file>