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Nixie One"/>
      <p:regular r:id="rId26"/>
    </p:embeddedFont>
    <p:embeddedFont>
      <p:font typeface="Barlow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ixieOne-regular.fntdata"/><Relationship Id="rId25" Type="http://schemas.openxmlformats.org/officeDocument/2006/relationships/font" Target="fonts/Roboto-boldItalic.fntdata"/><Relationship Id="rId28" Type="http://schemas.openxmlformats.org/officeDocument/2006/relationships/font" Target="fonts/BarlowLight-bold.fntdata"/><Relationship Id="rId27" Type="http://schemas.openxmlformats.org/officeDocument/2006/relationships/font" Target="fonts/Barlow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Barlow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team __ and we created Destined Duo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features include a homepage which we created to allow users to signup page to allow users to register as a new user, a login page. The profile page is each user’s personal page that contains an editable profile! Users can add a profile picture, bio, contact info, social media links, and add any new interests to their page. The explore page is where users can find other people with similar interests to theirs, they simply search for any interest and the result will be </a:t>
            </a:r>
            <a:r>
              <a:rPr lang="en"/>
              <a:t>matches</a:t>
            </a:r>
            <a:r>
              <a:rPr lang="en"/>
              <a:t> with other people. From that point users can click on them and their profile information will be displayed including links to social media if they wish to reach out and start a conversation with another user, who might also be looking for someone to start a new hobby with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store the data for our site within a mysql database using phpmyadmin. Our data is arranged with four tables that are connected with foreign key. Our users table stores the general information for each user, including, (username, password, fname, l</a:t>
            </a:r>
            <a:r>
              <a:rPr lang="en"/>
              <a:t>name</a:t>
            </a:r>
            <a:r>
              <a:rPr lang="en"/>
              <a:t>, age, and email). The user_interest stores each interest of every user with an (id, username(which is a foreign key to users table), and the interest. Therefore each interest is stored in a separate row and we limit the amount of interests per user to 5. The profile_information table includes the username(foreign key), description(which is a user’s bio) and the path to their profile picture. Lastly, the profile_media table contains an id, username, social media platform(Twitter, instagram, etc) and the link to their social media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feature we are </a:t>
            </a:r>
            <a:r>
              <a:rPr lang="en"/>
              <a:t>planning</a:t>
            </a:r>
            <a:r>
              <a:rPr lang="en"/>
              <a:t> to implement by Friday is to have recommended friends displayed on the explore page. We wanted to take the users interests and display other users with similar ones, so they could find people without having to search.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6729b728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6729b72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Outside the scope of this class, we have discussed future iterations of this project and what feature could be added. This included adding a user’s location(city) and then we could sort the matches from the explore page to be displayed by the other user’s closest to you. Another idea is to integrate google’s sign-in by using their API  to have more secure and easier sign in and signup processes. We also discussed having a resources section. This would be helpful as a directory of sorts, that would be able to obtain a list of nearby activities that match user’s interests.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team bark comprised of Brianna Aneesh Ruchika and Kyra.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398aa24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398aa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will be discussing our project description, its value, and the goal we are trying to </a:t>
            </a:r>
            <a:r>
              <a:rPr lang="en"/>
              <a:t>accomplish</a:t>
            </a:r>
            <a:r>
              <a:rPr lang="en"/>
              <a:t>, how our app is different from other apps in the market, our site architecture, an overview of the database and its connections and a quick demo followed by a q&amp;a session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functionality of Destined Duo is to allow users to locate other users with the same shared interests. Upon registering, users are prompted to provide a list of interests. Based on these interests, the user is able to use the “Explore” page to locate all user that have a matching shared interest. The user is also able to search the website based on an interest in order to limit search results. Because it operates as a matching site, the user provides general information and contact information such as an email and </a:t>
            </a:r>
            <a:r>
              <a:rPr lang="en"/>
              <a:t>social</a:t>
            </a:r>
            <a:r>
              <a:rPr lang="en"/>
              <a:t> media handles at their disclosure in order to reach out and further discuss a topic or make plans based on the shared interest.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398aa247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398aa2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Destined Duo serves anyone and everyone. More specifically this application </a:t>
            </a:r>
            <a:r>
              <a:rPr lang="en"/>
              <a:t>targets</a:t>
            </a:r>
            <a:r>
              <a:rPr lang="en"/>
              <a:t> people who are looking to start or continue </a:t>
            </a:r>
            <a:r>
              <a:rPr lang="en"/>
              <a:t>activities</a:t>
            </a:r>
            <a:r>
              <a:rPr lang="en"/>
              <a:t> or hobbies with a friend. We see destined duo especially serving people who are making a transition </a:t>
            </a:r>
            <a:r>
              <a:rPr lang="en"/>
              <a:t>in their life such as going to college, moving to a new area, or starting a new job. By using destined duo people who are looking for friends or ways to get back into their interests can find people with shared interest to hopefully get back to the activities they enjoy.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398aa247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6398aa24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may have guessed, the main goal of destined duo is to find someone who shares the same interest as you. Beyond this, the goal of our application is to help connect people who may be </a:t>
            </a:r>
            <a:r>
              <a:rPr lang="en"/>
              <a:t>intimidated to participate in their hobbies alone. Our app also targets those who may require more than one participant for their interest. Destined Duo can even be used to find people who might be able to expose you to more related activities or help you learn more about your interests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6398aa24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6398aa24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4454"/>
                </a:solidFill>
              </a:rPr>
              <a:t>In terms of other players in a similar market as Destined Duo, facebook groups is our biggest competitor. Facebook groups are public, closed or secret spaces within the social media network allowing users of Facebook users to gather virtually. Facebook users can either join or request to join up to 6,000 groups. Once a member of a group, the user will be able to see and add to the feed corresponding to that group. </a:t>
            </a:r>
            <a:endParaRPr>
              <a:solidFill>
                <a:srgbClr val="114454"/>
              </a:solidFill>
            </a:endParaRPr>
          </a:p>
          <a:p>
            <a:pPr indent="0" lvl="0" marL="0" rtl="0" algn="l">
              <a:spcBef>
                <a:spcPts val="0"/>
              </a:spcBef>
              <a:spcAft>
                <a:spcPts val="0"/>
              </a:spcAft>
              <a:buNone/>
            </a:pPr>
            <a:r>
              <a:t/>
            </a:r>
            <a:endParaRPr>
              <a:solidFill>
                <a:srgbClr val="114454"/>
              </a:solidFill>
            </a:endParaRPr>
          </a:p>
          <a:p>
            <a:pPr indent="0" lvl="0" marL="0" rtl="0" algn="l">
              <a:spcBef>
                <a:spcPts val="0"/>
              </a:spcBef>
              <a:spcAft>
                <a:spcPts val="0"/>
              </a:spcAft>
              <a:buClr>
                <a:schemeClr val="dk1"/>
              </a:buClr>
              <a:buSzPts val="1100"/>
              <a:buFont typeface="Arial"/>
              <a:buNone/>
            </a:pPr>
            <a:r>
              <a:rPr lang="en">
                <a:solidFill>
                  <a:srgbClr val="114454"/>
                </a:solidFill>
              </a:rPr>
              <a:t>Unlike facebook, Destined Duo focuses on creating a relationship based on a shared interest rather than a gathering space. Destined Duo has limited profiles and no feed feature because users of the website have the goal of finding a person with a shared interest in order to make plans or discuss this topic. Most importantly, Facebook groups requires the user to search for an interest group that best fits their needs. The intention of destined duo is to reduce the barrier of an interest by recommending people solely based on their interests. </a:t>
            </a:r>
            <a:endParaRPr>
              <a:solidFill>
                <a:srgbClr val="114454"/>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398aa247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398aa24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4454"/>
                </a:solidFill>
              </a:rPr>
              <a:t>Meetup is an web application allowing users to promote events in order to locate users. Users are prompted to create an advertisement for the group that other users can then view and join. The main difference between Destined Duo and meetup is that meetup focuses on creating events while Destined Duo focuses on forming relationships. Users of Meetup can attend events of other listed groups; however, Destined Duo gives the user the freedom to form any relationship with users such as discussion or joint participation in an interest. </a:t>
            </a:r>
            <a:endParaRPr>
              <a:solidFill>
                <a:srgbClr val="114454"/>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398aa247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398aa24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4454"/>
                </a:solidFill>
              </a:rPr>
              <a:t>Other platforms that can compete with Destined Duo are personal social media platforms such as Instagram, TikTok, Twitter, and snapchat. These social media accounts allow for users to either follow or friend users. By following/friending, the user will be able to see the content in the feed. Relationships are formed virtually </a:t>
            </a:r>
            <a:r>
              <a:rPr lang="en">
                <a:solidFill>
                  <a:srgbClr val="114454"/>
                </a:solidFill>
              </a:rPr>
              <a:t>though</a:t>
            </a:r>
            <a:r>
              <a:rPr lang="en">
                <a:solidFill>
                  <a:srgbClr val="114454"/>
                </a:solidFill>
              </a:rPr>
              <a:t> likes, follows, saves and other user reactions. </a:t>
            </a:r>
            <a:endParaRPr>
              <a:solidFill>
                <a:srgbClr val="114454"/>
              </a:solidFill>
            </a:endParaRPr>
          </a:p>
          <a:p>
            <a:pPr indent="0" lvl="0" marL="0" rtl="0" algn="l">
              <a:spcBef>
                <a:spcPts val="0"/>
              </a:spcBef>
              <a:spcAft>
                <a:spcPts val="0"/>
              </a:spcAft>
              <a:buNone/>
            </a:pPr>
            <a:r>
              <a:t/>
            </a:r>
            <a:endParaRPr>
              <a:solidFill>
                <a:srgbClr val="114454"/>
              </a:solidFill>
            </a:endParaRPr>
          </a:p>
          <a:p>
            <a:pPr indent="0" lvl="0" marL="0" rtl="0" algn="l">
              <a:spcBef>
                <a:spcPts val="0"/>
              </a:spcBef>
              <a:spcAft>
                <a:spcPts val="0"/>
              </a:spcAft>
              <a:buNone/>
            </a:pPr>
            <a:r>
              <a:rPr lang="en">
                <a:solidFill>
                  <a:srgbClr val="114454"/>
                </a:solidFill>
              </a:rPr>
              <a:t>Unlike Destined Duo, recommendations are mainly given through showing popular accounts of friend’s of the users or by recommending friend’s of friends. Also, there is no guarantee that upon following a user that you will have similar interests. While users may search for </a:t>
            </a:r>
            <a:r>
              <a:rPr lang="en">
                <a:solidFill>
                  <a:srgbClr val="114454"/>
                </a:solidFill>
              </a:rPr>
              <a:t>account</a:t>
            </a:r>
            <a:r>
              <a:rPr lang="en">
                <a:solidFill>
                  <a:srgbClr val="114454"/>
                </a:solidFill>
              </a:rPr>
              <a:t> relevant to their interests, there is not an expectation to connect with the user in hope to start doing activities together. Destined Duo provides social media account information so that users can continue conversations and learn more about the user but social media </a:t>
            </a:r>
            <a:r>
              <a:rPr lang="en">
                <a:solidFill>
                  <a:srgbClr val="114454"/>
                </a:solidFill>
              </a:rPr>
              <a:t>accounts</a:t>
            </a:r>
            <a:r>
              <a:rPr lang="en">
                <a:solidFill>
                  <a:srgbClr val="114454"/>
                </a:solidFill>
              </a:rPr>
              <a:t> do not support an alternative to destined duo.</a:t>
            </a:r>
            <a:endParaRPr>
              <a:solidFill>
                <a:srgbClr val="114454"/>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89"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95"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17" name="Google Shape;17;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18" name="Google Shape;18;p3"/>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24"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algn="ctr">
              <a:spcBef>
                <a:spcPts val="0"/>
              </a:spcBef>
              <a:spcAft>
                <a:spcPts val="0"/>
              </a:spcAft>
              <a:buClr>
                <a:schemeClr val="lt1"/>
              </a:buClr>
              <a:buSzPts val="2000"/>
              <a:buChar char="■"/>
              <a:defRPr sz="2000">
                <a:solidFill>
                  <a:schemeClr val="lt1"/>
                </a:solidFill>
              </a:defRPr>
            </a:lvl9pPr>
          </a:lstStyle>
          <a:p/>
        </p:txBody>
      </p:sp>
      <p:sp>
        <p:nvSpPr>
          <p:cNvPr id="31" name="Google Shape;31;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2"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39" name="Google Shape;39;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0" name="Google Shape;40;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1" name="Google Shape;41;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6"/>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49" name="Google Shape;49;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0" name="Google Shape;50;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1" name="Google Shape;51;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2" name="Google Shape;52;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60" name="Google Shape;60;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1" name="Google Shape;61;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2" name="Google Shape;62;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72" name="Google Shape;72;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3" name="Google Shape;73;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6" name="Google Shape;76;p9"/>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800"/>
              <a:buNone/>
              <a:defRPr sz="1800">
                <a:solidFill>
                  <a:schemeClr val="accent1"/>
                </a:solidFill>
              </a:defRPr>
            </a:lvl1pPr>
          </a:lstStyle>
          <a:p/>
        </p:txBody>
      </p:sp>
      <p:sp>
        <p:nvSpPr>
          <p:cNvPr id="81" name="Google Shape;81;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Destined Duo</a:t>
            </a:r>
            <a:endParaRPr/>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idx="4294967295" type="ctrTitle"/>
          </p:nvPr>
        </p:nvSpPr>
        <p:spPr>
          <a:xfrm>
            <a:off x="560350" y="203375"/>
            <a:ext cx="4153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6"/>
                </a:solidFill>
              </a:rPr>
              <a:t>Features</a:t>
            </a:r>
            <a:endParaRPr sz="6000">
              <a:solidFill>
                <a:schemeClr val="accent6"/>
              </a:solidFill>
            </a:endParaRPr>
          </a:p>
        </p:txBody>
      </p:sp>
      <p:sp>
        <p:nvSpPr>
          <p:cNvPr id="232" name="Google Shape;232;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33" name="Google Shape;233;p22"/>
          <p:cNvGrpSpPr/>
          <p:nvPr/>
        </p:nvGrpSpPr>
        <p:grpSpPr>
          <a:xfrm>
            <a:off x="5990112" y="2693522"/>
            <a:ext cx="2602561" cy="1384500"/>
            <a:chOff x="6038025" y="2805975"/>
            <a:chExt cx="2602561" cy="1384500"/>
          </a:xfrm>
        </p:grpSpPr>
        <p:cxnSp>
          <p:nvCxnSpPr>
            <p:cNvPr id="234" name="Google Shape;234;p22"/>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235" name="Google Shape;235;p22"/>
            <p:cNvSpPr txBox="1"/>
            <p:nvPr/>
          </p:nvSpPr>
          <p:spPr>
            <a:xfrm>
              <a:off x="6773386" y="280597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Profile Page</a:t>
              </a:r>
              <a:endParaRPr b="1" sz="12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sp>
          <p:nvSpPr>
            <p:cNvPr id="236" name="Google Shape;236;p22"/>
            <p:cNvSpPr/>
            <p:nvPr/>
          </p:nvSpPr>
          <p:spPr>
            <a:xfrm>
              <a:off x="6424027" y="3212150"/>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sz="800">
                <a:solidFill>
                  <a:srgbClr val="FFFFFF"/>
                </a:solidFill>
                <a:latin typeface="Roboto"/>
                <a:ea typeface="Roboto"/>
                <a:cs typeface="Roboto"/>
                <a:sym typeface="Roboto"/>
              </a:endParaRPr>
            </a:p>
          </p:txBody>
        </p:sp>
      </p:grpSp>
      <p:grpSp>
        <p:nvGrpSpPr>
          <p:cNvPr id="238" name="Google Shape;238;p22"/>
          <p:cNvGrpSpPr/>
          <p:nvPr/>
        </p:nvGrpSpPr>
        <p:grpSpPr>
          <a:xfrm>
            <a:off x="560350" y="2260501"/>
            <a:ext cx="3175925" cy="622486"/>
            <a:chOff x="455125" y="2373759"/>
            <a:chExt cx="3175925" cy="622486"/>
          </a:xfrm>
        </p:grpSpPr>
        <p:sp>
          <p:nvSpPr>
            <p:cNvPr id="239" name="Google Shape;239;p22"/>
            <p:cNvSpPr txBox="1"/>
            <p:nvPr/>
          </p:nvSpPr>
          <p:spPr>
            <a:xfrm>
              <a:off x="455125" y="2536345"/>
              <a:ext cx="1867200" cy="459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Login</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cxnSp>
          <p:nvCxnSpPr>
            <p:cNvPr id="240" name="Google Shape;240;p2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41" name="Google Shape;241;p22"/>
            <p:cNvSpPr/>
            <p:nvPr/>
          </p:nvSpPr>
          <p:spPr>
            <a:xfrm>
              <a:off x="2523501" y="2431050"/>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43" name="Google Shape;243;p22"/>
          <p:cNvGrpSpPr/>
          <p:nvPr/>
        </p:nvGrpSpPr>
        <p:grpSpPr>
          <a:xfrm>
            <a:off x="5135675" y="1609845"/>
            <a:ext cx="3770699" cy="1384500"/>
            <a:chOff x="4908100" y="1067600"/>
            <a:chExt cx="3770699" cy="1384500"/>
          </a:xfrm>
        </p:grpSpPr>
        <p:cxnSp>
          <p:nvCxnSpPr>
            <p:cNvPr id="244" name="Google Shape;244;p22"/>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45" name="Google Shape;245;p22"/>
            <p:cNvSpPr txBox="1"/>
            <p:nvPr/>
          </p:nvSpPr>
          <p:spPr>
            <a:xfrm>
              <a:off x="6811599" y="106760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Register</a:t>
              </a:r>
              <a:endParaRPr b="1" sz="12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sp>
          <p:nvSpPr>
            <p:cNvPr id="246" name="Google Shape;246;p22"/>
            <p:cNvSpPr/>
            <p:nvPr/>
          </p:nvSpPr>
          <p:spPr>
            <a:xfrm>
              <a:off x="6427830" y="1493307"/>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48" name="Google Shape;248;p22"/>
          <p:cNvGrpSpPr/>
          <p:nvPr/>
        </p:nvGrpSpPr>
        <p:grpSpPr>
          <a:xfrm>
            <a:off x="2814594" y="945750"/>
            <a:ext cx="3514811" cy="3252003"/>
            <a:chOff x="2991269" y="1153325"/>
            <a:chExt cx="3514811" cy="3252003"/>
          </a:xfrm>
        </p:grpSpPr>
        <p:sp>
          <p:nvSpPr>
            <p:cNvPr id="249" name="Google Shape;249;p2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250" name="Google Shape;250;p2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155B54"/>
            </a:solidFill>
            <a:ln>
              <a:noFill/>
            </a:ln>
          </p:spPr>
        </p:sp>
        <p:sp>
          <p:nvSpPr>
            <p:cNvPr id="251" name="Google Shape;251;p2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249C90"/>
            </a:solidFill>
            <a:ln>
              <a:noFill/>
            </a:ln>
          </p:spPr>
        </p:sp>
        <p:sp>
          <p:nvSpPr>
            <p:cNvPr id="252" name="Google Shape;252;p2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53" name="Google Shape;253;p2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254" name="Google Shape;254;p2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1D7E74"/>
            </a:solidFill>
            <a:ln>
              <a:noFill/>
            </a:ln>
          </p:spPr>
        </p:sp>
        <p:sp>
          <p:nvSpPr>
            <p:cNvPr id="255" name="Google Shape;255;p2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256" name="Google Shape;256;p22"/>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1B786E"/>
            </a:solidFill>
            <a:ln>
              <a:noFill/>
            </a:ln>
          </p:spPr>
        </p:sp>
      </p:grpSp>
      <p:grpSp>
        <p:nvGrpSpPr>
          <p:cNvPr id="257" name="Google Shape;257;p22"/>
          <p:cNvGrpSpPr/>
          <p:nvPr/>
        </p:nvGrpSpPr>
        <p:grpSpPr>
          <a:xfrm>
            <a:off x="-155225" y="3074514"/>
            <a:ext cx="3175925" cy="622486"/>
            <a:chOff x="455125" y="2373759"/>
            <a:chExt cx="3175925" cy="622486"/>
          </a:xfrm>
        </p:grpSpPr>
        <p:sp>
          <p:nvSpPr>
            <p:cNvPr id="258" name="Google Shape;258;p22"/>
            <p:cNvSpPr txBox="1"/>
            <p:nvPr/>
          </p:nvSpPr>
          <p:spPr>
            <a:xfrm>
              <a:off x="455125" y="2536345"/>
              <a:ext cx="2043300" cy="459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Explore Page</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cxnSp>
          <p:nvCxnSpPr>
            <p:cNvPr id="259" name="Google Shape;259;p2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60" name="Google Shape;260;p22"/>
            <p:cNvSpPr/>
            <p:nvPr/>
          </p:nvSpPr>
          <p:spPr>
            <a:xfrm>
              <a:off x="2523501" y="2431050"/>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5</a:t>
              </a:r>
              <a:endParaRPr sz="800">
                <a:solidFill>
                  <a:srgbClr val="FFFFFF"/>
                </a:solidFill>
                <a:latin typeface="Roboto"/>
                <a:ea typeface="Roboto"/>
                <a:cs typeface="Roboto"/>
                <a:sym typeface="Roboto"/>
              </a:endParaRPr>
            </a:p>
          </p:txBody>
        </p:sp>
      </p:grpSp>
      <p:grpSp>
        <p:nvGrpSpPr>
          <p:cNvPr id="262" name="Google Shape;262;p22"/>
          <p:cNvGrpSpPr/>
          <p:nvPr/>
        </p:nvGrpSpPr>
        <p:grpSpPr>
          <a:xfrm>
            <a:off x="4713548" y="651083"/>
            <a:ext cx="3770699" cy="1302261"/>
            <a:chOff x="4908100" y="1067600"/>
            <a:chExt cx="3770699" cy="1384500"/>
          </a:xfrm>
        </p:grpSpPr>
        <p:cxnSp>
          <p:nvCxnSpPr>
            <p:cNvPr id="263" name="Google Shape;263;p22"/>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64" name="Google Shape;264;p22"/>
            <p:cNvSpPr txBox="1"/>
            <p:nvPr/>
          </p:nvSpPr>
          <p:spPr>
            <a:xfrm>
              <a:off x="6811599" y="106760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Homepage</a:t>
              </a:r>
              <a:endParaRPr b="1" sz="12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sp>
          <p:nvSpPr>
            <p:cNvPr id="265" name="Google Shape;265;p22"/>
            <p:cNvSpPr/>
            <p:nvPr/>
          </p:nvSpPr>
          <p:spPr>
            <a:xfrm>
              <a:off x="6427830" y="1493307"/>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0">
              <a:solidFill>
                <a:schemeClr val="accent2"/>
              </a:solidFill>
              <a:latin typeface="Roboto Slab"/>
              <a:ea typeface="Roboto Slab"/>
              <a:cs typeface="Roboto Slab"/>
              <a:sym typeface="Roboto Slab"/>
            </a:endParaRPr>
          </a:p>
        </p:txBody>
      </p:sp>
      <p:sp>
        <p:nvSpPr>
          <p:cNvPr id="272" name="Google Shape;272;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3" name="Google Shape;273;p23"/>
          <p:cNvSpPr txBox="1"/>
          <p:nvPr>
            <p:ph idx="4294967295" type="title"/>
          </p:nvPr>
        </p:nvSpPr>
        <p:spPr>
          <a:xfrm>
            <a:off x="131250" y="9628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Management</a:t>
            </a:r>
            <a:endParaRPr/>
          </a:p>
        </p:txBody>
      </p:sp>
      <p:grpSp>
        <p:nvGrpSpPr>
          <p:cNvPr id="274" name="Google Shape;274;p23"/>
          <p:cNvGrpSpPr/>
          <p:nvPr/>
        </p:nvGrpSpPr>
        <p:grpSpPr>
          <a:xfrm>
            <a:off x="3532417" y="710478"/>
            <a:ext cx="4036590" cy="3941676"/>
            <a:chOff x="2256567" y="677103"/>
            <a:chExt cx="4036590" cy="3941676"/>
          </a:xfrm>
        </p:grpSpPr>
        <p:sp>
          <p:nvSpPr>
            <p:cNvPr id="275" name="Google Shape;275;p23"/>
            <p:cNvSpPr/>
            <p:nvPr/>
          </p:nvSpPr>
          <p:spPr>
            <a:xfrm rot="-6597333">
              <a:off x="4296826" y="3950027"/>
              <a:ext cx="586303" cy="586303"/>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rot="-6599386">
              <a:off x="2318596" y="1407533"/>
              <a:ext cx="440541" cy="440541"/>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rot="-6598839">
              <a:off x="2887641" y="2346984"/>
              <a:ext cx="1199287" cy="1199287"/>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rot="-6598620">
              <a:off x="4374916" y="913763"/>
              <a:ext cx="1681581" cy="1681581"/>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rot="-6597866">
              <a:off x="2661829" y="2208216"/>
              <a:ext cx="629106" cy="629106"/>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rot="-6597701">
              <a:off x="3267625" y="1113818"/>
              <a:ext cx="274172" cy="274172"/>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3"/>
          <p:cNvGrpSpPr/>
          <p:nvPr/>
        </p:nvGrpSpPr>
        <p:grpSpPr>
          <a:xfrm>
            <a:off x="6050194" y="2144541"/>
            <a:ext cx="2440200" cy="2440200"/>
            <a:chOff x="4447194" y="1815766"/>
            <a:chExt cx="2440200" cy="2440200"/>
          </a:xfrm>
        </p:grpSpPr>
        <p:sp>
          <p:nvSpPr>
            <p:cNvPr id="282" name="Google Shape;282;p23"/>
            <p:cNvSpPr/>
            <p:nvPr/>
          </p:nvSpPr>
          <p:spPr>
            <a:xfrm>
              <a:off x="4447194" y="1815766"/>
              <a:ext cx="2440200" cy="2440200"/>
            </a:xfrm>
            <a:prstGeom prst="ellipse">
              <a:avLst/>
            </a:prstGeom>
            <a:solidFill>
              <a:srgbClr val="08563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Roboto"/>
                  <a:ea typeface="Roboto"/>
                  <a:cs typeface="Roboto"/>
                  <a:sym typeface="Roboto"/>
                </a:rPr>
                <a:t>users</a:t>
              </a:r>
              <a:endParaRPr sz="1700">
                <a:solidFill>
                  <a:srgbClr val="FFFFFF"/>
                </a:solidFill>
                <a:latin typeface="Roboto"/>
                <a:ea typeface="Roboto"/>
                <a:cs typeface="Roboto"/>
                <a:sym typeface="Roboto"/>
              </a:endParaRPr>
            </a:p>
          </p:txBody>
        </p:sp>
      </p:grpSp>
      <p:grpSp>
        <p:nvGrpSpPr>
          <p:cNvPr id="284" name="Google Shape;284;p23"/>
          <p:cNvGrpSpPr/>
          <p:nvPr/>
        </p:nvGrpSpPr>
        <p:grpSpPr>
          <a:xfrm>
            <a:off x="4862963" y="1367537"/>
            <a:ext cx="1755545" cy="1587537"/>
            <a:chOff x="3490737" y="1374053"/>
            <a:chExt cx="1423800" cy="1423800"/>
          </a:xfrm>
        </p:grpSpPr>
        <p:sp>
          <p:nvSpPr>
            <p:cNvPr id="285" name="Google Shape;285;p23"/>
            <p:cNvSpPr/>
            <p:nvPr/>
          </p:nvSpPr>
          <p:spPr>
            <a:xfrm>
              <a:off x="3490737" y="1374053"/>
              <a:ext cx="1423800" cy="1423800"/>
            </a:xfrm>
            <a:prstGeom prst="ellipse">
              <a:avLst/>
            </a:prstGeom>
            <a:solidFill>
              <a:srgbClr val="0B774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profile_media</a:t>
              </a:r>
              <a:endParaRPr sz="1300">
                <a:solidFill>
                  <a:srgbClr val="FFFFFF"/>
                </a:solidFill>
                <a:latin typeface="Roboto"/>
                <a:ea typeface="Roboto"/>
                <a:cs typeface="Roboto"/>
                <a:sym typeface="Roboto"/>
              </a:endParaRPr>
            </a:p>
          </p:txBody>
        </p:sp>
      </p:grpSp>
      <p:grpSp>
        <p:nvGrpSpPr>
          <p:cNvPr id="287" name="Google Shape;287;p23"/>
          <p:cNvGrpSpPr/>
          <p:nvPr/>
        </p:nvGrpSpPr>
        <p:grpSpPr>
          <a:xfrm>
            <a:off x="4348947" y="2955022"/>
            <a:ext cx="1953986" cy="1587529"/>
            <a:chOff x="644203" y="3718814"/>
            <a:chExt cx="1498800" cy="1498800"/>
          </a:xfrm>
        </p:grpSpPr>
        <p:sp>
          <p:nvSpPr>
            <p:cNvPr id="288" name="Google Shape;288;p23"/>
            <p:cNvSpPr/>
            <p:nvPr/>
          </p:nvSpPr>
          <p:spPr>
            <a:xfrm>
              <a:off x="644203" y="3718814"/>
              <a:ext cx="1498800" cy="1498800"/>
            </a:xfrm>
            <a:prstGeom prst="ellipse">
              <a:avLst/>
            </a:prstGeom>
            <a:solidFill>
              <a:srgbClr val="0B714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txBox="1"/>
            <p:nvPr/>
          </p:nvSpPr>
          <p:spPr>
            <a:xfrm>
              <a:off x="804595" y="3995865"/>
              <a:ext cx="11259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profile_information</a:t>
              </a:r>
              <a:endParaRPr sz="1200">
                <a:solidFill>
                  <a:srgbClr val="FFFFFF"/>
                </a:solidFill>
                <a:latin typeface="Roboto"/>
                <a:ea typeface="Roboto"/>
                <a:cs typeface="Roboto"/>
                <a:sym typeface="Roboto"/>
              </a:endParaRPr>
            </a:p>
          </p:txBody>
        </p:sp>
      </p:grpSp>
      <p:grpSp>
        <p:nvGrpSpPr>
          <p:cNvPr id="290" name="Google Shape;290;p23"/>
          <p:cNvGrpSpPr/>
          <p:nvPr/>
        </p:nvGrpSpPr>
        <p:grpSpPr>
          <a:xfrm>
            <a:off x="6897264" y="962831"/>
            <a:ext cx="1755545" cy="1423658"/>
            <a:chOff x="3490737" y="1374053"/>
            <a:chExt cx="1423800" cy="1423800"/>
          </a:xfrm>
        </p:grpSpPr>
        <p:sp>
          <p:nvSpPr>
            <p:cNvPr id="291" name="Google Shape;291;p23"/>
            <p:cNvSpPr/>
            <p:nvPr/>
          </p:nvSpPr>
          <p:spPr>
            <a:xfrm>
              <a:off x="3490737" y="1374053"/>
              <a:ext cx="1423800" cy="1423800"/>
            </a:xfrm>
            <a:prstGeom prst="ellipse">
              <a:avLst/>
            </a:prstGeom>
            <a:solidFill>
              <a:srgbClr val="0B774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txBox="1"/>
            <p:nvPr/>
          </p:nvSpPr>
          <p:spPr>
            <a:xfrm>
              <a:off x="3718736" y="1627734"/>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user_interests</a:t>
              </a:r>
              <a:endParaRPr sz="1200">
                <a:solidFill>
                  <a:srgbClr val="FFFFFF"/>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solidFill>
                  <a:schemeClr val="accent2"/>
                </a:solidFill>
                <a:latin typeface="Roboto Slab"/>
                <a:ea typeface="Roboto Slab"/>
                <a:cs typeface="Roboto Slab"/>
                <a:sym typeface="Roboto Slab"/>
              </a:rPr>
              <a:t>DEMO</a:t>
            </a:r>
            <a:endParaRPr sz="2400"/>
          </a:p>
        </p:txBody>
      </p:sp>
      <p:sp>
        <p:nvSpPr>
          <p:cNvPr id="298" name="Google Shape;298;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99" name="Google Shape;299;p24"/>
          <p:cNvGrpSpPr/>
          <p:nvPr/>
        </p:nvGrpSpPr>
        <p:grpSpPr>
          <a:xfrm>
            <a:off x="3938373" y="1294549"/>
            <a:ext cx="4971239" cy="2912590"/>
            <a:chOff x="1177450" y="241631"/>
            <a:chExt cx="6173152" cy="3616776"/>
          </a:xfrm>
        </p:grpSpPr>
        <p:sp>
          <p:nvSpPr>
            <p:cNvPr id="300" name="Google Shape;300;p24"/>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4"/>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24"/>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24"/>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04" name="Google Shape;304;p24"/>
          <p:cNvPicPr preferRelativeResize="0"/>
          <p:nvPr/>
        </p:nvPicPr>
        <p:blipFill rotWithShape="1">
          <a:blip r:embed="rId3">
            <a:alphaModFix/>
          </a:blip>
          <a:srcRect b="6620" l="0" r="0" t="0"/>
          <a:stretch/>
        </p:blipFill>
        <p:spPr>
          <a:xfrm>
            <a:off x="4493458" y="1455130"/>
            <a:ext cx="3864035" cy="24545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310" name="Google Shape;310;p25"/>
          <p:cNvSpPr txBox="1"/>
          <p:nvPr>
            <p:ph idx="2" type="body"/>
          </p:nvPr>
        </p:nvSpPr>
        <p:spPr>
          <a:xfrm>
            <a:off x="1146050" y="1773300"/>
            <a:ext cx="65691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Recommended Friends</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sz="1600"/>
              <a:t>Have recommended friends displayed before search </a:t>
            </a:r>
            <a:endParaRPr sz="1600"/>
          </a:p>
        </p:txBody>
      </p:sp>
      <p:grpSp>
        <p:nvGrpSpPr>
          <p:cNvPr id="311" name="Google Shape;311;p25"/>
          <p:cNvGrpSpPr/>
          <p:nvPr/>
        </p:nvGrpSpPr>
        <p:grpSpPr>
          <a:xfrm>
            <a:off x="333623" y="861852"/>
            <a:ext cx="366458" cy="366437"/>
            <a:chOff x="1923675" y="1633650"/>
            <a:chExt cx="436000" cy="435975"/>
          </a:xfrm>
        </p:grpSpPr>
        <p:sp>
          <p:nvSpPr>
            <p:cNvPr id="312" name="Google Shape;312;p2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324" name="Google Shape;324;p26"/>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Locations</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sz="1600"/>
              <a:t>Including user locations and sorting by city to find people close to you </a:t>
            </a:r>
            <a:endParaRPr sz="1600"/>
          </a:p>
        </p:txBody>
      </p:sp>
      <p:sp>
        <p:nvSpPr>
          <p:cNvPr id="325" name="Google Shape;325;p26"/>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Google Sign-In API</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Allow users to sign in with their gmail account</a:t>
            </a:r>
            <a:endParaRPr b="1"/>
          </a:p>
        </p:txBody>
      </p:sp>
      <p:sp>
        <p:nvSpPr>
          <p:cNvPr id="326" name="Google Shape;326;p26"/>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Resources</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For each interest have list of resources of nearby activities </a:t>
            </a:r>
            <a:endParaRPr sz="1600"/>
          </a:p>
          <a:p>
            <a:pPr indent="0" lvl="0" marL="0" rtl="0" algn="l">
              <a:spcBef>
                <a:spcPts val="600"/>
              </a:spcBef>
              <a:spcAft>
                <a:spcPts val="0"/>
              </a:spcAft>
              <a:buNone/>
            </a:pPr>
            <a:r>
              <a:t/>
            </a:r>
            <a:endParaRPr/>
          </a:p>
        </p:txBody>
      </p:sp>
      <p:grpSp>
        <p:nvGrpSpPr>
          <p:cNvPr id="327" name="Google Shape;327;p26"/>
          <p:cNvGrpSpPr/>
          <p:nvPr/>
        </p:nvGrpSpPr>
        <p:grpSpPr>
          <a:xfrm>
            <a:off x="333623" y="861852"/>
            <a:ext cx="366458" cy="366437"/>
            <a:chOff x="1923675" y="1633650"/>
            <a:chExt cx="436000" cy="435975"/>
          </a:xfrm>
        </p:grpSpPr>
        <p:sp>
          <p:nvSpPr>
            <p:cNvPr id="328" name="Google Shape;328;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idx="4294967295" type="subTitle"/>
          </p:nvPr>
        </p:nvSpPr>
        <p:spPr>
          <a:xfrm>
            <a:off x="685800" y="505225"/>
            <a:ext cx="7884600" cy="38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Roboto Slab"/>
                <a:ea typeface="Roboto Slab"/>
                <a:cs typeface="Roboto Slab"/>
                <a:sym typeface="Roboto Slab"/>
              </a:rPr>
              <a:t>THANKS!</a:t>
            </a:r>
            <a:endParaRPr b="1" sz="3600">
              <a:solidFill>
                <a:srgbClr val="FFFFFF"/>
              </a:solidFill>
            </a:endParaRPr>
          </a:p>
          <a:p>
            <a:pPr indent="0" lvl="0" marL="0" rtl="0" algn="l">
              <a:spcBef>
                <a:spcPts val="600"/>
              </a:spcBef>
              <a:spcAft>
                <a:spcPts val="0"/>
              </a:spcAft>
              <a:buNone/>
            </a:pPr>
            <a:r>
              <a:rPr b="1" lang="en" sz="3600">
                <a:solidFill>
                  <a:srgbClr val="FFFFFF"/>
                </a:solidFill>
              </a:rPr>
              <a:t>Any questions?</a:t>
            </a:r>
            <a:endParaRPr b="1" sz="3600">
              <a:solidFill>
                <a:srgbClr val="FFFFFF"/>
              </a:solidFill>
            </a:endParaRPr>
          </a:p>
          <a:p>
            <a:pPr indent="0" lvl="0" marL="0" rtl="0" algn="l">
              <a:spcBef>
                <a:spcPts val="600"/>
              </a:spcBef>
              <a:spcAft>
                <a:spcPts val="0"/>
              </a:spcAft>
              <a:buClr>
                <a:schemeClr val="dk1"/>
              </a:buClr>
              <a:buSzPts val="1100"/>
              <a:buFont typeface="Arial"/>
              <a:buNone/>
            </a:pPr>
            <a:r>
              <a:t/>
            </a:r>
            <a:endParaRPr sz="2400">
              <a:solidFill>
                <a:srgbClr val="FFFFFF"/>
              </a:solidFill>
            </a:endParaRPr>
          </a:p>
          <a:p>
            <a:pPr indent="0" lvl="0" marL="0" rtl="0" algn="l">
              <a:spcBef>
                <a:spcPts val="600"/>
              </a:spcBef>
              <a:spcAft>
                <a:spcPts val="0"/>
              </a:spcAft>
              <a:buClr>
                <a:schemeClr val="dk1"/>
              </a:buClr>
              <a:buSzPts val="1100"/>
              <a:buFont typeface="Arial"/>
              <a:buNone/>
            </a:pPr>
            <a:r>
              <a:t/>
            </a:r>
            <a:endParaRPr b="1" sz="2400">
              <a:solidFill>
                <a:srgbClr val="FFFFFF"/>
              </a:solidFill>
            </a:endParaRPr>
          </a:p>
        </p:txBody>
      </p:sp>
      <p:sp>
        <p:nvSpPr>
          <p:cNvPr id="340" name="Google Shape;340;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Hello! We are Team BARK</a:t>
            </a:r>
            <a:endParaRPr/>
          </a:p>
        </p:txBody>
      </p:sp>
      <p:sp>
        <p:nvSpPr>
          <p:cNvPr id="119" name="Google Shape;119;p14"/>
          <p:cNvSpPr txBox="1"/>
          <p:nvPr>
            <p:ph idx="4294967295" type="subTitle"/>
          </p:nvPr>
        </p:nvSpPr>
        <p:spPr>
          <a:xfrm>
            <a:off x="685800" y="1259025"/>
            <a:ext cx="5200200" cy="270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FFFF"/>
                </a:solidFill>
              </a:rPr>
              <a:t>Brianna</a:t>
            </a:r>
            <a:endParaRPr b="1" sz="2400">
              <a:solidFill>
                <a:srgbClr val="FFFFFF"/>
              </a:solidFill>
            </a:endParaRPr>
          </a:p>
          <a:p>
            <a:pPr indent="0" lvl="0" marL="0" rtl="0" algn="l">
              <a:spcBef>
                <a:spcPts val="600"/>
              </a:spcBef>
              <a:spcAft>
                <a:spcPts val="0"/>
              </a:spcAft>
              <a:buClr>
                <a:schemeClr val="dk1"/>
              </a:buClr>
              <a:buSzPts val="1100"/>
              <a:buFont typeface="Arial"/>
              <a:buNone/>
            </a:pPr>
            <a:r>
              <a:rPr b="1" lang="en" sz="2400">
                <a:solidFill>
                  <a:srgbClr val="FFFFFF"/>
                </a:solidFill>
              </a:rPr>
              <a:t>Aneesh</a:t>
            </a:r>
            <a:endParaRPr b="1" sz="2400">
              <a:solidFill>
                <a:srgbClr val="FFFFFF"/>
              </a:solidFill>
            </a:endParaRPr>
          </a:p>
          <a:p>
            <a:pPr indent="0" lvl="0" marL="0" rtl="0" algn="l">
              <a:spcBef>
                <a:spcPts val="600"/>
              </a:spcBef>
              <a:spcAft>
                <a:spcPts val="0"/>
              </a:spcAft>
              <a:buClr>
                <a:schemeClr val="dk1"/>
              </a:buClr>
              <a:buSzPts val="1100"/>
              <a:buFont typeface="Arial"/>
              <a:buNone/>
            </a:pPr>
            <a:r>
              <a:rPr b="1" lang="en" sz="2400">
                <a:solidFill>
                  <a:srgbClr val="FFFFFF"/>
                </a:solidFill>
              </a:rPr>
              <a:t>Ruchika</a:t>
            </a:r>
            <a:endParaRPr b="1" sz="2400">
              <a:solidFill>
                <a:srgbClr val="FFFFFF"/>
              </a:solidFill>
            </a:endParaRPr>
          </a:p>
          <a:p>
            <a:pPr indent="0" lvl="0" marL="0" rtl="0" algn="l">
              <a:spcBef>
                <a:spcPts val="600"/>
              </a:spcBef>
              <a:spcAft>
                <a:spcPts val="0"/>
              </a:spcAft>
              <a:buClr>
                <a:schemeClr val="dk1"/>
              </a:buClr>
              <a:buSzPts val="1100"/>
              <a:buFont typeface="Arial"/>
              <a:buNone/>
            </a:pPr>
            <a:r>
              <a:rPr b="1" lang="en" sz="2400">
                <a:solidFill>
                  <a:srgbClr val="FFFFFF"/>
                </a:solidFill>
              </a:rPr>
              <a:t>Kyra</a:t>
            </a:r>
            <a:endParaRPr b="1" sz="2400">
              <a:solidFill>
                <a:srgbClr val="FFFFFF"/>
              </a:solidFill>
            </a:endParaRPr>
          </a:p>
        </p:txBody>
      </p:sp>
      <p:sp>
        <p:nvSpPr>
          <p:cNvPr id="120" name="Google Shape;120;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1" name="Google Shape;121;p14"/>
          <p:cNvPicPr preferRelativeResize="0"/>
          <p:nvPr/>
        </p:nvPicPr>
        <p:blipFill>
          <a:blip r:embed="rId3">
            <a:alphaModFix/>
          </a:blip>
          <a:stretch>
            <a:fillRect/>
          </a:stretch>
        </p:blipFill>
        <p:spPr>
          <a:xfrm>
            <a:off x="5405650" y="1095150"/>
            <a:ext cx="2953200" cy="29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idx="4294967295" type="ctrTitle"/>
          </p:nvPr>
        </p:nvSpPr>
        <p:spPr>
          <a:xfrm>
            <a:off x="842750" y="591825"/>
            <a:ext cx="4153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6"/>
                </a:solidFill>
              </a:rPr>
              <a:t>AGENDA</a:t>
            </a:r>
            <a:endParaRPr sz="6000">
              <a:solidFill>
                <a:schemeClr val="accent6"/>
              </a:solidFill>
            </a:endParaRPr>
          </a:p>
        </p:txBody>
      </p:sp>
      <p:sp>
        <p:nvSpPr>
          <p:cNvPr id="127" name="Google Shape;127;p15"/>
          <p:cNvSpPr/>
          <p:nvPr/>
        </p:nvSpPr>
        <p:spPr>
          <a:xfrm>
            <a:off x="7214073" y="747704"/>
            <a:ext cx="354081" cy="3380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5"/>
          <p:cNvGrpSpPr/>
          <p:nvPr/>
        </p:nvGrpSpPr>
        <p:grpSpPr>
          <a:xfrm>
            <a:off x="6372292" y="1484384"/>
            <a:ext cx="2174700" cy="2174833"/>
            <a:chOff x="6643075" y="3664250"/>
            <a:chExt cx="407950" cy="407975"/>
          </a:xfrm>
        </p:grpSpPr>
        <p:sp>
          <p:nvSpPr>
            <p:cNvPr id="129" name="Google Shape;129;p15"/>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5"/>
          <p:cNvGrpSpPr/>
          <p:nvPr/>
        </p:nvGrpSpPr>
        <p:grpSpPr>
          <a:xfrm>
            <a:off x="4995953" y="3119891"/>
            <a:ext cx="981407" cy="981351"/>
            <a:chOff x="576250" y="4319400"/>
            <a:chExt cx="442075" cy="442050"/>
          </a:xfrm>
        </p:grpSpPr>
        <p:sp>
          <p:nvSpPr>
            <p:cNvPr id="132" name="Google Shape;132;p15"/>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5"/>
          <p:cNvSpPr/>
          <p:nvPr/>
        </p:nvSpPr>
        <p:spPr>
          <a:xfrm>
            <a:off x="5392191" y="1829072"/>
            <a:ext cx="585164" cy="5587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rot="2384392">
            <a:off x="7003547" y="3733235"/>
            <a:ext cx="354079" cy="33808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9" name="Google Shape;139;p15"/>
          <p:cNvSpPr txBox="1"/>
          <p:nvPr/>
        </p:nvSpPr>
        <p:spPr>
          <a:xfrm>
            <a:off x="1056400" y="2112825"/>
            <a:ext cx="3099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Description</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Value</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Goal</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Differentiation</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Architecture</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Database</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Demo</a:t>
            </a:r>
            <a:endParaRPr b="1">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b="1" lang="en">
                <a:latin typeface="Nixie One"/>
                <a:ea typeface="Nixie One"/>
                <a:cs typeface="Nixie One"/>
                <a:sym typeface="Nixie One"/>
              </a:rPr>
              <a:t>Q &amp; A</a:t>
            </a:r>
            <a:endParaRPr b="1">
              <a:latin typeface="Nixie One"/>
              <a:ea typeface="Nixie One"/>
              <a:cs typeface="Nixie One"/>
              <a:sym typeface="Nixie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it does?</a:t>
            </a:r>
            <a:endParaRPr/>
          </a:p>
        </p:txBody>
      </p:sp>
      <p:grpSp>
        <p:nvGrpSpPr>
          <p:cNvPr id="145" name="Google Shape;145;p16"/>
          <p:cNvGrpSpPr/>
          <p:nvPr/>
        </p:nvGrpSpPr>
        <p:grpSpPr>
          <a:xfrm>
            <a:off x="333623" y="861852"/>
            <a:ext cx="366458" cy="366437"/>
            <a:chOff x="1923675" y="1633650"/>
            <a:chExt cx="436000" cy="435975"/>
          </a:xfrm>
        </p:grpSpPr>
        <p:sp>
          <p:nvSpPr>
            <p:cNvPr id="146" name="Google Shape;146;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6"/>
          <p:cNvSpPr txBox="1"/>
          <p:nvPr/>
        </p:nvSpPr>
        <p:spPr>
          <a:xfrm>
            <a:off x="894325" y="2020077"/>
            <a:ext cx="7349100" cy="2534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200">
                <a:latin typeface="Nixie One"/>
                <a:ea typeface="Nixie One"/>
                <a:cs typeface="Nixie One"/>
                <a:sym typeface="Nixie One"/>
              </a:rPr>
              <a:t>Allows users to find other users who share the same interests</a:t>
            </a:r>
            <a:endParaRPr sz="2200">
              <a:latin typeface="Nixie One"/>
              <a:ea typeface="Nixie One"/>
              <a:cs typeface="Nixie One"/>
              <a:sym typeface="Nixie One"/>
            </a:endParaRPr>
          </a:p>
          <a:p>
            <a:pPr indent="-368300" lvl="0" marL="457200" rtl="0" algn="l">
              <a:spcBef>
                <a:spcPts val="600"/>
              </a:spcBef>
              <a:spcAft>
                <a:spcPts val="0"/>
              </a:spcAft>
              <a:buClr>
                <a:srgbClr val="6D9EEB"/>
              </a:buClr>
              <a:buSzPts val="2200"/>
              <a:buFont typeface="Nixie One"/>
              <a:buChar char="▹"/>
            </a:pPr>
            <a:r>
              <a:rPr lang="en" sz="2200">
                <a:latin typeface="Nixie One"/>
                <a:ea typeface="Nixie One"/>
                <a:cs typeface="Nixie One"/>
                <a:sym typeface="Nixie One"/>
              </a:rPr>
              <a:t>Explore all shared users with shared interests</a:t>
            </a:r>
            <a:endParaRPr sz="2200">
              <a:latin typeface="Nixie One"/>
              <a:ea typeface="Nixie One"/>
              <a:cs typeface="Nixie One"/>
              <a:sym typeface="Nixie One"/>
            </a:endParaRPr>
          </a:p>
          <a:p>
            <a:pPr indent="-368300" lvl="0" marL="457200" rtl="0" algn="l">
              <a:spcBef>
                <a:spcPts val="0"/>
              </a:spcBef>
              <a:spcAft>
                <a:spcPts val="0"/>
              </a:spcAft>
              <a:buClr>
                <a:srgbClr val="6D9EEB"/>
              </a:buClr>
              <a:buSzPts val="2200"/>
              <a:buFont typeface="Nixie One"/>
              <a:buChar char="▹"/>
            </a:pPr>
            <a:r>
              <a:rPr lang="en" sz="2200">
                <a:latin typeface="Nixie One"/>
                <a:ea typeface="Nixie One"/>
                <a:cs typeface="Nixie One"/>
                <a:sym typeface="Nixie One"/>
              </a:rPr>
              <a:t>Search for users based on interest</a:t>
            </a:r>
            <a:endParaRPr sz="2200">
              <a:latin typeface="Nixie One"/>
              <a:ea typeface="Nixie One"/>
              <a:cs typeface="Nixie One"/>
              <a:sym typeface="Nixie One"/>
            </a:endParaRPr>
          </a:p>
          <a:p>
            <a:pPr indent="-368300" lvl="0" marL="457200" rtl="0" algn="l">
              <a:spcBef>
                <a:spcPts val="0"/>
              </a:spcBef>
              <a:spcAft>
                <a:spcPts val="0"/>
              </a:spcAft>
              <a:buClr>
                <a:srgbClr val="6D9EEB"/>
              </a:buClr>
              <a:buSzPts val="2200"/>
              <a:buFont typeface="Nixie One"/>
              <a:buChar char="▹"/>
            </a:pPr>
            <a:r>
              <a:rPr lang="en" sz="2200">
                <a:latin typeface="Nixie One"/>
                <a:ea typeface="Nixie One"/>
                <a:cs typeface="Nixie One"/>
                <a:sym typeface="Nixie One"/>
              </a:rPr>
              <a:t>Provides general and contact information to discuss topics or make plans</a:t>
            </a:r>
            <a:endParaRPr b="1" sz="2200">
              <a:solidFill>
                <a:srgbClr val="114454"/>
              </a:solidFill>
              <a:highlight>
                <a:schemeClr val="accent6"/>
              </a:highlight>
              <a:latin typeface="Nixie One"/>
              <a:ea typeface="Nixie One"/>
              <a:cs typeface="Nixie One"/>
              <a:sym typeface="Nixie One"/>
            </a:endParaRPr>
          </a:p>
          <a:p>
            <a:pPr indent="0" lvl="0" marL="0" rtl="0" algn="l">
              <a:spcBef>
                <a:spcPts val="600"/>
              </a:spcBef>
              <a:spcAft>
                <a:spcPts val="0"/>
              </a:spcAft>
              <a:buNone/>
            </a:pPr>
            <a:r>
              <a:t/>
            </a:r>
            <a:endParaRPr b="1" sz="1200">
              <a:solidFill>
                <a:srgbClr val="114454"/>
              </a:solidFill>
              <a:latin typeface="Nixie One"/>
              <a:ea typeface="Nixie One"/>
              <a:cs typeface="Nixie One"/>
              <a:sym typeface="Nixie One"/>
            </a:endParaRPr>
          </a:p>
        </p:txBody>
      </p:sp>
      <p:sp>
        <p:nvSpPr>
          <p:cNvPr id="153" name="Google Shape;153;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Who it serves?</a:t>
            </a:r>
            <a:endParaRPr/>
          </a:p>
        </p:txBody>
      </p:sp>
      <p:grpSp>
        <p:nvGrpSpPr>
          <p:cNvPr id="159" name="Google Shape;159;p17"/>
          <p:cNvGrpSpPr/>
          <p:nvPr/>
        </p:nvGrpSpPr>
        <p:grpSpPr>
          <a:xfrm>
            <a:off x="333623" y="861852"/>
            <a:ext cx="366458" cy="366437"/>
            <a:chOff x="1923675" y="1633650"/>
            <a:chExt cx="436000" cy="435975"/>
          </a:xfrm>
        </p:grpSpPr>
        <p:sp>
          <p:nvSpPr>
            <p:cNvPr id="160" name="Google Shape;160;p1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7"/>
          <p:cNvSpPr txBox="1"/>
          <p:nvPr/>
        </p:nvSpPr>
        <p:spPr>
          <a:xfrm>
            <a:off x="894325" y="2020077"/>
            <a:ext cx="7349100" cy="25347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rgbClr val="6D9EEB"/>
              </a:buClr>
              <a:buSzPts val="2200"/>
              <a:buFont typeface="Nixie One"/>
              <a:buChar char="▹"/>
            </a:pPr>
            <a:r>
              <a:rPr lang="en" sz="2200">
                <a:latin typeface="Nixie One"/>
                <a:ea typeface="Nixie One"/>
                <a:cs typeface="Nixie One"/>
                <a:sym typeface="Nixie One"/>
              </a:rPr>
              <a:t>Anyone!</a:t>
            </a:r>
            <a:endParaRPr sz="2200">
              <a:latin typeface="Nixie One"/>
              <a:ea typeface="Nixie One"/>
              <a:cs typeface="Nixie One"/>
              <a:sym typeface="Nixie One"/>
            </a:endParaRPr>
          </a:p>
          <a:p>
            <a:pPr indent="-368300" lvl="0" marL="457200" rtl="0" algn="l">
              <a:spcBef>
                <a:spcPts val="0"/>
              </a:spcBef>
              <a:spcAft>
                <a:spcPts val="0"/>
              </a:spcAft>
              <a:buClr>
                <a:srgbClr val="6D9EEB"/>
              </a:buClr>
              <a:buSzPts val="2200"/>
              <a:buFont typeface="Nixie One"/>
              <a:buChar char="▹"/>
            </a:pPr>
            <a:r>
              <a:rPr lang="en" sz="2200">
                <a:latin typeface="Nixie One"/>
                <a:ea typeface="Nixie One"/>
                <a:cs typeface="Nixie One"/>
                <a:sym typeface="Nixie One"/>
              </a:rPr>
              <a:t>People looking to continue </a:t>
            </a:r>
            <a:r>
              <a:rPr lang="en" sz="2200">
                <a:latin typeface="Nixie One"/>
                <a:ea typeface="Nixie One"/>
                <a:cs typeface="Nixie One"/>
                <a:sym typeface="Nixie One"/>
              </a:rPr>
              <a:t>activities</a:t>
            </a:r>
            <a:r>
              <a:rPr lang="en" sz="2200">
                <a:latin typeface="Nixie One"/>
                <a:ea typeface="Nixie One"/>
                <a:cs typeface="Nixie One"/>
                <a:sym typeface="Nixie One"/>
              </a:rPr>
              <a:t> or hobbies with a friend!</a:t>
            </a:r>
            <a:endParaRPr sz="2200">
              <a:latin typeface="Nixie One"/>
              <a:ea typeface="Nixie One"/>
              <a:cs typeface="Nixie One"/>
              <a:sym typeface="Nixie One"/>
            </a:endParaRPr>
          </a:p>
          <a:p>
            <a:pPr indent="0" lvl="0" marL="457200" rtl="0" algn="l">
              <a:spcBef>
                <a:spcPts val="600"/>
              </a:spcBef>
              <a:spcAft>
                <a:spcPts val="0"/>
              </a:spcAft>
              <a:buNone/>
            </a:pPr>
            <a:r>
              <a:t/>
            </a:r>
            <a:endParaRPr sz="2200">
              <a:latin typeface="Nixie One"/>
              <a:ea typeface="Nixie One"/>
              <a:cs typeface="Nixie One"/>
              <a:sym typeface="Nixie One"/>
            </a:endParaRPr>
          </a:p>
          <a:p>
            <a:pPr indent="0" lvl="0" marL="0" rtl="0" algn="l">
              <a:spcBef>
                <a:spcPts val="600"/>
              </a:spcBef>
              <a:spcAft>
                <a:spcPts val="0"/>
              </a:spcAft>
              <a:buNone/>
            </a:pPr>
            <a:r>
              <a:rPr lang="en" sz="2200">
                <a:latin typeface="Nixie One"/>
                <a:ea typeface="Nixie One"/>
                <a:cs typeface="Nixie One"/>
                <a:sym typeface="Nixie One"/>
              </a:rPr>
              <a:t>Meet up with people who want to do the same hobbies, sports, games, etc. as you</a:t>
            </a:r>
            <a:endParaRPr sz="2200">
              <a:latin typeface="Nixie One"/>
              <a:ea typeface="Nixie One"/>
              <a:cs typeface="Nixie One"/>
              <a:sym typeface="Nixie One"/>
            </a:endParaRPr>
          </a:p>
          <a:p>
            <a:pPr indent="0" lvl="0" marL="0" rtl="0" algn="l">
              <a:spcBef>
                <a:spcPts val="600"/>
              </a:spcBef>
              <a:spcAft>
                <a:spcPts val="0"/>
              </a:spcAft>
              <a:buNone/>
            </a:pPr>
            <a:r>
              <a:t/>
            </a:r>
            <a:endParaRPr b="1" sz="1200">
              <a:solidFill>
                <a:srgbClr val="114454"/>
              </a:solidFill>
              <a:latin typeface="Nixie One"/>
              <a:ea typeface="Nixie One"/>
              <a:cs typeface="Nixie One"/>
              <a:sym typeface="Nixie One"/>
            </a:endParaRPr>
          </a:p>
        </p:txBody>
      </p:sp>
      <p:sp>
        <p:nvSpPr>
          <p:cNvPr id="167" name="Google Shape;167;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its goal?</a:t>
            </a:r>
            <a:endParaRPr/>
          </a:p>
        </p:txBody>
      </p:sp>
      <p:grpSp>
        <p:nvGrpSpPr>
          <p:cNvPr id="173" name="Google Shape;173;p18"/>
          <p:cNvGrpSpPr/>
          <p:nvPr/>
        </p:nvGrpSpPr>
        <p:grpSpPr>
          <a:xfrm>
            <a:off x="333623" y="861852"/>
            <a:ext cx="366458" cy="366437"/>
            <a:chOff x="1923675" y="1633650"/>
            <a:chExt cx="436000" cy="435975"/>
          </a:xfrm>
        </p:grpSpPr>
        <p:sp>
          <p:nvSpPr>
            <p:cNvPr id="174" name="Google Shape;174;p1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8"/>
          <p:cNvSpPr txBox="1"/>
          <p:nvPr/>
        </p:nvSpPr>
        <p:spPr>
          <a:xfrm>
            <a:off x="894325" y="2020077"/>
            <a:ext cx="7349100" cy="25347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sz="2200">
                <a:latin typeface="Nixie One"/>
                <a:ea typeface="Nixie One"/>
                <a:cs typeface="Nixie One"/>
                <a:sym typeface="Nixie One"/>
              </a:rPr>
              <a:t>FIND USERS WITH SHARED INTERESTS</a:t>
            </a:r>
            <a:endParaRPr sz="2200">
              <a:latin typeface="Nixie One"/>
              <a:ea typeface="Nixie One"/>
              <a:cs typeface="Nixie One"/>
              <a:sym typeface="Nixie One"/>
            </a:endParaRPr>
          </a:p>
          <a:p>
            <a:pPr indent="-368300" lvl="0" marL="457200" rtl="0" algn="l">
              <a:spcBef>
                <a:spcPts val="600"/>
              </a:spcBef>
              <a:spcAft>
                <a:spcPts val="0"/>
              </a:spcAft>
              <a:buClr>
                <a:srgbClr val="6D9EEB"/>
              </a:buClr>
              <a:buSzPts val="2200"/>
              <a:buFont typeface="Nixie One"/>
              <a:buChar char="▹"/>
            </a:pPr>
            <a:r>
              <a:rPr lang="en" sz="2200">
                <a:latin typeface="Nixie One"/>
                <a:ea typeface="Nixie One"/>
                <a:cs typeface="Nixie One"/>
                <a:sym typeface="Nixie One"/>
              </a:rPr>
              <a:t>Support people intimidated to participate in their </a:t>
            </a:r>
            <a:r>
              <a:rPr lang="en" sz="2200">
                <a:latin typeface="Nixie One"/>
                <a:ea typeface="Nixie One"/>
                <a:cs typeface="Nixie One"/>
                <a:sym typeface="Nixie One"/>
              </a:rPr>
              <a:t>interest</a:t>
            </a:r>
            <a:r>
              <a:rPr lang="en" sz="2200">
                <a:latin typeface="Nixie One"/>
                <a:ea typeface="Nixie One"/>
                <a:cs typeface="Nixie One"/>
                <a:sym typeface="Nixie One"/>
              </a:rPr>
              <a:t> alone</a:t>
            </a:r>
            <a:endParaRPr sz="2200">
              <a:latin typeface="Nixie One"/>
              <a:ea typeface="Nixie One"/>
              <a:cs typeface="Nixie One"/>
              <a:sym typeface="Nixie One"/>
            </a:endParaRPr>
          </a:p>
          <a:p>
            <a:pPr indent="-368300" lvl="0" marL="457200" rtl="0" algn="l">
              <a:spcBef>
                <a:spcPts val="0"/>
              </a:spcBef>
              <a:spcAft>
                <a:spcPts val="0"/>
              </a:spcAft>
              <a:buClr>
                <a:srgbClr val="6D9EEB"/>
              </a:buClr>
              <a:buSzPts val="2200"/>
              <a:buFont typeface="Nixie One"/>
              <a:buChar char="▹"/>
            </a:pPr>
            <a:r>
              <a:rPr lang="en" sz="2200">
                <a:latin typeface="Nixie One"/>
                <a:ea typeface="Nixie One"/>
                <a:cs typeface="Nixie One"/>
                <a:sym typeface="Nixie One"/>
              </a:rPr>
              <a:t>Interest requires more than one participant</a:t>
            </a:r>
            <a:endParaRPr sz="2200">
              <a:latin typeface="Nixie One"/>
              <a:ea typeface="Nixie One"/>
              <a:cs typeface="Nixie One"/>
              <a:sym typeface="Nixie One"/>
            </a:endParaRPr>
          </a:p>
          <a:p>
            <a:pPr indent="-368300" lvl="0" marL="457200" rtl="0" algn="l">
              <a:spcBef>
                <a:spcPts val="0"/>
              </a:spcBef>
              <a:spcAft>
                <a:spcPts val="0"/>
              </a:spcAft>
              <a:buClr>
                <a:srgbClr val="6D9EEB"/>
              </a:buClr>
              <a:buSzPts val="2200"/>
              <a:buFont typeface="Nixie One"/>
              <a:buChar char="▹"/>
            </a:pPr>
            <a:r>
              <a:rPr lang="en" sz="2200">
                <a:latin typeface="Nixie One"/>
                <a:ea typeface="Nixie One"/>
                <a:cs typeface="Nixie One"/>
                <a:sym typeface="Nixie One"/>
              </a:rPr>
              <a:t>Find other similar interest</a:t>
            </a:r>
            <a:endParaRPr sz="2200">
              <a:latin typeface="Nixie One"/>
              <a:ea typeface="Nixie One"/>
              <a:cs typeface="Nixie One"/>
              <a:sym typeface="Nixie One"/>
            </a:endParaRPr>
          </a:p>
          <a:p>
            <a:pPr indent="-368300" lvl="0" marL="457200" rtl="0" algn="l">
              <a:spcBef>
                <a:spcPts val="0"/>
              </a:spcBef>
              <a:spcAft>
                <a:spcPts val="0"/>
              </a:spcAft>
              <a:buClr>
                <a:srgbClr val="6D9EEB"/>
              </a:buClr>
              <a:buSzPts val="2200"/>
              <a:buFont typeface="Nixie One"/>
              <a:buChar char="▹"/>
            </a:pPr>
            <a:r>
              <a:rPr lang="en" sz="2200">
                <a:latin typeface="Nixie One"/>
                <a:ea typeface="Nixie One"/>
                <a:cs typeface="Nixie One"/>
                <a:sym typeface="Nixie One"/>
              </a:rPr>
              <a:t>Learn more about your desired interest</a:t>
            </a:r>
            <a:endParaRPr sz="2200">
              <a:latin typeface="Nixie One"/>
              <a:ea typeface="Nixie One"/>
              <a:cs typeface="Nixie One"/>
              <a:sym typeface="Nixie One"/>
            </a:endParaRPr>
          </a:p>
          <a:p>
            <a:pPr indent="0" lvl="0" marL="0" rtl="0" algn="l">
              <a:spcBef>
                <a:spcPts val="600"/>
              </a:spcBef>
              <a:spcAft>
                <a:spcPts val="0"/>
              </a:spcAft>
              <a:buNone/>
            </a:pPr>
            <a:r>
              <a:t/>
            </a:r>
            <a:endParaRPr b="1" sz="1200">
              <a:solidFill>
                <a:srgbClr val="114454"/>
              </a:solidFill>
              <a:latin typeface="Nixie One"/>
              <a:ea typeface="Nixie One"/>
              <a:cs typeface="Nixie One"/>
              <a:sym typeface="Nixie One"/>
            </a:endParaRPr>
          </a:p>
        </p:txBody>
      </p:sp>
      <p:sp>
        <p:nvSpPr>
          <p:cNvPr id="181" name="Google Shape;181;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6D9EEB"/>
              </a:buClr>
              <a:buSzPts val="2200"/>
              <a:buFont typeface="Nixie One"/>
              <a:buChar char="▹"/>
            </a:pPr>
            <a:r>
              <a:rPr lang="en" sz="2200">
                <a:solidFill>
                  <a:srgbClr val="000000"/>
                </a:solidFill>
              </a:rPr>
              <a:t>Public, closed, or secret gathering space</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Join 6,000 groups</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Access and add to feed</a:t>
            </a:r>
            <a:endParaRPr sz="2200">
              <a:solidFill>
                <a:srgbClr val="000000"/>
              </a:solidFill>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355600" lvl="0" marL="457200" rtl="0" algn="l">
              <a:spcBef>
                <a:spcPts val="600"/>
              </a:spcBef>
              <a:spcAft>
                <a:spcPts val="0"/>
              </a:spcAft>
              <a:buSzPts val="2000"/>
              <a:buChar char="-"/>
            </a:pPr>
            <a:r>
              <a:t/>
            </a:r>
            <a:endParaRPr/>
          </a:p>
        </p:txBody>
      </p:sp>
      <p:sp>
        <p:nvSpPr>
          <p:cNvPr id="187" name="Google Shape;187;p1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Facebook groups</a:t>
            </a:r>
            <a:endParaRPr/>
          </a:p>
        </p:txBody>
      </p:sp>
      <p:sp>
        <p:nvSpPr>
          <p:cNvPr id="188" name="Google Shape;188;p19"/>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chemeClr val="accent6"/>
                </a:solidFill>
              </a:rPr>
              <a:t>Differentiation</a:t>
            </a:r>
            <a:endParaRPr b="1" sz="2200"/>
          </a:p>
          <a:p>
            <a:pPr indent="-368300" lvl="0" marL="457200" rtl="0" algn="l">
              <a:spcBef>
                <a:spcPts val="600"/>
              </a:spcBef>
              <a:spcAft>
                <a:spcPts val="0"/>
              </a:spcAft>
              <a:buClr>
                <a:srgbClr val="6D9EEB"/>
              </a:buClr>
              <a:buSzPts val="2200"/>
              <a:buFont typeface="Nixie One"/>
              <a:buChar char="▹"/>
            </a:pPr>
            <a:r>
              <a:rPr lang="en" sz="2200">
                <a:solidFill>
                  <a:srgbClr val="000000"/>
                </a:solidFill>
              </a:rPr>
              <a:t>Focus on gathering space</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Feed</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Required to search for groups with interest</a:t>
            </a:r>
            <a:endParaRPr b="1" sz="2200"/>
          </a:p>
          <a:p>
            <a:pPr indent="0" lvl="0" marL="0" rtl="0" algn="l">
              <a:spcBef>
                <a:spcPts val="600"/>
              </a:spcBef>
              <a:spcAft>
                <a:spcPts val="0"/>
              </a:spcAft>
              <a:buNone/>
            </a:pPr>
            <a:r>
              <a:t/>
            </a:r>
            <a:endParaRPr b="1" sz="2200"/>
          </a:p>
        </p:txBody>
      </p:sp>
      <p:grpSp>
        <p:nvGrpSpPr>
          <p:cNvPr id="189" name="Google Shape;189;p19"/>
          <p:cNvGrpSpPr/>
          <p:nvPr/>
        </p:nvGrpSpPr>
        <p:grpSpPr>
          <a:xfrm>
            <a:off x="333623" y="861852"/>
            <a:ext cx="366458" cy="366437"/>
            <a:chOff x="1923675" y="1633650"/>
            <a:chExt cx="436000" cy="435975"/>
          </a:xfrm>
        </p:grpSpPr>
        <p:sp>
          <p:nvSpPr>
            <p:cNvPr id="190" name="Google Shape;190;p1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000000"/>
              </a:solidFill>
            </a:endParaRPr>
          </a:p>
          <a:p>
            <a:pPr indent="-368300" lvl="0" marL="457200" rtl="0" algn="l">
              <a:spcBef>
                <a:spcPts val="600"/>
              </a:spcBef>
              <a:spcAft>
                <a:spcPts val="0"/>
              </a:spcAft>
              <a:buClr>
                <a:srgbClr val="6D9EEB"/>
              </a:buClr>
              <a:buSzPts val="2200"/>
              <a:buFont typeface="Nixie One"/>
              <a:buChar char="▹"/>
            </a:pPr>
            <a:r>
              <a:rPr lang="en" sz="2200">
                <a:solidFill>
                  <a:srgbClr val="000000"/>
                </a:solidFill>
              </a:rPr>
              <a:t>Advertise group </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Event based connections</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457200" rtl="0" algn="l">
              <a:spcBef>
                <a:spcPts val="600"/>
              </a:spcBef>
              <a:spcAft>
                <a:spcPts val="0"/>
              </a:spcAft>
              <a:buNone/>
            </a:pPr>
            <a:r>
              <a:t/>
            </a:r>
            <a:endParaRPr sz="2200">
              <a:solidFill>
                <a:srgbClr val="000000"/>
              </a:solidFill>
            </a:endParaRPr>
          </a:p>
          <a:p>
            <a:pPr indent="0" lvl="0" marL="45720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355600" lvl="0" marL="457200" rtl="0" algn="l">
              <a:spcBef>
                <a:spcPts val="600"/>
              </a:spcBef>
              <a:spcAft>
                <a:spcPts val="0"/>
              </a:spcAft>
              <a:buSzPts val="2000"/>
              <a:buChar char="-"/>
            </a:pPr>
            <a:r>
              <a:t/>
            </a:r>
            <a:endParaRPr/>
          </a:p>
        </p:txBody>
      </p:sp>
      <p:sp>
        <p:nvSpPr>
          <p:cNvPr id="202" name="Google Shape;202;p2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Meetup</a:t>
            </a:r>
            <a:endParaRPr/>
          </a:p>
        </p:txBody>
      </p:sp>
      <p:grpSp>
        <p:nvGrpSpPr>
          <p:cNvPr id="203" name="Google Shape;203;p20"/>
          <p:cNvGrpSpPr/>
          <p:nvPr/>
        </p:nvGrpSpPr>
        <p:grpSpPr>
          <a:xfrm>
            <a:off x="333623" y="861852"/>
            <a:ext cx="366458" cy="366437"/>
            <a:chOff x="1923675" y="1633650"/>
            <a:chExt cx="436000" cy="435975"/>
          </a:xfrm>
        </p:grpSpPr>
        <p:sp>
          <p:nvSpPr>
            <p:cNvPr id="204" name="Google Shape;204;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1" name="Google Shape;211;p20"/>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chemeClr val="accent6"/>
                </a:solidFill>
              </a:rPr>
              <a:t>Differentiation</a:t>
            </a:r>
            <a:endParaRPr b="1" sz="2200">
              <a:solidFill>
                <a:schemeClr val="accent6"/>
              </a:solidFill>
            </a:endParaRPr>
          </a:p>
          <a:p>
            <a:pPr indent="-368300" lvl="0" marL="457200" rtl="0" algn="l">
              <a:spcBef>
                <a:spcPts val="600"/>
              </a:spcBef>
              <a:spcAft>
                <a:spcPts val="0"/>
              </a:spcAft>
              <a:buClr>
                <a:srgbClr val="6D9EEB"/>
              </a:buClr>
              <a:buSzPts val="2200"/>
              <a:buFont typeface="Nixie One"/>
              <a:buChar char="▹"/>
            </a:pPr>
            <a:r>
              <a:rPr lang="en" sz="2200">
                <a:solidFill>
                  <a:srgbClr val="000000"/>
                </a:solidFill>
              </a:rPr>
              <a:t>Focus on events</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Advertisement based rather than interest based searching</a:t>
            </a:r>
            <a:endParaRPr b="1" sz="2200"/>
          </a:p>
          <a:p>
            <a:pPr indent="0" lvl="0" marL="0" rtl="0" algn="l">
              <a:spcBef>
                <a:spcPts val="600"/>
              </a:spcBef>
              <a:spcAft>
                <a:spcPts val="0"/>
              </a:spcAft>
              <a:buNone/>
            </a:pPr>
            <a:r>
              <a:t/>
            </a: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6D9EEB"/>
              </a:buClr>
              <a:buSzPts val="2200"/>
              <a:buFont typeface="Nixie One"/>
              <a:buChar char="▹"/>
            </a:pPr>
            <a:r>
              <a:rPr lang="en" sz="2200">
                <a:solidFill>
                  <a:srgbClr val="000000"/>
                </a:solidFill>
              </a:rPr>
              <a:t>Instagram</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TikTok</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Twitter</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Snapchat</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0" lvl="0" marL="457200" rtl="0" algn="l">
              <a:spcBef>
                <a:spcPts val="600"/>
              </a:spcBef>
              <a:spcAft>
                <a:spcPts val="0"/>
              </a:spcAft>
              <a:buNone/>
            </a:pPr>
            <a:r>
              <a:t/>
            </a:r>
            <a:endParaRPr sz="2400">
              <a:solidFill>
                <a:srgbClr val="000000"/>
              </a:solidFill>
              <a:latin typeface="Barlow Light"/>
              <a:ea typeface="Barlow Light"/>
              <a:cs typeface="Barlow Light"/>
              <a:sym typeface="Barlow Light"/>
            </a:endParaRPr>
          </a:p>
          <a:p>
            <a:pPr indent="-355600" lvl="0" marL="457200" rtl="0" algn="l">
              <a:spcBef>
                <a:spcPts val="600"/>
              </a:spcBef>
              <a:spcAft>
                <a:spcPts val="0"/>
              </a:spcAft>
              <a:buSzPts val="2000"/>
              <a:buChar char="-"/>
            </a:pPr>
            <a:r>
              <a:t/>
            </a:r>
            <a:endParaRPr/>
          </a:p>
        </p:txBody>
      </p:sp>
      <p:sp>
        <p:nvSpPr>
          <p:cNvPr id="217" name="Google Shape;217;p2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Personal Social Media</a:t>
            </a:r>
            <a:endParaRPr/>
          </a:p>
        </p:txBody>
      </p:sp>
      <p:sp>
        <p:nvSpPr>
          <p:cNvPr id="218" name="Google Shape;218;p21"/>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chemeClr val="accent6"/>
                </a:solidFill>
              </a:rPr>
              <a:t>Differentiation</a:t>
            </a:r>
            <a:endParaRPr b="1" sz="2200"/>
          </a:p>
          <a:p>
            <a:pPr indent="-368300" lvl="0" marL="457200" rtl="0" algn="l">
              <a:spcBef>
                <a:spcPts val="600"/>
              </a:spcBef>
              <a:spcAft>
                <a:spcPts val="0"/>
              </a:spcAft>
              <a:buClr>
                <a:srgbClr val="6D9EEB"/>
              </a:buClr>
              <a:buSzPts val="2200"/>
              <a:buFont typeface="Nixie One"/>
              <a:buChar char="▹"/>
            </a:pPr>
            <a:r>
              <a:rPr lang="en" sz="2200">
                <a:solidFill>
                  <a:srgbClr val="000000"/>
                </a:solidFill>
              </a:rPr>
              <a:t>Popularity focused</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Recommend based off user’s friends</a:t>
            </a:r>
            <a:endParaRPr sz="2200">
              <a:solidFill>
                <a:srgbClr val="000000"/>
              </a:solidFill>
            </a:endParaRPr>
          </a:p>
          <a:p>
            <a:pPr indent="-368300" lvl="0" marL="457200" rtl="0" algn="l">
              <a:spcBef>
                <a:spcPts val="0"/>
              </a:spcBef>
              <a:spcAft>
                <a:spcPts val="0"/>
              </a:spcAft>
              <a:buClr>
                <a:srgbClr val="6D9EEB"/>
              </a:buClr>
              <a:buSzPts val="2200"/>
              <a:buFont typeface="Nixie One"/>
              <a:buChar char="▹"/>
            </a:pPr>
            <a:r>
              <a:rPr lang="en" sz="2200">
                <a:solidFill>
                  <a:srgbClr val="000000"/>
                </a:solidFill>
              </a:rPr>
              <a:t>No further discussion expected</a:t>
            </a:r>
            <a:endParaRPr b="1" sz="2200"/>
          </a:p>
          <a:p>
            <a:pPr indent="0" lvl="0" marL="0" rtl="0" algn="l">
              <a:spcBef>
                <a:spcPts val="600"/>
              </a:spcBef>
              <a:spcAft>
                <a:spcPts val="0"/>
              </a:spcAft>
              <a:buNone/>
            </a:pPr>
            <a:r>
              <a:t/>
            </a:r>
            <a:endParaRPr b="1" sz="2200"/>
          </a:p>
        </p:txBody>
      </p:sp>
      <p:grpSp>
        <p:nvGrpSpPr>
          <p:cNvPr id="219" name="Google Shape;219;p21"/>
          <p:cNvGrpSpPr/>
          <p:nvPr/>
        </p:nvGrpSpPr>
        <p:grpSpPr>
          <a:xfrm>
            <a:off x="333623" y="861852"/>
            <a:ext cx="366458" cy="366437"/>
            <a:chOff x="1923675" y="1633650"/>
            <a:chExt cx="436000" cy="435975"/>
          </a:xfrm>
        </p:grpSpPr>
        <p:sp>
          <p:nvSpPr>
            <p:cNvPr id="220" name="Google Shape;220;p2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