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37C"/>
    <a:srgbClr val="E8E768"/>
    <a:srgbClr val="950707"/>
    <a:srgbClr val="AB7942"/>
    <a:srgbClr val="FDFF18"/>
    <a:srgbClr val="009999"/>
    <a:srgbClr val="FC97C7"/>
    <a:srgbClr val="1FFF0E"/>
    <a:srgbClr val="FC98C8"/>
    <a:srgbClr val="84D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p:restoredTop sz="93784"/>
  </p:normalViewPr>
  <p:slideViewPr>
    <p:cSldViewPr>
      <p:cViewPr>
        <p:scale>
          <a:sx n="40" d="100"/>
          <a:sy n="40" d="100"/>
        </p:scale>
        <p:origin x="1264" y="-1416"/>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20529071"/>
            <a:chOff x="576544" y="12808367"/>
            <a:chExt cx="12227390" cy="33615194"/>
          </a:xfrm>
        </p:grpSpPr>
        <p:sp>
          <p:nvSpPr>
            <p:cNvPr id="2" name="Rectangle 1"/>
            <p:cNvSpPr/>
            <p:nvPr/>
          </p:nvSpPr>
          <p:spPr>
            <a:xfrm>
              <a:off x="581844" y="14018500"/>
              <a:ext cx="12222090" cy="32405061"/>
            </a:xfrm>
            <a:prstGeom prst="rect">
              <a:avLst/>
            </a:prstGeom>
          </p:spPr>
          <p:txBody>
            <a:bodyPr wrap="square">
              <a:spAutoFit/>
            </a:bodyPr>
            <a:lstStyle/>
            <a:p>
              <a:pPr algn="just"/>
              <a:r>
                <a:rPr lang="en-US" sz="3200" dirty="0" smtClean="0">
                  <a:latin typeface="Arial" charset="0"/>
                  <a:ea typeface="Arial" charset="0"/>
                  <a:cs typeface="Arial" charset="0"/>
                </a:rPr>
                <a:t>Honey </a:t>
              </a:r>
              <a:r>
                <a:rPr lang="en-US" sz="3200" dirty="0">
                  <a:latin typeface="Arial" charset="0"/>
                  <a:ea typeface="Arial" charset="0"/>
                  <a:cs typeface="Arial" charset="0"/>
                </a:rPr>
                <a:t>bees are a significant contributors to ecology and agriculture within the United States. Since the early 2000s, the slogan “Save the Bees” has been spreading rapidly across America, and it has been evident that bees are dying at a swift pace. Many of these campaigns focus on harmful pesticides that kill much of the bee populations. There is also a huge astigmatism against honey as it is their main </a:t>
              </a:r>
              <a:r>
                <a:rPr lang="en-US" sz="3200" dirty="0" smtClean="0">
                  <a:latin typeface="Arial" charset="0"/>
                  <a:ea typeface="Arial" charset="0"/>
                  <a:cs typeface="Arial" charset="0"/>
                </a:rPr>
                <a:t>production. This </a:t>
              </a:r>
              <a:r>
                <a:rPr lang="en-US" sz="3200" dirty="0">
                  <a:latin typeface="Arial" charset="0"/>
                  <a:ea typeface="Arial" charset="0"/>
                  <a:cs typeface="Arial" charset="0"/>
                </a:rPr>
                <a:t>project aims to determine the correlation, if at all, between the population of bees in the United States, the use of bee-killing pesticides, and the sale of honey</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smtClean="0">
                  <a:latin typeface="Arial" charset="0"/>
                  <a:ea typeface="Arial" charset="0"/>
                  <a:cs typeface="Arial" charset="0"/>
                </a:rPr>
                <a:t>To </a:t>
              </a:r>
              <a:r>
                <a:rPr lang="en-US" sz="3200" dirty="0">
                  <a:latin typeface="Arial" charset="0"/>
                  <a:ea typeface="Arial" charset="0"/>
                  <a:cs typeface="Arial" charset="0"/>
                </a:rPr>
                <a:t>make an informed analysis, multiple datasets have been derived from different sources. The first dataset looks at the number of bee colonies in different states, and was found on the website for the U.S. Department of Agriculture National Agricultural Statistics Service Quick Stats Dataset. The second dataset looks at the pounds of honey and the prices of honey for different states, and was retrieved from the website of the National Agricultural Statistics Service (NASS) of the U.S. Department of Agriculture. Finally, the third dataset, created by the Department of the Interior’s US Geological Surveyor Nancy T Baker, looks into the use of pesticides in the United States</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smtClean="0">
                  <a:latin typeface="Arial" charset="0"/>
                  <a:ea typeface="Arial" charset="0"/>
                  <a:cs typeface="Arial" charset="0"/>
                </a:rPr>
                <a:t>This </a:t>
              </a:r>
              <a:r>
                <a:rPr lang="en-US" sz="3200" dirty="0">
                  <a:latin typeface="Arial" charset="0"/>
                  <a:ea typeface="Arial" charset="0"/>
                  <a:cs typeface="Arial" charset="0"/>
                </a:rPr>
                <a:t>poster focuses on the various aspects of the project itself. We begin by stating our hypotheses about the given topics of bees population, honey production sales, and pesticide usage sales. We, then, highlight our process for analyzing the datasets for potential patterns as well as initial analysis. Furthermore, a deeper analysis is provided through given code and data visualization. Finally, our conclusion summarizes the findings of this project as well as whether our hypotheses were supported or not</a:t>
              </a:r>
              <a:r>
                <a:rPr lang="en-US" sz="3200" dirty="0" smtClean="0">
                  <a:latin typeface="Arial" charset="0"/>
                  <a:ea typeface="Arial" charset="0"/>
                  <a:cs typeface="Arial" charset="0"/>
                </a:rPr>
                <a:t>.</a:t>
              </a:r>
              <a:endParaRPr lang="en-US" sz="3200" dirty="0">
                <a:latin typeface="Arial" charset="0"/>
                <a:ea typeface="Arial" charset="0"/>
                <a:cs typeface="Arial" charset="0"/>
              </a:endParaRPr>
            </a:p>
          </p:txBody>
        </p:sp>
        <p:sp>
          <p:nvSpPr>
            <p:cNvPr id="16" name="Rectangle 15"/>
            <p:cNvSpPr>
              <a:spLocks/>
            </p:cNvSpPr>
            <p:nvPr/>
          </p:nvSpPr>
          <p:spPr bwMode="auto">
            <a:xfrm>
              <a:off x="576544" y="12808367"/>
              <a:ext cx="12222090" cy="1272686"/>
            </a:xfrm>
            <a:prstGeom prst="rect">
              <a:avLst/>
            </a:prstGeom>
            <a:solidFill>
              <a:srgbClr val="EAE37C"/>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Abstract</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smtClean="0">
                <a:solidFill>
                  <a:schemeClr val="tx1"/>
                </a:solidFill>
                <a:latin typeface="Verdana" charset="0"/>
                <a:ea typeface="Verdana" charset="0"/>
                <a:cs typeface="Verdana" charset="0"/>
              </a:rPr>
              <a:t>Analyzing Honey Bees in the United States</a:t>
            </a:r>
            <a:endParaRPr lang="en-US" sz="1800" dirty="0">
              <a:solidFill>
                <a:schemeClr val="tx1"/>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endParaRPr lang="en-US" sz="2400" dirty="0" smtClean="0">
              <a:solidFill>
                <a:schemeClr val="tx1"/>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400" dirty="0" err="1" smtClean="0">
                <a:solidFill>
                  <a:schemeClr val="tx1"/>
                </a:solidFill>
                <a:latin typeface="Arial Black" pitchFamily="-108" charset="0"/>
                <a:ea typeface="Arial Black" pitchFamily="-108" charset="0"/>
                <a:cs typeface="Arial Black" pitchFamily="-108" charset="0"/>
                <a:sym typeface="Arial Black" pitchFamily="-108" charset="0"/>
              </a:rPr>
              <a:t>Charly</a:t>
            </a:r>
            <a:r>
              <a:rPr lang="en-US" sz="2400" dirty="0" smtClean="0">
                <a:solidFill>
                  <a:schemeClr val="tx1"/>
                </a:solidFill>
                <a:latin typeface="Arial Black" pitchFamily="-108" charset="0"/>
                <a:ea typeface="Arial Black" pitchFamily="-108" charset="0"/>
                <a:cs typeface="Arial Black" pitchFamily="-108" charset="0"/>
                <a:sym typeface="Arial Black" pitchFamily="-108" charset="0"/>
              </a:rPr>
              <a:t> Huang, </a:t>
            </a:r>
            <a:r>
              <a:rPr lang="en-US" sz="2400" dirty="0">
                <a:solidFill>
                  <a:schemeClr val="tx1"/>
                </a:solidFill>
                <a:latin typeface="Arial Black" pitchFamily="-108" charset="0"/>
                <a:ea typeface="Arial Black" pitchFamily="-108" charset="0"/>
                <a:cs typeface="Arial Black" pitchFamily="-108" charset="0"/>
                <a:sym typeface="Arial Black" pitchFamily="-108" charset="0"/>
              </a:rPr>
              <a:t>Josephine Lyons, </a:t>
            </a:r>
            <a:r>
              <a:rPr lang="en-US" sz="2400" dirty="0" err="1">
                <a:solidFill>
                  <a:schemeClr val="tx1"/>
                </a:solidFill>
                <a:latin typeface="Arial Black" pitchFamily="-108" charset="0"/>
                <a:ea typeface="Arial Black" pitchFamily="-108" charset="0"/>
                <a:cs typeface="Arial Black" pitchFamily="-108" charset="0"/>
                <a:sym typeface="Arial Black" pitchFamily="-108" charset="0"/>
              </a:rPr>
              <a:t>Pragati</a:t>
            </a:r>
            <a:r>
              <a:rPr lang="en-US" sz="2400" dirty="0">
                <a:solidFill>
                  <a:schemeClr val="tx1"/>
                </a:solidFill>
                <a:latin typeface="Arial Black" pitchFamily="-108" charset="0"/>
                <a:ea typeface="Arial Black" pitchFamily="-108" charset="0"/>
                <a:cs typeface="Arial Black" pitchFamily="-108" charset="0"/>
                <a:sym typeface="Arial Black" pitchFamily="-108" charset="0"/>
              </a:rPr>
              <a:t> </a:t>
            </a:r>
            <a:r>
              <a:rPr lang="en-US" sz="2400" dirty="0" smtClean="0">
                <a:solidFill>
                  <a:schemeClr val="tx1"/>
                </a:solidFill>
                <a:latin typeface="Arial Black" pitchFamily="-108" charset="0"/>
                <a:ea typeface="Arial Black" pitchFamily="-108" charset="0"/>
                <a:cs typeface="Arial Black" pitchFamily="-108" charset="0"/>
                <a:sym typeface="Arial Black" pitchFamily="-108" charset="0"/>
              </a:rPr>
              <a:t>Pant, </a:t>
            </a:r>
            <a:r>
              <a:rPr lang="en-US" sz="2400" dirty="0" err="1" smtClean="0">
                <a:solidFill>
                  <a:schemeClr val="tx1"/>
                </a:solidFill>
                <a:latin typeface="Arial Black" pitchFamily="-108" charset="0"/>
                <a:ea typeface="Arial Black" pitchFamily="-108" charset="0"/>
                <a:cs typeface="Arial Black" pitchFamily="-108" charset="0"/>
                <a:sym typeface="Arial Black" pitchFamily="-108" charset="0"/>
              </a:rPr>
              <a:t>Meenu</a:t>
            </a:r>
            <a:r>
              <a:rPr lang="en-US" sz="2400" dirty="0" smtClean="0">
                <a:solidFill>
                  <a:schemeClr val="tx1"/>
                </a:solidFill>
                <a:latin typeface="Arial Black" pitchFamily="-108" charset="0"/>
                <a:ea typeface="Arial Black" pitchFamily="-108" charset="0"/>
                <a:cs typeface="Arial Black" pitchFamily="-108" charset="0"/>
                <a:sym typeface="Arial Black" pitchFamily="-108" charset="0"/>
              </a:rPr>
              <a:t> Ravi</a:t>
            </a:r>
            <a:endParaRPr lang="en-US" sz="2400" dirty="0">
              <a:solidFill>
                <a:schemeClr val="tx1"/>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000" b="1" dirty="0" smtClean="0">
                <a:solidFill>
                  <a:schemeClr val="tx1"/>
                </a:solidFill>
                <a:latin typeface="Arial Black" charset="0"/>
                <a:ea typeface="Arial Black" charset="0"/>
                <a:cs typeface="Arial Black" charset="0"/>
                <a:sym typeface="Arial Black" pitchFamily="-108" charset="0"/>
              </a:rPr>
              <a:t>Rensselaer Polytechnic Institute, Troy, NY, United States</a:t>
            </a:r>
          </a:p>
          <a:p>
            <a:pPr marL="17574" algn="ctr">
              <a:spcBef>
                <a:spcPts val="667"/>
              </a:spcBef>
            </a:pPr>
            <a:endParaRPr lang="en-US" sz="2000" b="1" dirty="0" smtClean="0">
              <a:solidFill>
                <a:schemeClr val="tx1"/>
              </a:solidFill>
              <a:latin typeface="Arial Black" charset="0"/>
              <a:ea typeface="Arial Black" charset="0"/>
              <a:cs typeface="Arial Black" charset="0"/>
              <a:sym typeface="Arial Black" pitchFamily="-108" charset="0"/>
            </a:endParaRPr>
          </a:p>
          <a:p>
            <a:pPr marL="17574" algn="ctr">
              <a:spcBef>
                <a:spcPts val="667"/>
              </a:spcBef>
            </a:pPr>
            <a:r>
              <a:rPr lang="en-US" sz="2000" dirty="0" err="1">
                <a:solidFill>
                  <a:schemeClr val="tx1"/>
                </a:solidFill>
                <a:latin typeface="Arial Black" pitchFamily="-108" charset="0"/>
                <a:ea typeface="Arial Black" pitchFamily="-108" charset="0"/>
                <a:cs typeface="Arial Black" pitchFamily="-108" charset="0"/>
                <a:sym typeface="Arial Black" pitchFamily="-108" charset="0"/>
              </a:rPr>
              <a:t>github.com</a:t>
            </a:r>
            <a:r>
              <a:rPr lang="en-US" sz="2000" dirty="0">
                <a:solidFill>
                  <a:schemeClr val="tx1"/>
                </a:solidFill>
                <a:latin typeface="Arial Black" pitchFamily="-108" charset="0"/>
                <a:ea typeface="Arial Black" pitchFamily="-108" charset="0"/>
                <a:cs typeface="Arial Black" pitchFamily="-108" charset="0"/>
                <a:sym typeface="Arial Black" pitchFamily="-108" charset="0"/>
              </a:rPr>
              <a:t>/</a:t>
            </a:r>
            <a:r>
              <a:rPr lang="en-US" sz="2000" dirty="0" err="1">
                <a:solidFill>
                  <a:schemeClr val="tx1"/>
                </a:solidFill>
                <a:latin typeface="Arial Black" pitchFamily="-108" charset="0"/>
                <a:ea typeface="Arial Black" pitchFamily="-108" charset="0"/>
                <a:cs typeface="Arial Black" pitchFamily="-108" charset="0"/>
                <a:sym typeface="Arial Black" pitchFamily="-108" charset="0"/>
              </a:rPr>
              <a:t>ITWSDataScience</a:t>
            </a:r>
            <a:r>
              <a:rPr lang="en-US" sz="2000" dirty="0">
                <a:solidFill>
                  <a:schemeClr val="tx1"/>
                </a:solidFill>
                <a:latin typeface="Arial Black" pitchFamily="-108" charset="0"/>
                <a:ea typeface="Arial Black" pitchFamily="-108" charset="0"/>
                <a:cs typeface="Arial Black" pitchFamily="-108" charset="0"/>
                <a:sym typeface="Arial Black" pitchFamily="-108" charset="0"/>
              </a:rPr>
              <a:t>/HoneyBeeColoniesInUSA2019</a:t>
            </a:r>
            <a:endParaRPr lang="en-US" sz="2000" b="1" dirty="0">
              <a:solidFill>
                <a:schemeClr val="tx1"/>
              </a:solidFill>
              <a:latin typeface="Arial Black" charset="0"/>
              <a:ea typeface="Arial Black" charset="0"/>
              <a:cs typeface="Arial Black" charset="0"/>
              <a:sym typeface="Arial Black" pitchFamily="-108" charset="0"/>
            </a:endParaRPr>
          </a:p>
          <a:p>
            <a:pPr marL="17574" algn="ctr">
              <a:spcBef>
                <a:spcPts val="667"/>
              </a:spcBef>
            </a:pPr>
            <a:r>
              <a:rPr lang="en-US" sz="2000" b="1" dirty="0" smtClean="0">
                <a:solidFill>
                  <a:schemeClr val="tx1"/>
                </a:solidFill>
                <a:latin typeface="Arial Black" charset="0"/>
                <a:ea typeface="Arial Black" charset="0"/>
                <a:cs typeface="Arial Black" charset="0"/>
                <a:sym typeface="Arial Black" pitchFamily="-108" charset="0"/>
              </a:rPr>
              <a:t> </a:t>
            </a:r>
            <a:endParaRPr lang="en-US" sz="2000" b="1" dirty="0">
              <a:solidFill>
                <a:schemeClr val="tx1"/>
              </a:solidFill>
              <a:latin typeface="Arial Black" charset="0"/>
              <a:ea typeface="Arial Black" charset="0"/>
              <a:cs typeface="Arial Black" charset="0"/>
              <a:sym typeface="Arial Black" pitchFamily="-108" charset="0"/>
            </a:endParaRPr>
          </a:p>
        </p:txBody>
      </p:sp>
      <p:pic>
        <p:nvPicPr>
          <p:cNvPr id="18" name="Picture 17" descr="RPI_red_header.png"/>
          <p:cNvPicPr>
            <a:picLocks noChangeAspect="1"/>
          </p:cNvPicPr>
          <p:nvPr/>
        </p:nvPicPr>
        <p:blipFill>
          <a:blip r:embed="rId3"/>
          <a:stretch>
            <a:fillRect/>
          </a:stretch>
        </p:blipFill>
        <p:spPr>
          <a:xfrm>
            <a:off x="1034653" y="698576"/>
            <a:ext cx="3755139" cy="704085"/>
          </a:xfrm>
          <a:prstGeom prst="rect">
            <a:avLst/>
          </a:prstGeom>
        </p:spPr>
      </p:pic>
      <p:grpSp>
        <p:nvGrpSpPr>
          <p:cNvPr id="8" name="Group 7">
            <a:extLst>
              <a:ext uri="{FF2B5EF4-FFF2-40B4-BE49-F238E27FC236}">
                <a16:creationId xmlns=""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AB7942"/>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AB7942"/>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AB7942"/>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AB7942"/>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8" name="Group 87">
            <a:extLst>
              <a:ext uri="{FF2B5EF4-FFF2-40B4-BE49-F238E27FC236}">
                <a16:creationId xmlns="" xmlns:a16="http://schemas.microsoft.com/office/drawing/2014/main" id="{279E32D3-94D7-A94A-A7FB-F1A483ECF911}"/>
              </a:ext>
            </a:extLst>
          </p:cNvPr>
          <p:cNvGrpSpPr/>
          <p:nvPr/>
        </p:nvGrpSpPr>
        <p:grpSpPr>
          <a:xfrm>
            <a:off x="10581918" y="3961026"/>
            <a:ext cx="19845150" cy="18293918"/>
            <a:chOff x="446718" y="12808366"/>
            <a:chExt cx="25262380" cy="29955258"/>
          </a:xfrm>
        </p:grpSpPr>
        <p:sp>
          <p:nvSpPr>
            <p:cNvPr id="89" name="Rectangle 88">
              <a:extLst>
                <a:ext uri="{FF2B5EF4-FFF2-40B4-BE49-F238E27FC236}">
                  <a16:creationId xmlns="" xmlns:a16="http://schemas.microsoft.com/office/drawing/2014/main" id="{934DC56B-CA12-D549-8781-B78844EE7F96}"/>
                </a:ext>
              </a:extLst>
            </p:cNvPr>
            <p:cNvSpPr/>
            <p:nvPr/>
          </p:nvSpPr>
          <p:spPr>
            <a:xfrm>
              <a:off x="576544" y="14472734"/>
              <a:ext cx="12222089" cy="1058330"/>
            </a:xfrm>
            <a:prstGeom prst="rect">
              <a:avLst/>
            </a:prstGeom>
          </p:spPr>
          <p:txBody>
            <a:bodyPr wrap="square">
              <a:spAutoFit/>
            </a:bodyPr>
            <a:lstStyle/>
            <a:p>
              <a:pPr algn="just">
                <a:spcBef>
                  <a:spcPts val="0"/>
                </a:spcBef>
                <a:spcAft>
                  <a:spcPts val="0"/>
                </a:spcAft>
              </a:pPr>
              <a:r>
                <a:rPr lang="en-US" sz="3600" b="1" u="sng" dirty="0" smtClean="0">
                  <a:latin typeface="Arial" panose="020B0604020202020204" pitchFamily="34" charset="0"/>
                  <a:cs typeface="Arial" panose="020B0604020202020204" pitchFamily="34" charset="0"/>
                </a:rPr>
                <a:t>Workflow for </a:t>
              </a:r>
              <a:r>
                <a:rPr lang="en-US" sz="3600" b="1" u="sng" dirty="0">
                  <a:latin typeface="Arial" panose="020B0604020202020204" pitchFamily="34" charset="0"/>
                  <a:cs typeface="Arial" panose="020B0604020202020204" pitchFamily="34" charset="0"/>
                </a:rPr>
                <a:t>D</a:t>
              </a:r>
              <a:r>
                <a:rPr lang="en-US" sz="3600" b="1" u="sng" dirty="0" smtClean="0">
                  <a:latin typeface="Arial" panose="020B0604020202020204" pitchFamily="34" charset="0"/>
                  <a:cs typeface="Arial" panose="020B0604020202020204" pitchFamily="34" charset="0"/>
                </a:rPr>
                <a:t>ata </a:t>
              </a:r>
              <a:r>
                <a:rPr lang="en-US" sz="3600" b="1" u="sng" dirty="0">
                  <a:latin typeface="Arial" panose="020B0604020202020204" pitchFamily="34" charset="0"/>
                  <a:cs typeface="Arial" panose="020B0604020202020204" pitchFamily="34" charset="0"/>
                </a:rPr>
                <a:t>A</a:t>
              </a:r>
              <a:r>
                <a:rPr lang="en-US" sz="3600" b="1" u="sng" dirty="0" smtClean="0">
                  <a:latin typeface="Arial" panose="020B0604020202020204" pitchFamily="34" charset="0"/>
                  <a:cs typeface="Arial" panose="020B0604020202020204" pitchFamily="34" charset="0"/>
                </a:rPr>
                <a:t>nalysis</a:t>
              </a:r>
              <a:endParaRPr lang="en-US" sz="3600" b="1" u="sng"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EAE37C"/>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Analyzing Datasets and Deriving Conclusions</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21" name="Rectangle 120">
              <a:extLst>
                <a:ext uri="{FF2B5EF4-FFF2-40B4-BE49-F238E27FC236}">
                  <a16:creationId xmlns="" xmlns:a16="http://schemas.microsoft.com/office/drawing/2014/main" id="{365F9F17-D4B9-DB4C-8FF5-D135122BF044}"/>
                </a:ext>
              </a:extLst>
            </p:cNvPr>
            <p:cNvSpPr/>
            <p:nvPr/>
          </p:nvSpPr>
          <p:spPr>
            <a:xfrm>
              <a:off x="446718" y="31726752"/>
              <a:ext cx="12760910" cy="11036872"/>
            </a:xfrm>
            <a:prstGeom prst="rect">
              <a:avLst/>
            </a:prstGeom>
          </p:spPr>
          <p:txBody>
            <a:bodyPr wrap="square">
              <a:spAutoFit/>
            </a:bodyPr>
            <a:lstStyle/>
            <a:p>
              <a:pPr algn="just">
                <a:spcBef>
                  <a:spcPts val="0"/>
                </a:spcBef>
                <a:spcAft>
                  <a:spcPts val="0"/>
                </a:spcAft>
              </a:pPr>
              <a:r>
                <a:rPr lang="en-US" sz="3600" b="1" u="sng" dirty="0" smtClean="0">
                  <a:latin typeface="Arial" panose="020B0604020202020204" pitchFamily="34" charset="0"/>
                  <a:cs typeface="Arial" panose="020B0604020202020204" pitchFamily="34" charset="0"/>
                </a:rPr>
                <a:t>Exploratory Data Analysis</a:t>
              </a:r>
            </a:p>
            <a:p>
              <a:pPr algn="just">
                <a:spcBef>
                  <a:spcPts val="0"/>
                </a:spcBef>
                <a:spcAft>
                  <a:spcPts val="0"/>
                </a:spcAft>
              </a:pPr>
              <a:r>
                <a:rPr lang="en-US" sz="2800" dirty="0" smtClean="0">
                  <a:latin typeface="Arial" panose="020B0604020202020204" pitchFamily="34" charset="0"/>
                  <a:cs typeface="Arial" panose="020B0604020202020204" pitchFamily="34" charset="0"/>
                </a:rPr>
                <a:t>Initial data patterns within the individual datasets are plotted using Tableau and Google Sheets.</a:t>
              </a: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smtClean="0">
                  <a:latin typeface="Arial" panose="020B0604020202020204" pitchFamily="34" charset="0"/>
                  <a:cs typeface="Arial" panose="020B0604020202020204" pitchFamily="34" charset="0"/>
                </a:rPr>
                <a:t>Figure 1 and Figure 2 reflect the bee colony populations in both 1998 and 2014 respectively, which highlights the changes in populations between those years.</a:t>
              </a: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p:txBody>
        </p:sp>
      </p:grpSp>
      <p:sp>
        <p:nvSpPr>
          <p:cNvPr id="52" name="Rectangle 98">
            <a:extLst>
              <a:ext uri="{FF2B5EF4-FFF2-40B4-BE49-F238E27FC236}">
                <a16:creationId xmlns="" xmlns:a16="http://schemas.microsoft.com/office/drawing/2014/main" id="{EA0D8CCA-DFE3-8D4D-B1FF-C5320F6E4324}"/>
              </a:ext>
            </a:extLst>
          </p:cNvPr>
          <p:cNvSpPr>
            <a:spLocks/>
          </p:cNvSpPr>
          <p:nvPr/>
        </p:nvSpPr>
        <p:spPr bwMode="auto">
          <a:xfrm>
            <a:off x="631212" y="37841237"/>
            <a:ext cx="14837988" cy="3529693"/>
          </a:xfrm>
          <a:prstGeom prst="rect">
            <a:avLst/>
          </a:prstGeom>
          <a:solidFill>
            <a:srgbClr val="EAE37C"/>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Arial" charset="0"/>
                <a:ea typeface="Arial" charset="0"/>
                <a:cs typeface="Arial"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Arial" charset="0"/>
                <a:ea typeface="Arial" charset="0"/>
                <a:cs typeface="Arial" charset="0"/>
                <a:sym typeface="Verdana" pitchFamily="-108" charset="0"/>
              </a:rPr>
              <a:t>Bee colony population dataset: </a:t>
            </a:r>
            <a:r>
              <a:rPr lang="en-US" sz="2000" dirty="0">
                <a:latin typeface="Arial" charset="0"/>
                <a:ea typeface="Arial" charset="0"/>
                <a:cs typeface="Arial" charset="0"/>
              </a:rPr>
              <a:t>https://</a:t>
            </a:r>
            <a:r>
              <a:rPr lang="en-US" sz="2000" dirty="0" err="1">
                <a:latin typeface="Arial" charset="0"/>
                <a:ea typeface="Arial" charset="0"/>
                <a:cs typeface="Arial" charset="0"/>
              </a:rPr>
              <a:t>quickstats.nass.usda.gov</a:t>
            </a:r>
            <a:r>
              <a:rPr lang="en-US" sz="2000" dirty="0" smtClean="0">
                <a:latin typeface="Arial" charset="0"/>
                <a:ea typeface="Arial" charset="0"/>
                <a:cs typeface="Arial" charset="0"/>
              </a:rPr>
              <a: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Arial" charset="0"/>
                <a:ea typeface="Arial" charset="0"/>
                <a:cs typeface="Arial" charset="0"/>
                <a:sym typeface="Verdana" pitchFamily="-108" charset="0"/>
              </a:rPr>
              <a:t>Honey production </a:t>
            </a:r>
            <a:r>
              <a:rPr lang="en-US" sz="2000" dirty="0">
                <a:solidFill>
                  <a:schemeClr val="tx1"/>
                </a:solidFill>
                <a:latin typeface="Arial" charset="0"/>
                <a:ea typeface="Arial" charset="0"/>
                <a:cs typeface="Arial" charset="0"/>
                <a:sym typeface="Verdana" pitchFamily="-108" charset="0"/>
              </a:rPr>
              <a:t>sales dataset</a:t>
            </a:r>
            <a:r>
              <a:rPr lang="en-US" sz="2000" dirty="0" smtClean="0">
                <a:solidFill>
                  <a:schemeClr val="tx1"/>
                </a:solidFill>
                <a:latin typeface="Arial" charset="0"/>
                <a:ea typeface="Arial" charset="0"/>
                <a:cs typeface="Arial" charset="0"/>
                <a:sym typeface="Verdana" pitchFamily="-108" charset="0"/>
              </a:rPr>
              <a:t>: https</a:t>
            </a:r>
            <a:r>
              <a:rPr lang="en-US" sz="2000" dirty="0">
                <a:solidFill>
                  <a:schemeClr val="tx1"/>
                </a:solidFill>
                <a:latin typeface="Arial" charset="0"/>
                <a:ea typeface="Arial" charset="0"/>
                <a:cs typeface="Arial" charset="0"/>
                <a:sym typeface="Verdana" pitchFamily="-108" charset="0"/>
              </a:rPr>
              <a:t>://</a:t>
            </a:r>
            <a:r>
              <a:rPr lang="en-US" sz="2000" dirty="0" err="1">
                <a:solidFill>
                  <a:schemeClr val="tx1"/>
                </a:solidFill>
                <a:latin typeface="Arial" charset="0"/>
                <a:ea typeface="Arial" charset="0"/>
                <a:cs typeface="Arial" charset="0"/>
                <a:sym typeface="Verdana" pitchFamily="-108" charset="0"/>
              </a:rPr>
              <a:t>www.nass.usda.gov</a:t>
            </a:r>
            <a:r>
              <a:rPr lang="en-US" sz="2000" dirty="0">
                <a:solidFill>
                  <a:schemeClr val="tx1"/>
                </a:solidFill>
                <a:latin typeface="Arial" charset="0"/>
                <a:ea typeface="Arial" charset="0"/>
                <a:cs typeface="Arial" charset="0"/>
                <a:sym typeface="Verdana" pitchFamily="-108" charset="0"/>
              </a:rPr>
              <a:t>/</a:t>
            </a:r>
            <a:r>
              <a:rPr lang="en-US" sz="2000" dirty="0" err="1">
                <a:solidFill>
                  <a:schemeClr val="tx1"/>
                </a:solidFill>
                <a:latin typeface="Arial" charset="0"/>
                <a:ea typeface="Arial" charset="0"/>
                <a:cs typeface="Arial" charset="0"/>
                <a:sym typeface="Verdana" pitchFamily="-108" charset="0"/>
              </a:rPr>
              <a:t>About_NASS</a:t>
            </a:r>
            <a:r>
              <a:rPr lang="en-US" sz="2000" dirty="0">
                <a:solidFill>
                  <a:schemeClr val="tx1"/>
                </a:solidFill>
                <a:latin typeface="Arial" charset="0"/>
                <a:ea typeface="Arial" charset="0"/>
                <a:cs typeface="Arial" charset="0"/>
                <a:sym typeface="Verdana" pitchFamily="-108" charset="0"/>
              </a:rPr>
              <a:t>/</a:t>
            </a:r>
            <a:r>
              <a:rPr lang="en-US" sz="2000" dirty="0" err="1">
                <a:solidFill>
                  <a:schemeClr val="tx1"/>
                </a:solidFill>
                <a:latin typeface="Arial" charset="0"/>
                <a:ea typeface="Arial" charset="0"/>
                <a:cs typeface="Arial" charset="0"/>
                <a:sym typeface="Verdana" pitchFamily="-108" charset="0"/>
              </a:rPr>
              <a:t>index.php</a:t>
            </a:r>
            <a:endParaRPr lang="en-US" sz="2000" dirty="0">
              <a:solidFill>
                <a:schemeClr val="tx1"/>
              </a:solidFill>
              <a:latin typeface="Arial" charset="0"/>
              <a:ea typeface="Arial" charset="0"/>
              <a:cs typeface="Arial"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Arial" charset="0"/>
                <a:ea typeface="Arial" charset="0"/>
                <a:cs typeface="Arial" charset="0"/>
                <a:sym typeface="Verdana" pitchFamily="-108" charset="0"/>
              </a:rPr>
              <a:t>Pesticide usage sales dataset</a:t>
            </a:r>
            <a:r>
              <a:rPr lang="en-US" sz="2000" dirty="0">
                <a:solidFill>
                  <a:schemeClr val="tx1"/>
                </a:solidFill>
                <a:latin typeface="Arial" charset="0"/>
                <a:ea typeface="Arial" charset="0"/>
                <a:cs typeface="Arial" charset="0"/>
                <a:sym typeface="Verdana" pitchFamily="-108" charset="0"/>
              </a:rPr>
              <a:t>: https://</a:t>
            </a:r>
            <a:r>
              <a:rPr lang="en-US" sz="2000" dirty="0" smtClean="0">
                <a:solidFill>
                  <a:schemeClr val="tx1"/>
                </a:solidFill>
                <a:latin typeface="Arial" charset="0"/>
                <a:ea typeface="Arial" charset="0"/>
                <a:cs typeface="Arial" charset="0"/>
                <a:sym typeface="Verdana" pitchFamily="-108" charset="0"/>
              </a:rPr>
              <a:t>catalog.data.gov/dataset/agricultural-pesticide-use-estimates-for-the-usgs-national-water-</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Arial" charset="0"/>
                <a:ea typeface="Arial" charset="0"/>
                <a:cs typeface="Arial" charset="0"/>
                <a:sym typeface="Verdana" pitchFamily="-108" charset="0"/>
              </a:rPr>
              <a:t>													           quality-network-1992-2014-vers</a:t>
            </a:r>
            <a:endParaRPr lang="en-US" sz="2000" dirty="0">
              <a:solidFill>
                <a:schemeClr val="tx1"/>
              </a:solidFill>
              <a:latin typeface="Arial" charset="0"/>
              <a:ea typeface="Arial" charset="0"/>
              <a:cs typeface="Arial"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Arial" charset="0"/>
                <a:ea typeface="Arial" charset="0"/>
                <a:cs typeface="Arial" charset="0"/>
                <a:sym typeface="Verdana" pitchFamily="-108" charset="0"/>
              </a:rPr>
              <a:t>Tableau</a:t>
            </a:r>
            <a:r>
              <a:rPr lang="en-US" sz="2000" dirty="0">
                <a:solidFill>
                  <a:schemeClr val="tx1"/>
                </a:solidFill>
                <a:latin typeface="Arial" charset="0"/>
                <a:ea typeface="Arial" charset="0"/>
                <a:cs typeface="Arial" charset="0"/>
                <a:sym typeface="Verdana" pitchFamily="-108" charset="0"/>
              </a:rPr>
              <a:t>: https://</a:t>
            </a:r>
            <a:r>
              <a:rPr lang="en-US" sz="2000" dirty="0" err="1">
                <a:solidFill>
                  <a:schemeClr val="tx1"/>
                </a:solidFill>
                <a:latin typeface="Arial" charset="0"/>
                <a:ea typeface="Arial" charset="0"/>
                <a:cs typeface="Arial" charset="0"/>
                <a:sym typeface="Verdana" pitchFamily="-108" charset="0"/>
              </a:rPr>
              <a:t>www.tableau.com</a:t>
            </a:r>
            <a:r>
              <a:rPr lang="en-US" sz="2000" dirty="0">
                <a:solidFill>
                  <a:schemeClr val="tx1"/>
                </a:solidFill>
                <a:latin typeface="Arial" charset="0"/>
                <a:ea typeface="Arial" charset="0"/>
                <a:cs typeface="Arial" charset="0"/>
                <a:sym typeface="Verdana" pitchFamily="-108" charset="0"/>
              </a:rPr>
              <a:t>/</a:t>
            </a:r>
            <a:endParaRPr lang="en-US" sz="2000" dirty="0" smtClean="0">
              <a:solidFill>
                <a:schemeClr val="tx1"/>
              </a:solidFill>
              <a:latin typeface="Arial" charset="0"/>
              <a:ea typeface="Arial" charset="0"/>
              <a:cs typeface="Arial"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smtClean="0">
                <a:solidFill>
                  <a:schemeClr val="tx1"/>
                </a:solidFill>
                <a:latin typeface="Arial" charset="0"/>
                <a:ea typeface="Arial" charset="0"/>
                <a:cs typeface="Arial" charset="0"/>
                <a:sym typeface="Verdana" pitchFamily="-108" charset="0"/>
              </a:rPr>
              <a:t>plotly</a:t>
            </a:r>
            <a:r>
              <a:rPr lang="en-US" sz="2000" dirty="0" smtClean="0">
                <a:solidFill>
                  <a:schemeClr val="tx1"/>
                </a:solidFill>
                <a:latin typeface="Arial" charset="0"/>
                <a:ea typeface="Arial" charset="0"/>
                <a:cs typeface="Arial" charset="0"/>
                <a:sym typeface="Verdana" pitchFamily="-108" charset="0"/>
              </a:rPr>
              <a:t> package in R: </a:t>
            </a:r>
            <a:r>
              <a:rPr lang="en-US" sz="2000" dirty="0">
                <a:solidFill>
                  <a:schemeClr val="tx1"/>
                </a:solidFill>
                <a:latin typeface="Arial" charset="0"/>
                <a:ea typeface="Arial" charset="0"/>
                <a:cs typeface="Arial" charset="0"/>
                <a:sym typeface="Verdana" pitchFamily="-108" charset="0"/>
              </a:rPr>
              <a:t>https://</a:t>
            </a:r>
            <a:r>
              <a:rPr lang="en-US" sz="2000" dirty="0" err="1">
                <a:solidFill>
                  <a:schemeClr val="tx1"/>
                </a:solidFill>
                <a:latin typeface="Arial" charset="0"/>
                <a:ea typeface="Arial" charset="0"/>
                <a:cs typeface="Arial" charset="0"/>
                <a:sym typeface="Verdana" pitchFamily="-108" charset="0"/>
              </a:rPr>
              <a:t>plot.ly</a:t>
            </a:r>
            <a:r>
              <a:rPr lang="en-US" sz="2000" dirty="0">
                <a:solidFill>
                  <a:schemeClr val="tx1"/>
                </a:solidFill>
                <a:latin typeface="Arial" charset="0"/>
                <a:ea typeface="Arial" charset="0"/>
                <a:cs typeface="Arial" charset="0"/>
                <a:sym typeface="Verdana" pitchFamily="-108" charset="0"/>
              </a:rPr>
              <a:t>/r/</a:t>
            </a:r>
            <a:endParaRPr lang="en-US" sz="2000" dirty="0" smtClean="0">
              <a:solidFill>
                <a:schemeClr val="tx1"/>
              </a:solidFill>
              <a:latin typeface="Arial" charset="0"/>
              <a:ea typeface="Arial" charset="0"/>
              <a:cs typeface="Arial"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Arial" charset="0"/>
                <a:ea typeface="Arial" charset="0"/>
                <a:cs typeface="Arial" charset="0"/>
                <a:sym typeface="Verdana" pitchFamily="-108" charset="0"/>
              </a:rPr>
              <a:t>g</a:t>
            </a:r>
            <a:r>
              <a:rPr lang="en-US" sz="2000" dirty="0" smtClean="0">
                <a:solidFill>
                  <a:schemeClr val="tx1"/>
                </a:solidFill>
                <a:latin typeface="Arial" charset="0"/>
                <a:ea typeface="Arial" charset="0"/>
                <a:cs typeface="Arial" charset="0"/>
                <a:sym typeface="Verdana" pitchFamily="-108" charset="0"/>
              </a:rPr>
              <a:t>gplot2 package in R: </a:t>
            </a:r>
            <a:r>
              <a:rPr lang="en-US" sz="2000" dirty="0">
                <a:solidFill>
                  <a:schemeClr val="tx1"/>
                </a:solidFill>
                <a:latin typeface="Arial" charset="0"/>
                <a:ea typeface="Arial" charset="0"/>
                <a:cs typeface="Arial" charset="0"/>
                <a:sym typeface="Verdana" pitchFamily="-108" charset="0"/>
              </a:rPr>
              <a:t>https://ggplot2.tidyverse.org/</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smtClean="0">
                <a:solidFill>
                  <a:schemeClr val="tx1"/>
                </a:solidFill>
                <a:latin typeface="Arial" charset="0"/>
                <a:ea typeface="Arial" charset="0"/>
                <a:cs typeface="Arial" charset="0"/>
                <a:sym typeface="Verdana" pitchFamily="-108" charset="0"/>
              </a:rPr>
              <a:t>Pandas package in Python</a:t>
            </a:r>
            <a:r>
              <a:rPr lang="en-US" sz="2000" dirty="0">
                <a:solidFill>
                  <a:schemeClr val="tx1"/>
                </a:solidFill>
                <a:latin typeface="Arial" charset="0"/>
                <a:ea typeface="Arial" charset="0"/>
                <a:cs typeface="Arial" charset="0"/>
                <a:sym typeface="Verdana" pitchFamily="-108" charset="0"/>
              </a:rPr>
              <a:t>: https://pandas.pydata.org</a:t>
            </a:r>
            <a:r>
              <a:rPr lang="en-US" sz="2000" dirty="0" smtClean="0">
                <a:solidFill>
                  <a:schemeClr val="tx1"/>
                </a:solidFill>
                <a:latin typeface="Arial" charset="0"/>
                <a:ea typeface="Arial" charset="0"/>
                <a:cs typeface="Arial" charset="0"/>
                <a:sym typeface="Verdana" pitchFamily="-108" charset="0"/>
              </a:rPr>
              <a: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smtClean="0">
                <a:solidFill>
                  <a:schemeClr val="tx1"/>
                </a:solidFill>
                <a:latin typeface="Arial" charset="0"/>
                <a:ea typeface="Arial" charset="0"/>
                <a:cs typeface="Arial" charset="0"/>
                <a:sym typeface="Verdana" pitchFamily="-108" charset="0"/>
              </a:rPr>
              <a:t>PyYAML</a:t>
            </a:r>
            <a:r>
              <a:rPr lang="en-US" sz="2000" dirty="0" smtClean="0">
                <a:solidFill>
                  <a:schemeClr val="tx1"/>
                </a:solidFill>
                <a:latin typeface="Arial" charset="0"/>
                <a:ea typeface="Arial" charset="0"/>
                <a:cs typeface="Arial" charset="0"/>
                <a:sym typeface="Verdana" pitchFamily="-108" charset="0"/>
              </a:rPr>
              <a:t> package in Python</a:t>
            </a:r>
            <a:r>
              <a:rPr lang="en-US" sz="2000" dirty="0">
                <a:solidFill>
                  <a:schemeClr val="tx1"/>
                </a:solidFill>
                <a:latin typeface="Arial" charset="0"/>
                <a:ea typeface="Arial" charset="0"/>
                <a:cs typeface="Arial" charset="0"/>
                <a:sym typeface="Verdana" pitchFamily="-108" charset="0"/>
              </a:rPr>
              <a:t>: https://</a:t>
            </a:r>
            <a:r>
              <a:rPr lang="en-US" sz="2000" dirty="0" err="1">
                <a:solidFill>
                  <a:schemeClr val="tx1"/>
                </a:solidFill>
                <a:latin typeface="Arial" charset="0"/>
                <a:ea typeface="Arial" charset="0"/>
                <a:cs typeface="Arial" charset="0"/>
                <a:sym typeface="Verdana" pitchFamily="-108" charset="0"/>
              </a:rPr>
              <a:t>pypi.org</a:t>
            </a:r>
            <a:r>
              <a:rPr lang="en-US" sz="2000" dirty="0">
                <a:solidFill>
                  <a:schemeClr val="tx1"/>
                </a:solidFill>
                <a:latin typeface="Arial" charset="0"/>
                <a:ea typeface="Arial" charset="0"/>
                <a:cs typeface="Arial" charset="0"/>
                <a:sym typeface="Verdana" pitchFamily="-108" charset="0"/>
              </a:rPr>
              <a:t>/project/</a:t>
            </a:r>
            <a:r>
              <a:rPr lang="en-US" sz="2000" dirty="0" err="1">
                <a:solidFill>
                  <a:schemeClr val="tx1"/>
                </a:solidFill>
                <a:latin typeface="Arial" charset="0"/>
                <a:ea typeface="Arial" charset="0"/>
                <a:cs typeface="Arial" charset="0"/>
                <a:sym typeface="Verdana" pitchFamily="-108" charset="0"/>
              </a:rPr>
              <a:t>PyYAML</a:t>
            </a:r>
            <a:r>
              <a:rPr lang="en-US" sz="2000" dirty="0">
                <a:solidFill>
                  <a:schemeClr val="tx1"/>
                </a:solidFill>
                <a:latin typeface="Arial" charset="0"/>
                <a:ea typeface="Arial" charset="0"/>
                <a:cs typeface="Arial" charset="0"/>
                <a:sym typeface="Verdana" pitchFamily="-108" charset="0"/>
              </a:rPr>
              <a:t>/</a:t>
            </a:r>
          </a:p>
        </p:txBody>
      </p:sp>
      <p:sp>
        <p:nvSpPr>
          <p:cNvPr id="21" name="TextBox 20">
            <a:extLst>
              <a:ext uri="{FF2B5EF4-FFF2-40B4-BE49-F238E27FC236}">
                <a16:creationId xmlns="" xmlns:a16="http://schemas.microsoft.com/office/drawing/2014/main" id="{16831B7E-2D4B-274D-B4C5-624B8B81E201}"/>
              </a:ext>
            </a:extLst>
          </p:cNvPr>
          <p:cNvSpPr txBox="1"/>
          <p:nvPr/>
        </p:nvSpPr>
        <p:spPr>
          <a:xfrm>
            <a:off x="20714940" y="4956115"/>
            <a:ext cx="9666730" cy="3662541"/>
          </a:xfrm>
          <a:prstGeom prst="rect">
            <a:avLst/>
          </a:prstGeom>
          <a:noFill/>
        </p:spPr>
        <p:txBody>
          <a:bodyPr wrap="square" rtlCol="0">
            <a:spAutoFit/>
          </a:bodyPr>
          <a:lstStyle/>
          <a:p>
            <a:pPr algn="just">
              <a:spcBef>
                <a:spcPts val="0"/>
              </a:spcBef>
              <a:spcAft>
                <a:spcPts val="0"/>
              </a:spcAft>
            </a:pPr>
            <a:r>
              <a:rPr lang="en-US" sz="3600" b="1" u="sng" dirty="0" smtClean="0">
                <a:latin typeface="Arial" panose="020B0604020202020204" pitchFamily="34" charset="0"/>
                <a:cs typeface="Arial" panose="020B0604020202020204" pitchFamily="34" charset="0"/>
              </a:rPr>
              <a:t>Model Application</a:t>
            </a:r>
            <a:endParaRPr lang="en-US" sz="3600" b="1" u="sng" dirty="0">
              <a:latin typeface="Arial" panose="020B0604020202020204" pitchFamily="34" charset="0"/>
              <a:cs typeface="Arial" panose="020B0604020202020204" pitchFamily="34" charset="0"/>
            </a:endParaRPr>
          </a:p>
          <a:p>
            <a:pPr algn="just">
              <a:spcBef>
                <a:spcPts val="0"/>
              </a:spcBef>
              <a:spcAft>
                <a:spcPts val="0"/>
              </a:spcAft>
            </a:pPr>
            <a:r>
              <a:rPr lang="en-US" sz="2800" dirty="0" smtClean="0">
                <a:latin typeface="Arial" panose="020B0604020202020204" pitchFamily="34" charset="0"/>
                <a:cs typeface="Arial" panose="020B0604020202020204" pitchFamily="34" charset="0"/>
              </a:rPr>
              <a:t>Graphs were created in </a:t>
            </a:r>
            <a:r>
              <a:rPr lang="en-US" sz="2800" dirty="0">
                <a:latin typeface="Arial" panose="020B0604020202020204" pitchFamily="34" charset="0"/>
                <a:cs typeface="Arial" panose="020B0604020202020204" pitchFamily="34" charset="0"/>
              </a:rPr>
              <a:t>R to inspect and aggregate the </a:t>
            </a:r>
            <a:r>
              <a:rPr lang="en-US" sz="2800" dirty="0" smtClean="0">
                <a:latin typeface="Arial" panose="020B0604020202020204" pitchFamily="34" charset="0"/>
                <a:cs typeface="Arial" panose="020B0604020202020204" pitchFamily="34" charset="0"/>
              </a:rPr>
              <a:t>datasets using ggplot2 and </a:t>
            </a:r>
            <a:r>
              <a:rPr lang="en-US" sz="2800" dirty="0" err="1" smtClean="0">
                <a:latin typeface="Arial" panose="020B0604020202020204" pitchFamily="34" charset="0"/>
                <a:cs typeface="Arial" panose="020B0604020202020204" pitchFamily="34" charset="0"/>
              </a:rPr>
              <a:t>plotly</a:t>
            </a:r>
            <a:r>
              <a:rPr lang="en-US" sz="2800" dirty="0" smtClean="0">
                <a:latin typeface="Arial" panose="020B0604020202020204" pitchFamily="34" charset="0"/>
                <a:cs typeface="Arial" panose="020B0604020202020204" pitchFamily="34" charset="0"/>
              </a:rPr>
              <a:t>.</a:t>
            </a:r>
          </a:p>
          <a:p>
            <a:pPr algn="just">
              <a:spcBef>
                <a:spcPts val="0"/>
              </a:spcBef>
              <a:spcAft>
                <a:spcPts val="0"/>
              </a:spcAft>
            </a:pPr>
            <a:r>
              <a:rPr lang="en-US" sz="2800" b="1" dirty="0" smtClean="0">
                <a:latin typeface="Arial" panose="020B0604020202020204" pitchFamily="34" charset="0"/>
                <a:cs typeface="Arial" panose="020B0604020202020204" pitchFamily="34" charset="0"/>
              </a:rPr>
              <a:t>Question 1</a:t>
            </a:r>
          </a:p>
          <a:p>
            <a:pPr algn="just"/>
            <a:r>
              <a:rPr lang="en-US" sz="2800" dirty="0" smtClean="0">
                <a:latin typeface="Arial" panose="020B0604020202020204" pitchFamily="34" charset="0"/>
                <a:cs typeface="Arial" panose="020B0604020202020204" pitchFamily="34" charset="0"/>
              </a:rPr>
              <a:t>Figure 4 demonstrates the correlation between honey production and bee colony population for all states from 1998 to 2014. However, Figure 5 shows that there is no correlation when honey price data is accounted for.</a:t>
            </a:r>
            <a:endParaRPr lang="en-US" sz="2800" dirty="0">
              <a:latin typeface="Arial" panose="020B0604020202020204" pitchFamily="34" charset="0"/>
              <a:cs typeface="Arial" panose="020B0604020202020204" pitchFamily="34" charset="0"/>
            </a:endParaRPr>
          </a:p>
        </p:txBody>
      </p:sp>
      <p:grpSp>
        <p:nvGrpSpPr>
          <p:cNvPr id="97" name="Group 96">
            <a:extLst>
              <a:ext uri="{FF2B5EF4-FFF2-40B4-BE49-F238E27FC236}">
                <a16:creationId xmlns="" xmlns:a16="http://schemas.microsoft.com/office/drawing/2014/main" id="{AC38D256-59DD-CF4F-8873-574D1EC34616}"/>
              </a:ext>
            </a:extLst>
          </p:cNvPr>
          <p:cNvGrpSpPr/>
          <p:nvPr/>
        </p:nvGrpSpPr>
        <p:grpSpPr>
          <a:xfrm>
            <a:off x="631212" y="25484754"/>
            <a:ext cx="9605363" cy="10187778"/>
            <a:chOff x="576544" y="12808369"/>
            <a:chExt cx="12227388" cy="16681913"/>
          </a:xfrm>
        </p:grpSpPr>
        <p:sp>
          <p:nvSpPr>
            <p:cNvPr id="98" name="Rectangle 97">
              <a:extLst>
                <a:ext uri="{FF2B5EF4-FFF2-40B4-BE49-F238E27FC236}">
                  <a16:creationId xmlns="" xmlns:a16="http://schemas.microsoft.com/office/drawing/2014/main" id="{A84BE991-8DD8-B149-83DD-30AFB7A8EFC2}"/>
                </a:ext>
              </a:extLst>
            </p:cNvPr>
            <p:cNvSpPr/>
            <p:nvPr/>
          </p:nvSpPr>
          <p:spPr>
            <a:xfrm>
              <a:off x="581843" y="14018502"/>
              <a:ext cx="12222089" cy="15471780"/>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The following states the two questions that drove this project.</a:t>
              </a:r>
            </a:p>
            <a:p>
              <a:pPr algn="just">
                <a:spcBef>
                  <a:spcPts val="0"/>
                </a:spcBef>
                <a:spcAft>
                  <a:spcPts val="0"/>
                </a:spcAft>
              </a:pPr>
              <a:endParaRPr lang="en-US" sz="3200" b="1" dirty="0" smtClean="0">
                <a:latin typeface="Arial" charset="0"/>
                <a:ea typeface="Arial" charset="0"/>
                <a:cs typeface="Arial" charset="0"/>
              </a:endParaRPr>
            </a:p>
            <a:p>
              <a:pPr marL="514350" indent="-514350" algn="just">
                <a:spcBef>
                  <a:spcPts val="0"/>
                </a:spcBef>
                <a:spcAft>
                  <a:spcPts val="0"/>
                </a:spcAft>
                <a:buFont typeface="+mj-lt"/>
                <a:buAutoNum type="arabicPeriod"/>
              </a:pPr>
              <a:r>
                <a:rPr lang="en-US" sz="3200" b="1" dirty="0" smtClean="0">
                  <a:latin typeface="Arial" charset="0"/>
                  <a:ea typeface="Arial" charset="0"/>
                  <a:cs typeface="Arial" charset="0"/>
                </a:rPr>
                <a:t>What </a:t>
              </a:r>
              <a:r>
                <a:rPr lang="en-US" sz="3200" b="1" dirty="0">
                  <a:latin typeface="Arial" charset="0"/>
                  <a:ea typeface="Arial" charset="0"/>
                  <a:cs typeface="Arial" charset="0"/>
                </a:rPr>
                <a:t>is the relationship between the national honey production and the honey bee colony population in the United States between the years of 1998 and 2014 and how does this relationship affect the average honey production </a:t>
              </a:r>
              <a:r>
                <a:rPr lang="en-US" sz="3200" b="1" dirty="0" smtClean="0">
                  <a:latin typeface="Arial" charset="0"/>
                  <a:ea typeface="Arial" charset="0"/>
                  <a:cs typeface="Arial" charset="0"/>
                </a:rPr>
                <a:t>prices? </a:t>
              </a:r>
              <a:r>
                <a:rPr lang="en-US" sz="3200" dirty="0" smtClean="0">
                  <a:latin typeface="Arial" charset="0"/>
                  <a:ea typeface="Arial" charset="0"/>
                  <a:cs typeface="Arial" charset="0"/>
                </a:rPr>
                <a:t>We </a:t>
              </a:r>
              <a:r>
                <a:rPr lang="en-US" sz="3200" dirty="0">
                  <a:latin typeface="Arial" charset="0"/>
                  <a:ea typeface="Arial" charset="0"/>
                  <a:cs typeface="Arial" charset="0"/>
                </a:rPr>
                <a:t>hypothesize that the declining bee population </a:t>
              </a:r>
              <a:r>
                <a:rPr lang="en-US" sz="3200" dirty="0" smtClean="0">
                  <a:latin typeface="Arial" charset="0"/>
                  <a:ea typeface="Arial" charset="0"/>
                  <a:cs typeface="Arial" charset="0"/>
                </a:rPr>
                <a:t>has </a:t>
              </a:r>
              <a:r>
                <a:rPr lang="en-US" sz="3200" dirty="0">
                  <a:latin typeface="Arial" charset="0"/>
                  <a:ea typeface="Arial" charset="0"/>
                  <a:cs typeface="Arial" charset="0"/>
                </a:rPr>
                <a:t>lowered honey production </a:t>
              </a:r>
              <a:r>
                <a:rPr lang="en-US" sz="3200" dirty="0" smtClean="0">
                  <a:latin typeface="Arial" charset="0"/>
                  <a:ea typeface="Arial" charset="0"/>
                  <a:cs typeface="Arial" charset="0"/>
                </a:rPr>
                <a:t>sales.</a:t>
              </a:r>
            </a:p>
            <a:p>
              <a:pPr marL="514350" indent="-514350" algn="just">
                <a:spcBef>
                  <a:spcPts val="0"/>
                </a:spcBef>
                <a:spcAft>
                  <a:spcPts val="0"/>
                </a:spcAft>
                <a:buFont typeface="+mj-lt"/>
                <a:buAutoNum type="arabicPeriod"/>
              </a:pPr>
              <a:endParaRPr lang="en-US" sz="3200" dirty="0" smtClean="0">
                <a:latin typeface="Arial" charset="0"/>
                <a:ea typeface="Arial" charset="0"/>
                <a:cs typeface="Arial" charset="0"/>
              </a:endParaRPr>
            </a:p>
            <a:p>
              <a:pPr marL="514350" indent="-514350" algn="just">
                <a:spcBef>
                  <a:spcPts val="0"/>
                </a:spcBef>
                <a:spcAft>
                  <a:spcPts val="0"/>
                </a:spcAft>
                <a:buFont typeface="+mj-lt"/>
                <a:buAutoNum type="arabicPeriod"/>
              </a:pPr>
              <a:r>
                <a:rPr lang="en-US" sz="3200" b="1" dirty="0" smtClean="0">
                  <a:latin typeface="Arial" charset="0"/>
                  <a:ea typeface="Arial" charset="0"/>
                  <a:cs typeface="Arial" charset="0"/>
                </a:rPr>
                <a:t>How </a:t>
              </a:r>
              <a:r>
                <a:rPr lang="en-US" sz="3200" b="1" dirty="0">
                  <a:latin typeface="Arial" charset="0"/>
                  <a:ea typeface="Arial" charset="0"/>
                  <a:cs typeface="Arial" charset="0"/>
                </a:rPr>
                <a:t>has the use of harmful bee killing pesticides correlated with the number of honey bee colonies in the United States between the years 1998 and </a:t>
              </a:r>
              <a:r>
                <a:rPr lang="en-US" sz="3200" b="1" dirty="0" smtClean="0">
                  <a:latin typeface="Arial" charset="0"/>
                  <a:ea typeface="Arial" charset="0"/>
                  <a:cs typeface="Arial" charset="0"/>
                </a:rPr>
                <a:t>2014? </a:t>
              </a:r>
              <a:r>
                <a:rPr lang="en-US" sz="3200" dirty="0" smtClean="0">
                  <a:latin typeface="Arial" charset="0"/>
                  <a:ea typeface="Arial" charset="0"/>
                  <a:cs typeface="Arial" charset="0"/>
                </a:rPr>
                <a:t>We </a:t>
              </a:r>
              <a:r>
                <a:rPr lang="en-US" sz="3200" dirty="0">
                  <a:latin typeface="Arial" charset="0"/>
                  <a:ea typeface="Arial" charset="0"/>
                  <a:cs typeface="Arial" charset="0"/>
                </a:rPr>
                <a:t>hypothesize that the number of honey bee colonies will increase as the amount of harmful bee killing pesticides decreases and vice versa.</a:t>
              </a:r>
              <a:endParaRPr lang="en-US" sz="3200" b="1" dirty="0">
                <a:latin typeface="Arial" charset="0"/>
                <a:ea typeface="Arial" charset="0"/>
                <a:cs typeface="Arial" charset="0"/>
              </a:endParaRPr>
            </a:p>
          </p:txBody>
        </p:sp>
        <p:sp>
          <p:nvSpPr>
            <p:cNvPr id="99" name="Rectangle 98">
              <a:extLst>
                <a:ext uri="{FF2B5EF4-FFF2-40B4-BE49-F238E27FC236}">
                  <a16:creationId xmlns="" xmlns:a16="http://schemas.microsoft.com/office/drawing/2014/main" id="{CD26DB74-3E13-E741-93A6-52086ABF397F}"/>
                </a:ext>
              </a:extLst>
            </p:cNvPr>
            <p:cNvSpPr>
              <a:spLocks/>
            </p:cNvSpPr>
            <p:nvPr/>
          </p:nvSpPr>
          <p:spPr bwMode="auto">
            <a:xfrm>
              <a:off x="576544" y="12808369"/>
              <a:ext cx="12222089" cy="1272687"/>
            </a:xfrm>
            <a:prstGeom prst="rect">
              <a:avLst/>
            </a:prstGeom>
            <a:solidFill>
              <a:srgbClr val="EAE37C"/>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Questions and Hypotheses</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sp>
        <p:nvSpPr>
          <p:cNvPr id="13" name="Down Arrow 12"/>
          <p:cNvSpPr/>
          <p:nvPr/>
        </p:nvSpPr>
        <p:spPr bwMode="auto">
          <a:xfrm>
            <a:off x="10665767" y="6007747"/>
            <a:ext cx="1099415" cy="191218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08" name="Down Arrow 107"/>
          <p:cNvSpPr/>
          <p:nvPr/>
        </p:nvSpPr>
        <p:spPr bwMode="auto">
          <a:xfrm>
            <a:off x="10716963" y="8344657"/>
            <a:ext cx="1099415" cy="191218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10" name="Down Arrow 109"/>
          <p:cNvSpPr/>
          <p:nvPr/>
        </p:nvSpPr>
        <p:spPr bwMode="auto">
          <a:xfrm>
            <a:off x="10716963" y="10714037"/>
            <a:ext cx="1099415" cy="191218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11" name="Down Arrow 110"/>
          <p:cNvSpPr/>
          <p:nvPr/>
        </p:nvSpPr>
        <p:spPr bwMode="auto">
          <a:xfrm>
            <a:off x="10716963" y="13076237"/>
            <a:ext cx="1099415" cy="191218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20" name="TextBox 19"/>
          <p:cNvSpPr txBox="1"/>
          <p:nvPr/>
        </p:nvSpPr>
        <p:spPr>
          <a:xfrm>
            <a:off x="12192923" y="5835074"/>
            <a:ext cx="7276448" cy="2062103"/>
          </a:xfrm>
          <a:prstGeom prst="rect">
            <a:avLst/>
          </a:prstGeom>
          <a:noFill/>
          <a:ln>
            <a:solidFill>
              <a:srgbClr val="C00000"/>
            </a:solidFill>
          </a:ln>
        </p:spPr>
        <p:txBody>
          <a:bodyPr wrap="square" rtlCol="0">
            <a:spAutoFit/>
          </a:bodyPr>
          <a:lstStyle/>
          <a:p>
            <a:r>
              <a:rPr lang="en-US" sz="3200" b="1" dirty="0" smtClean="0">
                <a:latin typeface="Arial" charset="0"/>
                <a:ea typeface="Arial" charset="0"/>
                <a:cs typeface="Arial" charset="0"/>
              </a:rPr>
              <a:t>Hypothesize:</a:t>
            </a:r>
          </a:p>
          <a:p>
            <a:pPr marL="861163" lvl="1" indent="-457200">
              <a:buFont typeface="Arial" charset="0"/>
              <a:buChar char="•"/>
            </a:pPr>
            <a:r>
              <a:rPr lang="en-US" sz="3200" dirty="0" smtClean="0">
                <a:latin typeface="Arial" charset="0"/>
                <a:ea typeface="Arial" charset="0"/>
                <a:cs typeface="Arial" charset="0"/>
              </a:rPr>
              <a:t>Retrieved datasets from sources</a:t>
            </a:r>
          </a:p>
          <a:p>
            <a:pPr marL="861163" lvl="1" indent="-457200">
              <a:buFont typeface="Arial" charset="0"/>
              <a:buChar char="•"/>
            </a:pPr>
            <a:r>
              <a:rPr lang="en-US" sz="3200" dirty="0" smtClean="0">
                <a:latin typeface="Arial" charset="0"/>
                <a:ea typeface="Arial" charset="0"/>
                <a:cs typeface="Arial" charset="0"/>
              </a:rPr>
              <a:t>Stated project questions</a:t>
            </a:r>
          </a:p>
          <a:p>
            <a:pPr marL="861163" lvl="1" indent="-457200">
              <a:buFont typeface="Arial" charset="0"/>
              <a:buChar char="•"/>
            </a:pPr>
            <a:r>
              <a:rPr lang="en-US" sz="3200" dirty="0" smtClean="0">
                <a:latin typeface="Arial" charset="0"/>
                <a:ea typeface="Arial" charset="0"/>
                <a:cs typeface="Arial" charset="0"/>
              </a:rPr>
              <a:t>Formed our own hypotheses</a:t>
            </a:r>
            <a:endParaRPr lang="en-US" sz="3200" dirty="0">
              <a:latin typeface="Arial" charset="0"/>
              <a:ea typeface="Arial" charset="0"/>
              <a:cs typeface="Arial" charset="0"/>
            </a:endParaRPr>
          </a:p>
        </p:txBody>
      </p:sp>
      <p:sp>
        <p:nvSpPr>
          <p:cNvPr id="116" name="TextBox 115"/>
          <p:cNvSpPr txBox="1"/>
          <p:nvPr/>
        </p:nvSpPr>
        <p:spPr>
          <a:xfrm>
            <a:off x="12186906" y="8194734"/>
            <a:ext cx="7276448" cy="2062103"/>
          </a:xfrm>
          <a:prstGeom prst="rect">
            <a:avLst/>
          </a:prstGeom>
          <a:noFill/>
          <a:ln>
            <a:solidFill>
              <a:srgbClr val="C00000"/>
            </a:solidFill>
          </a:ln>
        </p:spPr>
        <p:txBody>
          <a:bodyPr wrap="square" rtlCol="0">
            <a:spAutoFit/>
          </a:bodyPr>
          <a:lstStyle/>
          <a:p>
            <a:r>
              <a:rPr lang="en-US" sz="3200" b="1" dirty="0" smtClean="0">
                <a:latin typeface="Arial" charset="0"/>
                <a:ea typeface="Arial" charset="0"/>
                <a:cs typeface="Arial" charset="0"/>
              </a:rPr>
              <a:t>Analyze:</a:t>
            </a:r>
          </a:p>
          <a:p>
            <a:pPr marL="861163" lvl="1" indent="-457200">
              <a:buFont typeface="Arial" charset="0"/>
              <a:buChar char="•"/>
            </a:pPr>
            <a:r>
              <a:rPr lang="en-US" sz="3200" dirty="0" smtClean="0">
                <a:latin typeface="Arial" charset="0"/>
                <a:ea typeface="Arial" charset="0"/>
                <a:cs typeface="Arial" charset="0"/>
              </a:rPr>
              <a:t>Cleaned datasets</a:t>
            </a:r>
          </a:p>
          <a:p>
            <a:pPr marL="861163" lvl="1" indent="-457200">
              <a:buFont typeface="Arial" charset="0"/>
              <a:buChar char="•"/>
            </a:pPr>
            <a:r>
              <a:rPr lang="en-US" sz="3200" dirty="0" smtClean="0">
                <a:latin typeface="Arial" charset="0"/>
                <a:ea typeface="Arial" charset="0"/>
                <a:cs typeface="Arial" charset="0"/>
              </a:rPr>
              <a:t>Found initial data patterns</a:t>
            </a:r>
          </a:p>
          <a:p>
            <a:pPr marL="861163" lvl="1" indent="-457200">
              <a:buFont typeface="Arial" charset="0"/>
              <a:buChar char="•"/>
            </a:pPr>
            <a:r>
              <a:rPr lang="en-US" sz="3200" dirty="0" smtClean="0">
                <a:latin typeface="Arial" charset="0"/>
                <a:ea typeface="Arial" charset="0"/>
                <a:cs typeface="Arial" charset="0"/>
              </a:rPr>
              <a:t>Performed thorough data analysis</a:t>
            </a:r>
            <a:endParaRPr lang="en-US" sz="3200" dirty="0">
              <a:latin typeface="Arial" charset="0"/>
              <a:ea typeface="Arial" charset="0"/>
              <a:cs typeface="Arial" charset="0"/>
            </a:endParaRPr>
          </a:p>
        </p:txBody>
      </p:sp>
      <p:sp>
        <p:nvSpPr>
          <p:cNvPr id="118" name="TextBox 117"/>
          <p:cNvSpPr txBox="1"/>
          <p:nvPr/>
        </p:nvSpPr>
        <p:spPr>
          <a:xfrm>
            <a:off x="12205259" y="10561637"/>
            <a:ext cx="7276448" cy="2062103"/>
          </a:xfrm>
          <a:prstGeom prst="rect">
            <a:avLst/>
          </a:prstGeom>
          <a:noFill/>
          <a:ln>
            <a:solidFill>
              <a:srgbClr val="C00000"/>
            </a:solidFill>
          </a:ln>
        </p:spPr>
        <p:txBody>
          <a:bodyPr wrap="square" rtlCol="0">
            <a:spAutoFit/>
          </a:bodyPr>
          <a:lstStyle/>
          <a:p>
            <a:r>
              <a:rPr lang="en-US" sz="3200" b="1" dirty="0" smtClean="0">
                <a:latin typeface="Arial" charset="0"/>
                <a:ea typeface="Arial" charset="0"/>
                <a:cs typeface="Arial" charset="0"/>
              </a:rPr>
              <a:t>Visualize:</a:t>
            </a:r>
          </a:p>
          <a:p>
            <a:pPr marL="861163" lvl="1" indent="-457200">
              <a:buFont typeface="Arial" charset="0"/>
              <a:buChar char="•"/>
            </a:pPr>
            <a:r>
              <a:rPr lang="en-US" sz="3200" dirty="0" smtClean="0">
                <a:latin typeface="Arial" charset="0"/>
                <a:ea typeface="Arial" charset="0"/>
                <a:cs typeface="Arial" charset="0"/>
              </a:rPr>
              <a:t>Graphed initial data patterns</a:t>
            </a:r>
          </a:p>
          <a:p>
            <a:pPr marL="861163" lvl="1" indent="-457200">
              <a:buFont typeface="Arial" charset="0"/>
              <a:buChar char="•"/>
            </a:pPr>
            <a:r>
              <a:rPr lang="en-US" sz="3200" dirty="0" smtClean="0">
                <a:latin typeface="Arial" charset="0"/>
                <a:ea typeface="Arial" charset="0"/>
                <a:cs typeface="Arial" charset="0"/>
              </a:rPr>
              <a:t>Aggregated and graphed multiple datasets</a:t>
            </a:r>
          </a:p>
        </p:txBody>
      </p:sp>
      <p:sp>
        <p:nvSpPr>
          <p:cNvPr id="119" name="TextBox 118"/>
          <p:cNvSpPr txBox="1"/>
          <p:nvPr/>
        </p:nvSpPr>
        <p:spPr>
          <a:xfrm>
            <a:off x="12248940" y="12923837"/>
            <a:ext cx="7276448" cy="2062103"/>
          </a:xfrm>
          <a:prstGeom prst="rect">
            <a:avLst/>
          </a:prstGeom>
          <a:noFill/>
          <a:ln>
            <a:solidFill>
              <a:srgbClr val="C00000"/>
            </a:solidFill>
          </a:ln>
        </p:spPr>
        <p:txBody>
          <a:bodyPr wrap="square" rtlCol="0">
            <a:spAutoFit/>
          </a:bodyPr>
          <a:lstStyle/>
          <a:p>
            <a:r>
              <a:rPr lang="en-US" sz="3200" b="1" dirty="0" smtClean="0">
                <a:latin typeface="Arial" charset="0"/>
                <a:ea typeface="Arial" charset="0"/>
                <a:cs typeface="Arial" charset="0"/>
              </a:rPr>
              <a:t>Conclude:</a:t>
            </a:r>
          </a:p>
          <a:p>
            <a:pPr marL="861163" lvl="1" indent="-457200">
              <a:buFont typeface="Arial" charset="0"/>
              <a:buChar char="•"/>
            </a:pPr>
            <a:r>
              <a:rPr lang="en-US" sz="3200" dirty="0" smtClean="0">
                <a:latin typeface="Arial" charset="0"/>
                <a:ea typeface="Arial" charset="0"/>
                <a:cs typeface="Arial" charset="0"/>
              </a:rPr>
              <a:t>Analyzed </a:t>
            </a:r>
            <a:r>
              <a:rPr lang="en-US" sz="3200" dirty="0" err="1" smtClean="0">
                <a:latin typeface="Arial" charset="0"/>
                <a:ea typeface="Arial" charset="0"/>
                <a:cs typeface="Arial" charset="0"/>
              </a:rPr>
              <a:t>trendlines</a:t>
            </a:r>
            <a:r>
              <a:rPr lang="en-US" sz="3200" dirty="0" smtClean="0">
                <a:latin typeface="Arial" charset="0"/>
                <a:ea typeface="Arial" charset="0"/>
                <a:cs typeface="Arial" charset="0"/>
              </a:rPr>
              <a:t> and r values</a:t>
            </a:r>
          </a:p>
          <a:p>
            <a:pPr marL="861163" lvl="1" indent="-457200">
              <a:buFont typeface="Arial" charset="0"/>
              <a:buChar char="•"/>
            </a:pPr>
            <a:r>
              <a:rPr lang="en-US" sz="3200" dirty="0" smtClean="0">
                <a:latin typeface="Arial" charset="0"/>
                <a:ea typeface="Arial" charset="0"/>
                <a:cs typeface="Arial" charset="0"/>
              </a:rPr>
              <a:t>Found data analysis to be inconclusive</a:t>
            </a:r>
            <a:endParaRPr lang="en-US" sz="3200" dirty="0">
              <a:latin typeface="Arial" charset="0"/>
              <a:ea typeface="Arial" charset="0"/>
              <a:cs typeface="Arial" charset="0"/>
            </a:endParaRPr>
          </a:p>
        </p:txBody>
      </p:sp>
      <p:grpSp>
        <p:nvGrpSpPr>
          <p:cNvPr id="120" name="Group 119">
            <a:extLst>
              <a:ext uri="{FF2B5EF4-FFF2-40B4-BE49-F238E27FC236}">
                <a16:creationId xmlns="" xmlns:a16="http://schemas.microsoft.com/office/drawing/2014/main" id="{AC38D256-59DD-CF4F-8873-574D1EC34616}"/>
              </a:ext>
            </a:extLst>
          </p:cNvPr>
          <p:cNvGrpSpPr/>
          <p:nvPr/>
        </p:nvGrpSpPr>
        <p:grpSpPr>
          <a:xfrm>
            <a:off x="16005050" y="37841237"/>
            <a:ext cx="14566231" cy="4131720"/>
            <a:chOff x="576544" y="12808369"/>
            <a:chExt cx="12227388" cy="7812099"/>
          </a:xfrm>
        </p:grpSpPr>
        <p:sp>
          <p:nvSpPr>
            <p:cNvPr id="122" name="Rectangle 121">
              <a:extLst>
                <a:ext uri="{FF2B5EF4-FFF2-40B4-BE49-F238E27FC236}">
                  <a16:creationId xmlns="" xmlns:a16="http://schemas.microsoft.com/office/drawing/2014/main" id="{A84BE991-8DD8-B149-83DD-30AFB7A8EFC2}"/>
                </a:ext>
              </a:extLst>
            </p:cNvPr>
            <p:cNvSpPr/>
            <p:nvPr/>
          </p:nvSpPr>
          <p:spPr>
            <a:xfrm>
              <a:off x="581843" y="14018502"/>
              <a:ext cx="12222089" cy="6601966"/>
            </a:xfrm>
            <a:prstGeom prst="rect">
              <a:avLst/>
            </a:prstGeom>
          </p:spPr>
          <p:txBody>
            <a:bodyPr wrap="square">
              <a:spAutoFit/>
            </a:bodyPr>
            <a:lstStyle/>
            <a:p>
              <a:pPr>
                <a:spcBef>
                  <a:spcPts val="0"/>
                </a:spcBef>
                <a:spcAft>
                  <a:spcPts val="0"/>
                </a:spcAft>
              </a:pPr>
              <a:r>
                <a:rPr lang="en-US" sz="3200" dirty="0" smtClean="0">
                  <a:latin typeface="Arial" panose="020B0604020202020204" pitchFamily="34" charset="0"/>
                  <a:cs typeface="Arial" panose="020B0604020202020204" pitchFamily="34" charset="0"/>
                </a:rPr>
                <a:t>We found the data analysis to be inconclusive. There is a relationship between bee colony population and honey production, however, there is no direct linear relationship with the price of honey. Additionally, the number of unique types of pesticides used within a given state does not correlate with the bee colony population within that state.</a:t>
              </a:r>
            </a:p>
          </p:txBody>
        </p:sp>
        <p:sp>
          <p:nvSpPr>
            <p:cNvPr id="123" name="Rectangle 122">
              <a:extLst>
                <a:ext uri="{FF2B5EF4-FFF2-40B4-BE49-F238E27FC236}">
                  <a16:creationId xmlns="" xmlns:a16="http://schemas.microsoft.com/office/drawing/2014/main" id="{CD26DB74-3E13-E741-93A6-52086ABF397F}"/>
                </a:ext>
              </a:extLst>
            </p:cNvPr>
            <p:cNvSpPr>
              <a:spLocks/>
            </p:cNvSpPr>
            <p:nvPr/>
          </p:nvSpPr>
          <p:spPr bwMode="auto">
            <a:xfrm>
              <a:off x="576544" y="12808369"/>
              <a:ext cx="12222088" cy="1272687"/>
            </a:xfrm>
            <a:prstGeom prst="rect">
              <a:avLst/>
            </a:prstGeom>
            <a:solidFill>
              <a:srgbClr val="EAE37C"/>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Conclusion</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pic>
        <p:nvPicPr>
          <p:cNvPr id="1026" name="Picture 2" descr="https://docs.google.com/drawings/u/0/d/sUvSFMwdo258FEaIRjoCGgw/image?w=582&amp;h=347&amp;rev=147&amp;ac=1&amp;parent=1vMNAT22gp-XVLn95vdtHXzD2-ZgYZ5KS9uaer3EmbA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5220" y="18791237"/>
            <a:ext cx="8510563" cy="50741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ocs.google.com/drawings/u/0/d/s6WK8e9Zn_MMjIx4fETaEIQ/image?w=582&amp;h=347&amp;rev=11&amp;ac=1&amp;parent=1vMNAT22gp-XVLn95vdtHXzD2-ZgYZ5KS9uaer3EmbA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3893" y="24548602"/>
            <a:ext cx="8491891" cy="506303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94045" y="30068837"/>
            <a:ext cx="18634236" cy="7364961"/>
          </a:xfrm>
          <a:prstGeom prst="rect">
            <a:avLst/>
          </a:prstGeom>
        </p:spPr>
      </p:pic>
      <p:pic>
        <p:nvPicPr>
          <p:cNvPr id="47" name="Picture 46" descr="A close up of a logo&#10;&#10;Description automatically generated">
            <a:extLst>
              <a:ext uri="{FF2B5EF4-FFF2-40B4-BE49-F238E27FC236}">
                <a16:creationId xmlns="" xmlns:a16="http://schemas.microsoft.com/office/drawing/2014/main" id="{C5B7EE24-3829-A54C-AC66-6F6E59821FCB}"/>
              </a:ext>
            </a:extLst>
          </p:cNvPr>
          <p:cNvPicPr>
            <a:picLocks noChangeAspect="1"/>
          </p:cNvPicPr>
          <p:nvPr/>
        </p:nvPicPr>
        <p:blipFill>
          <a:blip r:embed="rId7"/>
          <a:stretch>
            <a:fillRect/>
          </a:stretch>
        </p:blipFill>
        <p:spPr>
          <a:xfrm>
            <a:off x="1166822" y="1462513"/>
            <a:ext cx="3617373" cy="1816945"/>
          </a:xfrm>
          <a:prstGeom prst="rect">
            <a:avLst/>
          </a:prstGeom>
        </p:spPr>
      </p:pic>
      <p:pic>
        <p:nvPicPr>
          <p:cNvPr id="48" name="Picture 48" descr="twlogo.png"/>
          <p:cNvPicPr>
            <a:picLocks noChangeAspect="1"/>
          </p:cNvPicPr>
          <p:nvPr/>
        </p:nvPicPr>
        <p:blipFill>
          <a:blip r:embed="rId8"/>
          <a:srcRect/>
          <a:stretch>
            <a:fillRect/>
          </a:stretch>
        </p:blipFill>
        <p:spPr bwMode="auto">
          <a:xfrm>
            <a:off x="27179005" y="1691372"/>
            <a:ext cx="3497285" cy="1753293"/>
          </a:xfrm>
          <a:prstGeom prst="rect">
            <a:avLst/>
          </a:prstGeom>
          <a:noFill/>
          <a:ln w="9525">
            <a:noFill/>
            <a:miter lim="800000"/>
            <a:headEnd/>
            <a:tailEnd/>
          </a:ln>
        </p:spPr>
      </p:pic>
      <p:pic>
        <p:nvPicPr>
          <p:cNvPr id="49" name="Picture 48">
            <a:extLst>
              <a:ext uri="{FF2B5EF4-FFF2-40B4-BE49-F238E27FC236}">
                <a16:creationId xmlns="" xmlns:a16="http://schemas.microsoft.com/office/drawing/2014/main" id="{A913F1AA-F296-944C-B30D-FBF71334A755}"/>
              </a:ext>
            </a:extLst>
          </p:cNvPr>
          <p:cNvPicPr>
            <a:picLocks noChangeAspect="1"/>
          </p:cNvPicPr>
          <p:nvPr/>
        </p:nvPicPr>
        <p:blipFill>
          <a:blip r:embed="rId9"/>
          <a:stretch>
            <a:fillRect/>
          </a:stretch>
        </p:blipFill>
        <p:spPr>
          <a:xfrm>
            <a:off x="26053647" y="541389"/>
            <a:ext cx="2599459" cy="841319"/>
          </a:xfrm>
          <a:prstGeom prst="rect">
            <a:avLst/>
          </a:prstGeom>
        </p:spPr>
      </p:pic>
      <p:pic>
        <p:nvPicPr>
          <p:cNvPr id="50" name="Picture 49">
            <a:extLst>
              <a:ext uri="{FF2B5EF4-FFF2-40B4-BE49-F238E27FC236}">
                <a16:creationId xmlns="" xmlns:a16="http://schemas.microsoft.com/office/drawing/2014/main" id="{4FFEB779-2148-474E-9EC3-CD866B53B924}"/>
              </a:ext>
            </a:extLst>
          </p:cNvPr>
          <p:cNvPicPr>
            <a:picLocks noChangeAspect="1"/>
          </p:cNvPicPr>
          <p:nvPr/>
        </p:nvPicPr>
        <p:blipFill>
          <a:blip r:embed="rId10"/>
          <a:stretch>
            <a:fillRect/>
          </a:stretch>
        </p:blipFill>
        <p:spPr>
          <a:xfrm>
            <a:off x="23585088" y="1800538"/>
            <a:ext cx="3226862" cy="916722"/>
          </a:xfrm>
          <a:prstGeom prst="rect">
            <a:avLst/>
          </a:prstGeom>
        </p:spPr>
      </p:pic>
      <p:sp>
        <p:nvSpPr>
          <p:cNvPr id="3" name="Rectangle 2"/>
          <p:cNvSpPr/>
          <p:nvPr/>
        </p:nvSpPr>
        <p:spPr>
          <a:xfrm>
            <a:off x="20547550" y="29571930"/>
            <a:ext cx="9299614" cy="954107"/>
          </a:xfrm>
          <a:prstGeom prst="rect">
            <a:avLst/>
          </a:prstGeom>
        </p:spPr>
        <p:txBody>
          <a:bodyPr wrap="square">
            <a:spAutoFit/>
          </a:bodyPr>
          <a:lstStyle/>
          <a:p>
            <a:pPr algn="just">
              <a:spcBef>
                <a:spcPts val="0"/>
              </a:spcBef>
              <a:spcAft>
                <a:spcPts val="0"/>
              </a:spcAft>
            </a:pPr>
            <a:r>
              <a:rPr lang="en-US" sz="2800" dirty="0" smtClean="0">
                <a:latin typeface="Arial" panose="020B0604020202020204" pitchFamily="34" charset="0"/>
                <a:cs typeface="Arial" panose="020B0604020202020204" pitchFamily="34" charset="0"/>
              </a:rPr>
              <a:t>Figure 3 demonstrates the change in the price of honey from 1998 to 2014 for each state.</a:t>
            </a:r>
            <a:endParaRPr lang="en-US" sz="3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10373" y="8656637"/>
            <a:ext cx="7475864" cy="6367343"/>
          </a:xfrm>
          <a:prstGeom prst="rect">
            <a:avLst/>
          </a:prstGeom>
        </p:spPr>
      </p:pic>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665281" y="15057437"/>
            <a:ext cx="8890000" cy="5715000"/>
          </a:xfrm>
          <a:prstGeom prst="rect">
            <a:avLst/>
          </a:prstGeom>
        </p:spPr>
      </p:pic>
      <p:sp>
        <p:nvSpPr>
          <p:cNvPr id="6" name="Rectangle 5"/>
          <p:cNvSpPr/>
          <p:nvPr/>
        </p:nvSpPr>
        <p:spPr>
          <a:xfrm>
            <a:off x="20714940" y="21001037"/>
            <a:ext cx="9712128" cy="1815882"/>
          </a:xfrm>
          <a:prstGeom prst="rect">
            <a:avLst/>
          </a:prstGeom>
        </p:spPr>
        <p:txBody>
          <a:bodyPr wrap="square">
            <a:spAutoFit/>
          </a:bodyPr>
          <a:lstStyle/>
          <a:p>
            <a:pPr algn="just">
              <a:spcBef>
                <a:spcPts val="0"/>
              </a:spcBef>
              <a:spcAft>
                <a:spcPts val="0"/>
              </a:spcAft>
            </a:pPr>
            <a:r>
              <a:rPr lang="en-US" sz="2800" b="1" dirty="0">
                <a:latin typeface="Arial" panose="020B0604020202020204" pitchFamily="34" charset="0"/>
                <a:cs typeface="Arial" panose="020B0604020202020204" pitchFamily="34" charset="0"/>
              </a:rPr>
              <a:t>Question </a:t>
            </a:r>
            <a:r>
              <a:rPr lang="en-US" sz="2800" b="1" dirty="0" smtClean="0">
                <a:latin typeface="Arial" panose="020B0604020202020204" pitchFamily="34" charset="0"/>
                <a:cs typeface="Arial" panose="020B0604020202020204" pitchFamily="34" charset="0"/>
              </a:rPr>
              <a:t>2</a:t>
            </a:r>
          </a:p>
          <a:p>
            <a:pPr algn="just">
              <a:spcBef>
                <a:spcPts val="0"/>
              </a:spcBef>
              <a:spcAft>
                <a:spcPts val="0"/>
              </a:spcAft>
            </a:pPr>
            <a:r>
              <a:rPr lang="en-US" sz="2800" dirty="0" smtClean="0">
                <a:latin typeface="Arial" panose="020B0604020202020204" pitchFamily="34" charset="0"/>
                <a:cs typeface="Arial" panose="020B0604020202020204" pitchFamily="34" charset="0"/>
              </a:rPr>
              <a:t>Figure 6 shows that there is not a correlation between bee colony population and pesticide usage for all states from 1998 to 2014. Our model is the blue line.</a:t>
            </a:r>
            <a:endParaRPr lang="en-US" sz="28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031205" y="15362237"/>
            <a:ext cx="1733574" cy="5426840"/>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96733" y="22753637"/>
            <a:ext cx="7397227" cy="6300366"/>
          </a:xfrm>
          <a:prstGeom prst="rect">
            <a:avLst/>
          </a:prstGeom>
        </p:spPr>
      </p:pic>
      <p:sp>
        <p:nvSpPr>
          <p:cNvPr id="11" name="Rectangle 10"/>
          <p:cNvSpPr/>
          <p:nvPr/>
        </p:nvSpPr>
        <p:spPr>
          <a:xfrm>
            <a:off x="10987531" y="23663586"/>
            <a:ext cx="1196161"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Figure </a:t>
            </a:r>
            <a:r>
              <a:rPr lang="en-US" sz="2000" dirty="0" smtClean="0">
                <a:latin typeface="Arial" panose="020B0604020202020204" pitchFamily="34" charset="0"/>
                <a:cs typeface="Arial" panose="020B0604020202020204" pitchFamily="34" charset="0"/>
              </a:rPr>
              <a:t>1 </a:t>
            </a:r>
            <a:endParaRPr lang="en-US" sz="2000" dirty="0"/>
          </a:p>
        </p:txBody>
      </p:sp>
      <p:sp>
        <p:nvSpPr>
          <p:cNvPr id="14" name="Rectangle 13"/>
          <p:cNvSpPr/>
          <p:nvPr/>
        </p:nvSpPr>
        <p:spPr>
          <a:xfrm>
            <a:off x="10990933" y="29478449"/>
            <a:ext cx="1125629"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Figure </a:t>
            </a:r>
            <a:r>
              <a:rPr lang="en-US" sz="2000" dirty="0" smtClean="0">
                <a:latin typeface="Arial" panose="020B0604020202020204" pitchFamily="34" charset="0"/>
                <a:cs typeface="Arial" panose="020B0604020202020204" pitchFamily="34" charset="0"/>
              </a:rPr>
              <a:t>2</a:t>
            </a:r>
            <a:endParaRPr lang="en-US" sz="2000" dirty="0"/>
          </a:p>
        </p:txBody>
      </p:sp>
      <p:sp>
        <p:nvSpPr>
          <p:cNvPr id="17" name="Rectangle 16"/>
          <p:cNvSpPr/>
          <p:nvPr/>
        </p:nvSpPr>
        <p:spPr>
          <a:xfrm>
            <a:off x="10759281" y="37363130"/>
            <a:ext cx="1196161"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Figure </a:t>
            </a:r>
            <a:r>
              <a:rPr lang="en-US" sz="2000" dirty="0" smtClean="0">
                <a:latin typeface="Arial" panose="020B0604020202020204" pitchFamily="34" charset="0"/>
                <a:cs typeface="Arial" panose="020B0604020202020204" pitchFamily="34" charset="0"/>
              </a:rPr>
              <a:t>3 </a:t>
            </a:r>
            <a:endParaRPr lang="en-US" sz="2000" dirty="0"/>
          </a:p>
        </p:txBody>
      </p:sp>
      <p:sp>
        <p:nvSpPr>
          <p:cNvPr id="19" name="Rectangle 18"/>
          <p:cNvSpPr/>
          <p:nvPr/>
        </p:nvSpPr>
        <p:spPr>
          <a:xfrm>
            <a:off x="22175958" y="14905037"/>
            <a:ext cx="854772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Figure </a:t>
            </a:r>
            <a:r>
              <a:rPr lang="en-US" sz="2000" dirty="0" smtClean="0">
                <a:latin typeface="Arial" panose="020B0604020202020204" pitchFamily="34" charset="0"/>
                <a:cs typeface="Arial" panose="020B0604020202020204" pitchFamily="34" charset="0"/>
              </a:rPr>
              <a:t>4</a:t>
            </a:r>
            <a:endParaRPr lang="en-US" sz="2000" dirty="0"/>
          </a:p>
        </p:txBody>
      </p:sp>
      <p:sp>
        <p:nvSpPr>
          <p:cNvPr id="22" name="Rectangle 21"/>
          <p:cNvSpPr/>
          <p:nvPr/>
        </p:nvSpPr>
        <p:spPr>
          <a:xfrm>
            <a:off x="22347443" y="20597951"/>
            <a:ext cx="8506187"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Figure </a:t>
            </a:r>
            <a:r>
              <a:rPr lang="en-US" sz="2000" dirty="0" smtClean="0">
                <a:latin typeface="Arial" panose="020B0604020202020204" pitchFamily="34" charset="0"/>
                <a:cs typeface="Arial" panose="020B0604020202020204" pitchFamily="34" charset="0"/>
              </a:rPr>
              <a:t>5</a:t>
            </a:r>
            <a:endParaRPr lang="en-US" sz="2000" dirty="0"/>
          </a:p>
        </p:txBody>
      </p:sp>
      <p:sp>
        <p:nvSpPr>
          <p:cNvPr id="23" name="Rectangle 22"/>
          <p:cNvSpPr/>
          <p:nvPr/>
        </p:nvSpPr>
        <p:spPr>
          <a:xfrm>
            <a:off x="22155635" y="29002037"/>
            <a:ext cx="8568046" cy="40011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Figure 6</a:t>
            </a:r>
            <a:endParaRPr lang="en-US" sz="2000" dirty="0"/>
          </a:p>
        </p:txBody>
      </p:sp>
      <p:sp>
        <p:nvSpPr>
          <p:cNvPr id="24" name="Rectangle 23"/>
          <p:cNvSpPr/>
          <p:nvPr/>
        </p:nvSpPr>
        <p:spPr>
          <a:xfrm rot="15633017">
            <a:off x="21103228" y="18596997"/>
            <a:ext cx="1277914" cy="338554"/>
          </a:xfrm>
          <a:prstGeom prst="rect">
            <a:avLst/>
          </a:prstGeom>
        </p:spPr>
        <p:txBody>
          <a:bodyPr wrap="none">
            <a:spAutoFit/>
          </a:bodyPr>
          <a:lstStyle/>
          <a:p>
            <a:r>
              <a:rPr lang="en-US" sz="1600" dirty="0" smtClean="0">
                <a:latin typeface="Arial" panose="020B0604020202020204" pitchFamily="34" charset="0"/>
                <a:cs typeface="Arial" panose="020B0604020202020204" pitchFamily="34" charset="0"/>
              </a:rPr>
              <a:t>Honey price</a:t>
            </a:r>
            <a:endParaRPr lang="en-US" sz="1600" dirty="0"/>
          </a:p>
        </p:txBody>
      </p:sp>
      <p:sp>
        <p:nvSpPr>
          <p:cNvPr id="25" name="Rectangle 24"/>
          <p:cNvSpPr/>
          <p:nvPr/>
        </p:nvSpPr>
        <p:spPr>
          <a:xfrm>
            <a:off x="23457888" y="20210371"/>
            <a:ext cx="1790875" cy="338554"/>
          </a:xfrm>
          <a:prstGeom prst="rect">
            <a:avLst/>
          </a:prstGeom>
        </p:spPr>
        <p:txBody>
          <a:bodyPr wrap="none">
            <a:spAutoFit/>
          </a:bodyPr>
          <a:lstStyle/>
          <a:p>
            <a:r>
              <a:rPr lang="en-US" sz="1600" dirty="0" smtClean="0">
                <a:latin typeface="Arial" panose="020B0604020202020204" pitchFamily="34" charset="0"/>
                <a:cs typeface="Arial" panose="020B0604020202020204" pitchFamily="34" charset="0"/>
              </a:rPr>
              <a:t>Honey production</a:t>
            </a:r>
            <a:endParaRPr lang="en-US" sz="1600" dirty="0"/>
          </a:p>
        </p:txBody>
      </p:sp>
      <p:sp>
        <p:nvSpPr>
          <p:cNvPr id="26" name="Rectangle 25"/>
          <p:cNvSpPr/>
          <p:nvPr/>
        </p:nvSpPr>
        <p:spPr>
          <a:xfrm rot="5131243">
            <a:off x="25646383" y="19042688"/>
            <a:ext cx="1951175" cy="338554"/>
          </a:xfrm>
          <a:prstGeom prst="rect">
            <a:avLst/>
          </a:prstGeom>
        </p:spPr>
        <p:txBody>
          <a:bodyPr wrap="none">
            <a:spAutoFit/>
          </a:bodyPr>
          <a:lstStyle/>
          <a:p>
            <a:r>
              <a:rPr lang="en-US" sz="1600" dirty="0" smtClean="0">
                <a:latin typeface="Arial" panose="020B0604020202020204" pitchFamily="34" charset="0"/>
                <a:cs typeface="Arial" panose="020B0604020202020204" pitchFamily="34" charset="0"/>
              </a:rPr>
              <a:t>Number of colonies</a:t>
            </a:r>
            <a:endParaRPr lang="en-US" sz="1600" dirty="0"/>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27380</TotalTime>
  <Pages>0</Pages>
  <Words>794</Words>
  <Characters>0</Characters>
  <Application>Microsoft Macintosh PowerPoint</Application>
  <PresentationFormat>Custom</PresentationFormat>
  <Lines>0</Lines>
  <Paragraphs>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Black</vt:lpstr>
      <vt:lpstr>ＭＳ Ｐゴシック</vt:lpstr>
      <vt:lpstr>Times</vt:lpstr>
      <vt:lpstr>Verdana</vt:lpstr>
      <vt:lpstr>ヒラギノ明朝 ProN W3</vt:lpstr>
      <vt:lpstr>Arial</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Microsoft Office User</cp:lastModifiedBy>
  <cp:revision>993</cp:revision>
  <cp:lastPrinted>2019-12-07T21:49:21Z</cp:lastPrinted>
  <dcterms:created xsi:type="dcterms:W3CDTF">2010-03-16T21:47:29Z</dcterms:created>
  <dcterms:modified xsi:type="dcterms:W3CDTF">2019-12-07T22:28:36Z</dcterms:modified>
  <cp:category/>
</cp:coreProperties>
</file>