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1.png" ContentType="image/png"/>
  <Override PartName="/ppt/media/image8.tif" ContentType="image/tif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1272162" cy="416972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3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1" name="PlaceHolder 6"/>
          <p:cNvSpPr>
            <a:spLocks noGrp="1"/>
          </p:cNvSpPr>
          <p:nvPr>
            <p:ph type="sldNum"/>
          </p:nvPr>
        </p:nvSpPr>
        <p:spPr>
          <a:xfrm>
            <a:off x="4399200" y="9555480"/>
            <a:ext cx="3372840" cy="502560"/>
          </a:xfrm>
          <a:prstGeom prst="rect">
            <a:avLst/>
          </a:prstGeom>
        </p:spPr>
        <p:txBody>
          <a:bodyPr lIns="0" rIns="0" tIns="0" bIns="0" anchor="b"/>
          <a:p>
            <a:pPr algn="r"/>
            <a:fld id="{F716A805-24AA-4267-8687-20EAB229F98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886200" y="8686800"/>
            <a:ext cx="2971080" cy="456480"/>
          </a:xfrm>
          <a:prstGeom prst="rect">
            <a:avLst/>
          </a:prstGeom>
          <a:noFill/>
          <a:ln w="12600">
            <a:noFill/>
          </a:ln>
        </p:spPr>
        <p:style>
          <a:lnRef idx="0"/>
          <a:fillRef idx="0"/>
          <a:effectRef idx="0"/>
          <a:fontRef idx="minor"/>
        </p:style>
        <p:txBody>
          <a:bodyPr lIns="90000" rIns="90000" tIns="45000" bIns="45000" anchor="b"/>
          <a:p>
            <a:pPr algn="r">
              <a:lnSpc>
                <a:spcPct val="100000"/>
              </a:lnSpc>
            </a:pPr>
            <a:fld id="{0BEB2E32-08A9-4D74-B2A0-3CE1EC4E22F0}" type="slidenum">
              <a:rPr b="0" lang="en-US" sz="1200" spc="-1" strike="noStrike">
                <a:latin typeface="Times New Roman"/>
                <a:ea typeface="ヒラギノ明朝 ProN W3"/>
              </a:rPr>
              <a:t>&lt;number&gt;</a:t>
            </a:fld>
            <a:endParaRPr b="0" lang="en-US" sz="1200" spc="-1" strike="noStrike">
              <a:latin typeface="Arial"/>
            </a:endParaRPr>
          </a:p>
        </p:txBody>
      </p:sp>
      <p:sp>
        <p:nvSpPr>
          <p:cNvPr id="100" name="PlaceHolder 2"/>
          <p:cNvSpPr>
            <a:spLocks noGrp="1"/>
          </p:cNvSpPr>
          <p:nvPr>
            <p:ph type="sldImg"/>
          </p:nvPr>
        </p:nvSpPr>
        <p:spPr>
          <a:xfrm>
            <a:off x="2143080" y="685800"/>
            <a:ext cx="2571120" cy="3428280"/>
          </a:xfrm>
          <a:prstGeom prst="rect">
            <a:avLst/>
          </a:prstGeom>
        </p:spPr>
      </p:sp>
      <p:sp>
        <p:nvSpPr>
          <p:cNvPr id="101" name="PlaceHolder 3"/>
          <p:cNvSpPr>
            <a:spLocks noGrp="1"/>
          </p:cNvSpPr>
          <p:nvPr>
            <p:ph type="body"/>
          </p:nvPr>
        </p:nvSpPr>
        <p:spPr>
          <a:xfrm>
            <a:off x="914400" y="4343400"/>
            <a:ext cx="5028480" cy="41140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1563480" y="9757080"/>
            <a:ext cx="28144440" cy="115354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
        <p:nvSpPr>
          <p:cNvPr id="28" name="PlaceHolder 5"/>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63480" y="9757080"/>
            <a:ext cx="9062280" cy="115354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1079360" y="9757080"/>
            <a:ext cx="9062280" cy="1153548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20594880" y="9757080"/>
            <a:ext cx="9062280" cy="1153548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63480" y="22388760"/>
            <a:ext cx="9062280" cy="11535480"/>
          </a:xfrm>
          <a:prstGeom prst="rect">
            <a:avLst/>
          </a:prstGeom>
        </p:spPr>
        <p:txBody>
          <a:bodyPr lIns="0" rIns="0" tIns="0" bIns="0">
            <a:normAutofit/>
          </a:bodyPr>
          <a:p>
            <a:endParaRPr b="0" lang="en-US" sz="3200" spc="-1" strike="noStrike">
              <a:latin typeface="Arial"/>
            </a:endParaRPr>
          </a:p>
        </p:txBody>
      </p:sp>
      <p:sp>
        <p:nvSpPr>
          <p:cNvPr id="34" name="PlaceHolder 6"/>
          <p:cNvSpPr>
            <a:spLocks noGrp="1"/>
          </p:cNvSpPr>
          <p:nvPr>
            <p:ph type="body"/>
          </p:nvPr>
        </p:nvSpPr>
        <p:spPr>
          <a:xfrm>
            <a:off x="11079360" y="22388760"/>
            <a:ext cx="9062280" cy="11535480"/>
          </a:xfrm>
          <a:prstGeom prst="rect">
            <a:avLst/>
          </a:prstGeom>
        </p:spPr>
        <p:txBody>
          <a:bodyPr lIns="0" rIns="0" tIns="0" bIns="0">
            <a:normAutofit/>
          </a:bodyPr>
          <a:p>
            <a:endParaRPr b="0" lang="en-US" sz="3200" spc="-1" strike="noStrike">
              <a:latin typeface="Arial"/>
            </a:endParaRPr>
          </a:p>
        </p:txBody>
      </p:sp>
      <p:sp>
        <p:nvSpPr>
          <p:cNvPr id="35" name="PlaceHolder 7"/>
          <p:cNvSpPr>
            <a:spLocks noGrp="1"/>
          </p:cNvSpPr>
          <p:nvPr>
            <p:ph type="body"/>
          </p:nvPr>
        </p:nvSpPr>
        <p:spPr>
          <a:xfrm>
            <a:off x="20594880" y="22388760"/>
            <a:ext cx="906228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1" name="PlaceHolder 2"/>
          <p:cNvSpPr>
            <a:spLocks noGrp="1"/>
          </p:cNvSpPr>
          <p:nvPr>
            <p:ph type="subTitle"/>
          </p:nvPr>
        </p:nvSpPr>
        <p:spPr>
          <a:xfrm>
            <a:off x="1563480" y="9757080"/>
            <a:ext cx="28144440" cy="241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body"/>
          </p:nvPr>
        </p:nvSpPr>
        <p:spPr>
          <a:xfrm>
            <a:off x="1563480" y="9757080"/>
            <a:ext cx="2814444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6"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563480" y="1663560"/>
            <a:ext cx="28144440" cy="32276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
        <p:nvSpPr>
          <p:cNvPr id="12"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63480" y="1663560"/>
            <a:ext cx="28144440" cy="696276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tif"/><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slideLayout" Target="../slideLayouts/slideLayout1.xml"/><Relationship Id="rId1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 name="Group 1"/>
          <p:cNvGrpSpPr/>
          <p:nvPr/>
        </p:nvGrpSpPr>
        <p:grpSpPr>
          <a:xfrm>
            <a:off x="613800" y="3961440"/>
            <a:ext cx="9600120" cy="19839240"/>
            <a:chOff x="613800" y="3961440"/>
            <a:chExt cx="9600120" cy="19839240"/>
          </a:xfrm>
        </p:grpSpPr>
        <p:sp>
          <p:nvSpPr>
            <p:cNvPr id="43" name="CustomShape 2"/>
            <p:cNvSpPr/>
            <p:nvPr/>
          </p:nvSpPr>
          <p:spPr>
            <a:xfrm>
              <a:off x="617760" y="4700520"/>
              <a:ext cx="9596160" cy="19100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a:ea typeface="Arial"/>
                </a:rPr>
                <a:t>Honey bees are a significant contributors to ecology and agriculture within the United States. Since the early 2000s, the slogan “Save the Bees” has been spreading rapidly across America, and it has been evident that bees are dying at a swift pace. Many of these campaigns focus on harmful pesticides that kill much of the bee populations. There is also a huge astigmatism against honey as it is their main production. This project aims to determine the correlation, if at all, between the population of bees in the United States, the use of bee-killing pesticides, and the sale of honey.</a:t>
              </a:r>
              <a:endParaRPr b="0" lang="en-US" sz="3200" spc="-1" strike="noStrike">
                <a:latin typeface="Arial"/>
              </a:endParaRPr>
            </a:p>
            <a:p>
              <a:pPr algn="just">
                <a:lnSpc>
                  <a:spcPct val="100000"/>
                </a:lnSpc>
              </a:pPr>
              <a:endParaRPr b="0" lang="en-US" sz="3200" spc="-1" strike="noStrike">
                <a:latin typeface="Arial"/>
              </a:endParaRPr>
            </a:p>
            <a:p>
              <a:pPr algn="just">
                <a:lnSpc>
                  <a:spcPct val="100000"/>
                </a:lnSpc>
              </a:pPr>
              <a:r>
                <a:rPr b="0" lang="en-US" sz="3200" spc="-1" strike="noStrike">
                  <a:solidFill>
                    <a:srgbClr val="000000"/>
                  </a:solidFill>
                  <a:latin typeface="Arial"/>
                  <a:ea typeface="Arial"/>
                </a:rPr>
                <a:t>To make an informed analysis, multiple datasets have been derived from different sources. The first dataset looks at the number of bee colonies in different states, and was found on the website for the U.S. Department of Agriculture National Agricultural Statistics Service Quick Stats Dataset. The second dataset looks at the pounds of honey and the prices of honey for different states, and was retrieved from the website of the National Agricultural Statistics Service (NASS) of the U.S. Department of Agriculture. Finally, the third dataset, created by the Department of the Interior’s US Geological Surveyor Nancy T Baker, looks into the use of pesticides in the United States.</a:t>
              </a:r>
              <a:endParaRPr b="0" lang="en-US" sz="3200" spc="-1" strike="noStrike">
                <a:latin typeface="Arial"/>
              </a:endParaRPr>
            </a:p>
            <a:p>
              <a:pPr algn="just">
                <a:lnSpc>
                  <a:spcPct val="100000"/>
                </a:lnSpc>
              </a:pPr>
              <a:endParaRPr b="0" lang="en-US" sz="3200" spc="-1" strike="noStrike">
                <a:latin typeface="Arial"/>
              </a:endParaRPr>
            </a:p>
            <a:p>
              <a:pPr algn="just">
                <a:lnSpc>
                  <a:spcPct val="100000"/>
                </a:lnSpc>
              </a:pPr>
              <a:r>
                <a:rPr b="0" lang="en-US" sz="3200" spc="-1" strike="noStrike">
                  <a:solidFill>
                    <a:srgbClr val="000000"/>
                  </a:solidFill>
                  <a:latin typeface="Arial"/>
                  <a:ea typeface="Arial"/>
                </a:rPr>
                <a:t>This poster focuses on the various aspects of the project itself. We begin by stating our hypotheses about the given topics of bees population, honey production sales, and pesticide usage sales. We, then, highlight our process for analyzing the datasets for potential patterns as well as initial analysis. Furthermore, a deeper analysis is provided through given code and data visualization. Finally, our conclusion summarizes the findings of this project as well as whether our hypotheses were supported or not.</a:t>
              </a:r>
              <a:endParaRPr b="0" lang="en-US" sz="3200" spc="-1" strike="noStrike">
                <a:latin typeface="Arial"/>
              </a:endParaRPr>
            </a:p>
          </p:txBody>
        </p:sp>
        <p:sp>
          <p:nvSpPr>
            <p:cNvPr id="44" name="CustomShape 3"/>
            <p:cNvSpPr/>
            <p:nvPr/>
          </p:nvSpPr>
          <p:spPr>
            <a:xfrm>
              <a:off x="613800" y="3961440"/>
              <a:ext cx="9596160" cy="77652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Abstract</a:t>
              </a:r>
              <a:endParaRPr b="0" lang="en-US" sz="4000" spc="-1" strike="noStrike">
                <a:latin typeface="Arial"/>
              </a:endParaRPr>
            </a:p>
          </p:txBody>
        </p:sp>
      </p:grpSp>
      <p:sp>
        <p:nvSpPr>
          <p:cNvPr id="45" name="CustomShape 4"/>
          <p:cNvSpPr/>
          <p:nvPr/>
        </p:nvSpPr>
        <p:spPr>
          <a:xfrm>
            <a:off x="3609360" y="849960"/>
            <a:ext cx="23041080" cy="2959560"/>
          </a:xfrm>
          <a:prstGeom prst="rect">
            <a:avLst/>
          </a:prstGeom>
          <a:noFill/>
          <a:ln w="12600">
            <a:noFill/>
          </a:ln>
        </p:spPr>
        <p:style>
          <a:lnRef idx="0"/>
          <a:fillRef idx="0"/>
          <a:effectRef idx="0"/>
          <a:fontRef idx="minor"/>
        </p:style>
        <p:txBody>
          <a:bodyPr lIns="0" rIns="18720" tIns="0" bIns="0"/>
          <a:p>
            <a:pPr marL="17640" algn="ctr">
              <a:lnSpc>
                <a:spcPct val="100000"/>
              </a:lnSpc>
              <a:spcBef>
                <a:spcPts val="666"/>
              </a:spcBef>
            </a:pPr>
            <a:r>
              <a:rPr b="1" lang="en-US" sz="4800" spc="-1" strike="noStrike">
                <a:solidFill>
                  <a:srgbClr val="000000"/>
                </a:solidFill>
                <a:latin typeface="Verdana"/>
                <a:ea typeface="Verdana"/>
              </a:rPr>
              <a:t>Analyzing Honey Bees in the United States</a:t>
            </a:r>
            <a:endParaRPr b="0" lang="en-US" sz="4800" spc="-1" strike="noStrike">
              <a:latin typeface="Arial"/>
            </a:endParaRPr>
          </a:p>
          <a:p>
            <a:pPr marL="17640" algn="ctr">
              <a:lnSpc>
                <a:spcPct val="100000"/>
              </a:lnSpc>
              <a:spcBef>
                <a:spcPts val="666"/>
              </a:spcBef>
            </a:pPr>
            <a:endParaRPr b="0" lang="en-US" sz="4800" spc="-1" strike="noStrike">
              <a:latin typeface="Arial"/>
            </a:endParaRPr>
          </a:p>
          <a:p>
            <a:pPr marL="17640" algn="ctr">
              <a:lnSpc>
                <a:spcPct val="100000"/>
              </a:lnSpc>
              <a:spcBef>
                <a:spcPts val="666"/>
              </a:spcBef>
            </a:pPr>
            <a:r>
              <a:rPr b="0" lang="en-US" sz="2400" spc="-1" strike="noStrike">
                <a:solidFill>
                  <a:srgbClr val="000000"/>
                </a:solidFill>
                <a:latin typeface="Arial Black"/>
                <a:ea typeface="Arial Black"/>
              </a:rPr>
              <a:t>Charly Huang, Josephine Lyons, Pragati Pant, Meenu Ravi</a:t>
            </a:r>
            <a:endParaRPr b="0" lang="en-US" sz="2400" spc="-1" strike="noStrike">
              <a:latin typeface="Arial"/>
            </a:endParaRPr>
          </a:p>
          <a:p>
            <a:pPr marL="17640" algn="ctr">
              <a:lnSpc>
                <a:spcPct val="100000"/>
              </a:lnSpc>
              <a:spcBef>
                <a:spcPts val="666"/>
              </a:spcBef>
            </a:pPr>
            <a:r>
              <a:rPr b="1" lang="en-US" sz="2000" spc="-1" strike="noStrike">
                <a:solidFill>
                  <a:srgbClr val="000000"/>
                </a:solidFill>
                <a:latin typeface="Arial Black"/>
                <a:ea typeface="Arial Black"/>
              </a:rPr>
              <a:t>Rensselaer Polytechnic Institute, Troy, NY, United States</a:t>
            </a:r>
            <a:endParaRPr b="0" lang="en-US" sz="2000" spc="-1" strike="noStrike">
              <a:latin typeface="Arial"/>
            </a:endParaRPr>
          </a:p>
          <a:p>
            <a:pPr marL="17640" algn="ctr">
              <a:lnSpc>
                <a:spcPct val="100000"/>
              </a:lnSpc>
              <a:spcBef>
                <a:spcPts val="666"/>
              </a:spcBef>
            </a:pPr>
            <a:endParaRPr b="0" lang="en-US" sz="2000" spc="-1" strike="noStrike">
              <a:latin typeface="Arial"/>
            </a:endParaRPr>
          </a:p>
          <a:p>
            <a:pPr marL="17640" algn="ctr">
              <a:lnSpc>
                <a:spcPct val="100000"/>
              </a:lnSpc>
              <a:spcBef>
                <a:spcPts val="666"/>
              </a:spcBef>
            </a:pPr>
            <a:r>
              <a:rPr b="0" lang="en-US" sz="2000" spc="-1" strike="noStrike">
                <a:solidFill>
                  <a:srgbClr val="000000"/>
                </a:solidFill>
                <a:latin typeface="Arial Black"/>
                <a:ea typeface="Arial Black"/>
              </a:rPr>
              <a:t>github.com/ITWSDataScience/HoneyBeeColoniesInUSA2019</a:t>
            </a:r>
            <a:endParaRPr b="0" lang="en-US" sz="2000" spc="-1" strike="noStrike">
              <a:latin typeface="Arial"/>
            </a:endParaRPr>
          </a:p>
          <a:p>
            <a:pPr marL="17640" algn="ctr">
              <a:lnSpc>
                <a:spcPct val="100000"/>
              </a:lnSpc>
              <a:spcBef>
                <a:spcPts val="666"/>
              </a:spcBef>
            </a:pPr>
            <a:r>
              <a:rPr b="1" lang="en-US" sz="2000" spc="-1" strike="noStrike">
                <a:solidFill>
                  <a:srgbClr val="000000"/>
                </a:solidFill>
                <a:latin typeface="Arial Black"/>
                <a:ea typeface="Arial Black"/>
              </a:rPr>
              <a:t> </a:t>
            </a:r>
            <a:endParaRPr b="0" lang="en-US" sz="2000" spc="-1" strike="noStrike">
              <a:latin typeface="Arial"/>
            </a:endParaRPr>
          </a:p>
        </p:txBody>
      </p:sp>
      <p:pic>
        <p:nvPicPr>
          <p:cNvPr id="46" name="Picture 17" descr=""/>
          <p:cNvPicPr/>
          <p:nvPr/>
        </p:nvPicPr>
        <p:blipFill>
          <a:blip r:embed="rId1"/>
          <a:stretch/>
        </p:blipFill>
        <p:spPr>
          <a:xfrm>
            <a:off x="1034640" y="698400"/>
            <a:ext cx="3754440" cy="703440"/>
          </a:xfrm>
          <a:prstGeom prst="rect">
            <a:avLst/>
          </a:prstGeom>
          <a:ln>
            <a:noFill/>
          </a:ln>
        </p:spPr>
      </p:pic>
      <p:grpSp>
        <p:nvGrpSpPr>
          <p:cNvPr id="47" name="Group 5"/>
          <p:cNvGrpSpPr/>
          <p:nvPr/>
        </p:nvGrpSpPr>
        <p:grpSpPr>
          <a:xfrm>
            <a:off x="-360" y="0"/>
            <a:ext cx="31271760" cy="41696640"/>
            <a:chOff x="-360" y="0"/>
            <a:chExt cx="31271760" cy="41696640"/>
          </a:xfrm>
        </p:grpSpPr>
        <p:sp>
          <p:nvSpPr>
            <p:cNvPr id="48" name="CustomShape 6"/>
            <p:cNvSpPr/>
            <p:nvPr/>
          </p:nvSpPr>
          <p:spPr>
            <a:xfrm>
              <a:off x="0" y="0"/>
              <a:ext cx="273600" cy="41695920"/>
            </a:xfrm>
            <a:prstGeom prst="rect">
              <a:avLst/>
            </a:prstGeom>
            <a:solidFill>
              <a:srgbClr val="ab7942"/>
            </a:solidFill>
            <a:ln w="12600">
              <a:noFill/>
            </a:ln>
          </p:spPr>
          <p:style>
            <a:lnRef idx="0"/>
            <a:fillRef idx="0"/>
            <a:effectRef idx="0"/>
            <a:fontRef idx="minor"/>
          </p:style>
        </p:sp>
        <p:sp>
          <p:nvSpPr>
            <p:cNvPr id="49" name="CustomShape 7"/>
            <p:cNvSpPr/>
            <p:nvPr/>
          </p:nvSpPr>
          <p:spPr>
            <a:xfrm>
              <a:off x="-360" y="0"/>
              <a:ext cx="31271760" cy="273600"/>
            </a:xfrm>
            <a:prstGeom prst="rect">
              <a:avLst/>
            </a:prstGeom>
            <a:solidFill>
              <a:srgbClr val="ab7942"/>
            </a:solidFill>
            <a:ln w="12600">
              <a:noFill/>
            </a:ln>
          </p:spPr>
          <p:style>
            <a:lnRef idx="0"/>
            <a:fillRef idx="0"/>
            <a:effectRef idx="0"/>
            <a:fontRef idx="minor"/>
          </p:style>
        </p:sp>
        <p:sp>
          <p:nvSpPr>
            <p:cNvPr id="50" name="CustomShape 8"/>
            <p:cNvSpPr/>
            <p:nvPr/>
          </p:nvSpPr>
          <p:spPr>
            <a:xfrm>
              <a:off x="-360" y="41423040"/>
              <a:ext cx="31271760" cy="273600"/>
            </a:xfrm>
            <a:prstGeom prst="rect">
              <a:avLst/>
            </a:prstGeom>
            <a:solidFill>
              <a:srgbClr val="ab7942"/>
            </a:solidFill>
            <a:ln w="12600">
              <a:noFill/>
            </a:ln>
          </p:spPr>
          <p:style>
            <a:lnRef idx="0"/>
            <a:fillRef idx="0"/>
            <a:effectRef idx="0"/>
            <a:fontRef idx="minor"/>
          </p:style>
        </p:sp>
        <p:sp>
          <p:nvSpPr>
            <p:cNvPr id="51" name="CustomShape 9"/>
            <p:cNvSpPr/>
            <p:nvPr/>
          </p:nvSpPr>
          <p:spPr>
            <a:xfrm>
              <a:off x="30997800" y="720"/>
              <a:ext cx="273600" cy="41695920"/>
            </a:xfrm>
            <a:prstGeom prst="rect">
              <a:avLst/>
            </a:prstGeom>
            <a:solidFill>
              <a:srgbClr val="ab7942"/>
            </a:solidFill>
            <a:ln w="12600">
              <a:noFill/>
            </a:ln>
          </p:spPr>
          <p:style>
            <a:lnRef idx="0"/>
            <a:fillRef idx="0"/>
            <a:effectRef idx="0"/>
            <a:fontRef idx="minor"/>
          </p:style>
        </p:sp>
      </p:grpSp>
      <p:sp>
        <p:nvSpPr>
          <p:cNvPr id="52" name="CustomShape 10"/>
          <p:cNvSpPr/>
          <p:nvPr/>
        </p:nvSpPr>
        <p:spPr>
          <a:xfrm>
            <a:off x="17888400" y="26460000"/>
            <a:ext cx="183600" cy="426240"/>
          </a:xfrm>
          <a:prstGeom prst="rect">
            <a:avLst/>
          </a:prstGeom>
          <a:noFill/>
          <a:ln>
            <a:noFill/>
          </a:ln>
        </p:spPr>
        <p:style>
          <a:lnRef idx="0"/>
          <a:fillRef idx="0"/>
          <a:effectRef idx="0"/>
          <a:fontRef idx="minor"/>
        </p:style>
        <p:txBody>
          <a:bodyPr wrap="none" lIns="90000" rIns="90000" tIns="45000" bIns="45000" anchor="ctr"/>
          <a:p>
            <a:pPr>
              <a:lnSpc>
                <a:spcPct val="100000"/>
              </a:lnSpc>
            </a:pPr>
            <a:br/>
            <a:endParaRPr b="0" lang="en-US" sz="1800" spc="-1" strike="noStrike">
              <a:latin typeface="Arial"/>
            </a:endParaRPr>
          </a:p>
        </p:txBody>
      </p:sp>
      <p:sp>
        <p:nvSpPr>
          <p:cNvPr id="53" name="CustomShape 11"/>
          <p:cNvSpPr/>
          <p:nvPr/>
        </p:nvSpPr>
        <p:spPr>
          <a:xfrm>
            <a:off x="17888400" y="26460000"/>
            <a:ext cx="183600" cy="426240"/>
          </a:xfrm>
          <a:prstGeom prst="rect">
            <a:avLst/>
          </a:prstGeom>
          <a:noFill/>
          <a:ln>
            <a:noFill/>
          </a:ln>
        </p:spPr>
        <p:style>
          <a:lnRef idx="0"/>
          <a:fillRef idx="0"/>
          <a:effectRef idx="0"/>
          <a:fontRef idx="minor"/>
        </p:style>
        <p:txBody>
          <a:bodyPr wrap="none" lIns="90000" rIns="90000" tIns="45000" bIns="45000" anchor="ctr"/>
          <a:p>
            <a:pPr>
              <a:lnSpc>
                <a:spcPct val="100000"/>
              </a:lnSpc>
            </a:pPr>
            <a:br/>
            <a:endParaRPr b="0" lang="en-US" sz="1800" spc="-1" strike="noStrike">
              <a:latin typeface="Arial"/>
            </a:endParaRPr>
          </a:p>
        </p:txBody>
      </p:sp>
      <p:sp>
        <p:nvSpPr>
          <p:cNvPr id="54" name="CustomShape 12"/>
          <p:cNvSpPr/>
          <p:nvPr/>
        </p:nvSpPr>
        <p:spPr>
          <a:xfrm>
            <a:off x="21096720" y="26062920"/>
            <a:ext cx="9596160" cy="460800"/>
          </a:xfrm>
          <a:prstGeom prst="rect">
            <a:avLst/>
          </a:prstGeom>
          <a:noFill/>
          <a:ln>
            <a:noFill/>
          </a:ln>
        </p:spPr>
        <p:style>
          <a:lnRef idx="0"/>
          <a:fillRef idx="0"/>
          <a:effectRef idx="0"/>
          <a:fontRef idx="minor"/>
        </p:style>
      </p:sp>
      <p:sp>
        <p:nvSpPr>
          <p:cNvPr id="55" name="CustomShape 13"/>
          <p:cNvSpPr/>
          <p:nvPr/>
        </p:nvSpPr>
        <p:spPr>
          <a:xfrm>
            <a:off x="10684080" y="4905360"/>
            <a:ext cx="9600480" cy="6386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Workflow for Data Analysis</a:t>
            </a:r>
            <a:endParaRPr b="0" lang="en-US" sz="3600" spc="-1" strike="noStrike">
              <a:latin typeface="Arial"/>
            </a:endParaRPr>
          </a:p>
        </p:txBody>
      </p:sp>
      <p:sp>
        <p:nvSpPr>
          <p:cNvPr id="56" name="CustomShape 14"/>
          <p:cNvSpPr/>
          <p:nvPr/>
        </p:nvSpPr>
        <p:spPr>
          <a:xfrm>
            <a:off x="10684080" y="3961080"/>
            <a:ext cx="19742400" cy="77652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Analyzing Datasets and Deriving Conclusions</a:t>
            </a:r>
            <a:endParaRPr b="0" lang="en-US" sz="4000" spc="-1" strike="noStrike">
              <a:latin typeface="Arial"/>
            </a:endParaRPr>
          </a:p>
        </p:txBody>
      </p:sp>
      <p:sp>
        <p:nvSpPr>
          <p:cNvPr id="57" name="CustomShape 15"/>
          <p:cNvSpPr/>
          <p:nvPr/>
        </p:nvSpPr>
        <p:spPr>
          <a:xfrm>
            <a:off x="10581840" y="15334560"/>
            <a:ext cx="10023840" cy="45385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Exploratory Data Analysis</a:t>
            </a: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p:txBody>
      </p:sp>
      <p:sp>
        <p:nvSpPr>
          <p:cNvPr id="58" name="CustomShape 16"/>
          <p:cNvSpPr/>
          <p:nvPr/>
        </p:nvSpPr>
        <p:spPr>
          <a:xfrm>
            <a:off x="631080" y="37841400"/>
            <a:ext cx="14837400" cy="3529080"/>
          </a:xfrm>
          <a:prstGeom prst="rect">
            <a:avLst/>
          </a:prstGeom>
          <a:solidFill>
            <a:srgbClr val="eae37c"/>
          </a:solidFill>
          <a:ln w="12600">
            <a:noFill/>
          </a:ln>
        </p:spPr>
        <p:style>
          <a:lnRef idx="0"/>
          <a:fillRef idx="0"/>
          <a:effectRef idx="0"/>
          <a:fontRef idx="minor"/>
        </p:style>
        <p:txBody>
          <a:bodyPr lIns="0" rIns="0" tIns="0" bIns="0"/>
          <a:p>
            <a:pPr>
              <a:lnSpc>
                <a:spcPct val="110000"/>
              </a:lnSpc>
            </a:pPr>
            <a:r>
              <a:rPr b="1" lang="en-US" sz="2400" spc="-1" strike="noStrike">
                <a:solidFill>
                  <a:srgbClr val="000000"/>
                </a:solidFill>
                <a:latin typeface="Arial"/>
                <a:ea typeface="Arial"/>
              </a:rPr>
              <a:t>Resources:</a:t>
            </a:r>
            <a:endParaRPr b="0" lang="en-US" sz="2400" spc="-1" strike="noStrike">
              <a:latin typeface="Arial"/>
            </a:endParaRPr>
          </a:p>
          <a:p>
            <a:pPr>
              <a:lnSpc>
                <a:spcPct val="110000"/>
              </a:lnSpc>
            </a:pPr>
            <a:r>
              <a:rPr b="0" lang="en-US" sz="2000" spc="-1" strike="noStrike">
                <a:solidFill>
                  <a:srgbClr val="000000"/>
                </a:solidFill>
                <a:latin typeface="Arial"/>
                <a:ea typeface="Arial"/>
              </a:rPr>
              <a:t>Bee colony population dataset: https://quickstats.nass.usda.gov/</a:t>
            </a:r>
            <a:endParaRPr b="0" lang="en-US" sz="2000" spc="-1" strike="noStrike">
              <a:latin typeface="Arial"/>
            </a:endParaRPr>
          </a:p>
          <a:p>
            <a:pPr>
              <a:lnSpc>
                <a:spcPct val="110000"/>
              </a:lnSpc>
            </a:pPr>
            <a:r>
              <a:rPr b="0" lang="en-US" sz="2000" spc="-1" strike="noStrike">
                <a:solidFill>
                  <a:srgbClr val="000000"/>
                </a:solidFill>
                <a:latin typeface="Arial"/>
                <a:ea typeface="Arial"/>
              </a:rPr>
              <a:t>Honey production sales dataset: https://www.nass.usda.gov/About_NASS/index.php</a:t>
            </a:r>
            <a:endParaRPr b="0" lang="en-US" sz="2000" spc="-1" strike="noStrike">
              <a:latin typeface="Arial"/>
            </a:endParaRPr>
          </a:p>
          <a:p>
            <a:pPr>
              <a:lnSpc>
                <a:spcPct val="110000"/>
              </a:lnSpc>
            </a:pPr>
            <a:r>
              <a:rPr b="0" lang="en-US" sz="2000" spc="-1" strike="noStrike">
                <a:solidFill>
                  <a:srgbClr val="000000"/>
                </a:solidFill>
                <a:latin typeface="Arial"/>
                <a:ea typeface="Arial"/>
              </a:rPr>
              <a:t>Pesticide usage sales dataset: https://catalog.data.gov/dataset/agricultural-pesticide-use-estimates-for-the-usgs-national-water-</a:t>
            </a:r>
            <a:endParaRPr b="0" lang="en-US" sz="2000" spc="-1" strike="noStrike">
              <a:latin typeface="Arial"/>
            </a:endParaRPr>
          </a:p>
          <a:p>
            <a:pPr>
              <a:lnSpc>
                <a:spcPct val="11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quality-network-1992-2014-vers</a:t>
            </a:r>
            <a:endParaRPr b="0" lang="en-US" sz="2000" spc="-1" strike="noStrike">
              <a:latin typeface="Arial"/>
            </a:endParaRPr>
          </a:p>
          <a:p>
            <a:pPr>
              <a:lnSpc>
                <a:spcPct val="110000"/>
              </a:lnSpc>
            </a:pPr>
            <a:r>
              <a:rPr b="0" lang="en-US" sz="2000" spc="-1" strike="noStrike">
                <a:solidFill>
                  <a:srgbClr val="000000"/>
                </a:solidFill>
                <a:latin typeface="Arial"/>
                <a:ea typeface="Arial"/>
              </a:rPr>
              <a:t>Tableau: https://www.tableau.com/</a:t>
            </a:r>
            <a:endParaRPr b="0" lang="en-US" sz="2000" spc="-1" strike="noStrike">
              <a:latin typeface="Arial"/>
            </a:endParaRPr>
          </a:p>
          <a:p>
            <a:pPr>
              <a:lnSpc>
                <a:spcPct val="110000"/>
              </a:lnSpc>
            </a:pPr>
            <a:r>
              <a:rPr b="0" lang="en-US" sz="2000" spc="-1" strike="noStrike">
                <a:solidFill>
                  <a:srgbClr val="000000"/>
                </a:solidFill>
                <a:latin typeface="Arial"/>
                <a:ea typeface="Arial"/>
              </a:rPr>
              <a:t>plotly package in R: https://plot.ly/r/</a:t>
            </a:r>
            <a:endParaRPr b="0" lang="en-US" sz="2000" spc="-1" strike="noStrike">
              <a:latin typeface="Arial"/>
            </a:endParaRPr>
          </a:p>
          <a:p>
            <a:pPr>
              <a:lnSpc>
                <a:spcPct val="110000"/>
              </a:lnSpc>
            </a:pPr>
            <a:r>
              <a:rPr b="0" lang="en-US" sz="2000" spc="-1" strike="noStrike">
                <a:solidFill>
                  <a:srgbClr val="000000"/>
                </a:solidFill>
                <a:latin typeface="Arial"/>
                <a:ea typeface="Arial"/>
              </a:rPr>
              <a:t>ggplot2 package in R: https://ggplot2.tidyverse.org/</a:t>
            </a:r>
            <a:endParaRPr b="0" lang="en-US" sz="2000" spc="-1" strike="noStrike">
              <a:latin typeface="Arial"/>
            </a:endParaRPr>
          </a:p>
          <a:p>
            <a:pPr>
              <a:lnSpc>
                <a:spcPct val="110000"/>
              </a:lnSpc>
            </a:pPr>
            <a:r>
              <a:rPr b="0" lang="en-US" sz="2000" spc="-1" strike="noStrike">
                <a:solidFill>
                  <a:srgbClr val="000000"/>
                </a:solidFill>
                <a:latin typeface="Arial"/>
                <a:ea typeface="Arial"/>
              </a:rPr>
              <a:t>Pandas package in Python: https://pandas.pydata.org/</a:t>
            </a:r>
            <a:endParaRPr b="0" lang="en-US" sz="2000" spc="-1" strike="noStrike">
              <a:latin typeface="Arial"/>
            </a:endParaRPr>
          </a:p>
          <a:p>
            <a:pPr>
              <a:lnSpc>
                <a:spcPct val="110000"/>
              </a:lnSpc>
            </a:pPr>
            <a:r>
              <a:rPr b="0" lang="en-US" sz="2000" spc="-1" strike="noStrike">
                <a:solidFill>
                  <a:srgbClr val="000000"/>
                </a:solidFill>
                <a:latin typeface="Arial"/>
                <a:ea typeface="Arial"/>
              </a:rPr>
              <a:t>PyYAML package in Python: https://pypi.org/project/PyYAML/</a:t>
            </a:r>
            <a:endParaRPr b="0" lang="en-US" sz="2000" spc="-1" strike="noStrike">
              <a:latin typeface="Arial"/>
            </a:endParaRPr>
          </a:p>
        </p:txBody>
      </p:sp>
      <p:sp>
        <p:nvSpPr>
          <p:cNvPr id="59" name="CustomShape 17"/>
          <p:cNvSpPr/>
          <p:nvPr/>
        </p:nvSpPr>
        <p:spPr>
          <a:xfrm>
            <a:off x="20715120" y="4884120"/>
            <a:ext cx="9666000" cy="10652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Analysis</a:t>
            </a:r>
            <a:endParaRPr b="0" lang="en-US" sz="3600" spc="-1" strike="noStrike">
              <a:latin typeface="Arial"/>
            </a:endParaRPr>
          </a:p>
          <a:p>
            <a:pPr algn="just">
              <a:lnSpc>
                <a:spcPct val="100000"/>
              </a:lnSpc>
            </a:pPr>
            <a:r>
              <a:rPr b="1" lang="en-US" sz="2800" spc="-1" strike="noStrike">
                <a:solidFill>
                  <a:srgbClr val="000000"/>
                </a:solidFill>
                <a:latin typeface="Arial"/>
                <a:ea typeface="ヒラギノ明朝 ProN W3"/>
              </a:rPr>
              <a:t>Question 1</a:t>
            </a:r>
            <a:endParaRPr b="0" lang="en-US" sz="2800" spc="-1" strike="noStrike">
              <a:latin typeface="Arial"/>
            </a:endParaRPr>
          </a:p>
        </p:txBody>
      </p:sp>
      <p:grpSp>
        <p:nvGrpSpPr>
          <p:cNvPr id="60" name="Group 18"/>
          <p:cNvGrpSpPr/>
          <p:nvPr/>
        </p:nvGrpSpPr>
        <p:grpSpPr>
          <a:xfrm>
            <a:off x="631080" y="24188760"/>
            <a:ext cx="9604800" cy="10090440"/>
            <a:chOff x="631080" y="24188760"/>
            <a:chExt cx="9604800" cy="10090440"/>
          </a:xfrm>
        </p:grpSpPr>
        <p:sp>
          <p:nvSpPr>
            <p:cNvPr id="61" name="CustomShape 19"/>
            <p:cNvSpPr/>
            <p:nvPr/>
          </p:nvSpPr>
          <p:spPr>
            <a:xfrm>
              <a:off x="635400" y="24927840"/>
              <a:ext cx="9600480" cy="93513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a:ea typeface="ヒラギノ明朝 ProN W3"/>
                </a:rPr>
                <a:t>The following states the two questions that drove this project.</a:t>
              </a:r>
              <a:endParaRPr b="0" lang="en-US" sz="3200" spc="-1" strike="noStrike">
                <a:latin typeface="Arial"/>
              </a:endParaRPr>
            </a:p>
            <a:p>
              <a:pPr algn="just">
                <a:lnSpc>
                  <a:spcPct val="100000"/>
                </a:lnSpc>
              </a:pPr>
              <a:endParaRPr b="0" lang="en-US" sz="3200" spc="-1" strike="noStrike">
                <a:latin typeface="Arial"/>
              </a:endParaRPr>
            </a:p>
            <a:p>
              <a:pPr marL="514440" indent="-513720" algn="just">
                <a:lnSpc>
                  <a:spcPct val="100000"/>
                </a:lnSpc>
                <a:buClr>
                  <a:srgbClr val="000000"/>
                </a:buClr>
                <a:buFont typeface="Times"/>
                <a:buAutoNum type="arabicPeriod"/>
              </a:pPr>
              <a:r>
                <a:rPr b="1" lang="en-US" sz="3200" spc="-1" strike="noStrike">
                  <a:solidFill>
                    <a:srgbClr val="000000"/>
                  </a:solidFill>
                  <a:latin typeface="Arial"/>
                  <a:ea typeface="Arial"/>
                </a:rPr>
                <a:t>What is the relationship between the national honey production and the honey bee colony population in the United States between the years of 1998 and 2014 and how does this relationship affect the average honey production prices? </a:t>
              </a:r>
              <a:r>
                <a:rPr b="0" lang="en-US" sz="3200" spc="-1" strike="noStrike">
                  <a:solidFill>
                    <a:srgbClr val="000000"/>
                  </a:solidFill>
                  <a:latin typeface="Arial"/>
                  <a:ea typeface="Arial"/>
                </a:rPr>
                <a:t>We hypothesize that the declining bee population has lowered honey production sales.</a:t>
              </a:r>
              <a:endParaRPr b="0" lang="en-US" sz="3200" spc="-1" strike="noStrike">
                <a:latin typeface="Arial"/>
              </a:endParaRPr>
            </a:p>
            <a:p>
              <a:pPr algn="just">
                <a:lnSpc>
                  <a:spcPct val="100000"/>
                </a:lnSpc>
              </a:pPr>
              <a:endParaRPr b="0" lang="en-US" sz="3200" spc="-1" strike="noStrike">
                <a:latin typeface="Arial"/>
              </a:endParaRPr>
            </a:p>
            <a:p>
              <a:pPr marL="514440" indent="-513720" algn="just">
                <a:lnSpc>
                  <a:spcPct val="100000"/>
                </a:lnSpc>
                <a:buClr>
                  <a:srgbClr val="000000"/>
                </a:buClr>
                <a:buFont typeface="Times"/>
                <a:buAutoNum type="arabicPeriod"/>
              </a:pPr>
              <a:r>
                <a:rPr b="1" lang="en-US" sz="3200" spc="-1" strike="noStrike">
                  <a:solidFill>
                    <a:srgbClr val="000000"/>
                  </a:solidFill>
                  <a:latin typeface="Arial"/>
                  <a:ea typeface="Arial"/>
                </a:rPr>
                <a:t>How has the use of harmful bee killing pesticides correlated with the number of honey bee colonies in the United States between the years 1998 and 2014? </a:t>
              </a:r>
              <a:r>
                <a:rPr b="0" lang="en-US" sz="3200" spc="-1" strike="noStrike">
                  <a:solidFill>
                    <a:srgbClr val="000000"/>
                  </a:solidFill>
                  <a:latin typeface="Arial"/>
                  <a:ea typeface="Arial"/>
                </a:rPr>
                <a:t>We hypothesize that the number of honey bee colonies will increase as the amount of harmful bee killing pesticides decreases and vice versa.</a:t>
              </a:r>
              <a:endParaRPr b="0" lang="en-US" sz="3200" spc="-1" strike="noStrike">
                <a:latin typeface="Arial"/>
              </a:endParaRPr>
            </a:p>
          </p:txBody>
        </p:sp>
        <p:sp>
          <p:nvSpPr>
            <p:cNvPr id="62" name="CustomShape 20"/>
            <p:cNvSpPr/>
            <p:nvPr/>
          </p:nvSpPr>
          <p:spPr>
            <a:xfrm>
              <a:off x="631080" y="24188760"/>
              <a:ext cx="9600480" cy="77652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Questions and Hypotheses</a:t>
              </a:r>
              <a:endParaRPr b="0" lang="en-US" sz="4000" spc="-1" strike="noStrike">
                <a:latin typeface="Arial"/>
              </a:endParaRPr>
            </a:p>
          </p:txBody>
        </p:sp>
      </p:grpSp>
      <p:sp>
        <p:nvSpPr>
          <p:cNvPr id="63" name="CustomShape 21"/>
          <p:cNvSpPr/>
          <p:nvPr/>
        </p:nvSpPr>
        <p:spPr>
          <a:xfrm>
            <a:off x="10665720" y="6007680"/>
            <a:ext cx="1098720" cy="191160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4" name="CustomShape 22"/>
          <p:cNvSpPr/>
          <p:nvPr/>
        </p:nvSpPr>
        <p:spPr>
          <a:xfrm>
            <a:off x="10716840" y="8344800"/>
            <a:ext cx="1098720" cy="191160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5" name="CustomShape 23"/>
          <p:cNvSpPr/>
          <p:nvPr/>
        </p:nvSpPr>
        <p:spPr>
          <a:xfrm>
            <a:off x="10716840" y="10713960"/>
            <a:ext cx="1098720" cy="191160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6" name="CustomShape 24"/>
          <p:cNvSpPr/>
          <p:nvPr/>
        </p:nvSpPr>
        <p:spPr>
          <a:xfrm>
            <a:off x="10716840" y="13076280"/>
            <a:ext cx="1098720" cy="191160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7" name="CustomShape 25"/>
          <p:cNvSpPr/>
          <p:nvPr/>
        </p:nvSpPr>
        <p:spPr>
          <a:xfrm>
            <a:off x="12192840" y="5835240"/>
            <a:ext cx="7275600" cy="203976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Hypothesize:</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Retrieved datasets from sources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Stated project questions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Formed our own hypotheses</a:t>
            </a:r>
            <a:endParaRPr b="0" lang="en-US" sz="3200" spc="-1" strike="noStrike">
              <a:latin typeface="Arial"/>
            </a:endParaRPr>
          </a:p>
        </p:txBody>
      </p:sp>
      <p:sp>
        <p:nvSpPr>
          <p:cNvPr id="68" name="CustomShape 26"/>
          <p:cNvSpPr/>
          <p:nvPr/>
        </p:nvSpPr>
        <p:spPr>
          <a:xfrm>
            <a:off x="12187080" y="8194680"/>
            <a:ext cx="7275600" cy="203976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Analyze:</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Cleaned datasets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Found initial data patterns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Performed thorough data analysis</a:t>
            </a:r>
            <a:endParaRPr b="0" lang="en-US" sz="3200" spc="-1" strike="noStrike">
              <a:latin typeface="Arial"/>
            </a:endParaRPr>
          </a:p>
        </p:txBody>
      </p:sp>
      <p:sp>
        <p:nvSpPr>
          <p:cNvPr id="69" name="CustomShape 27"/>
          <p:cNvSpPr/>
          <p:nvPr/>
        </p:nvSpPr>
        <p:spPr>
          <a:xfrm>
            <a:off x="12205080" y="10561680"/>
            <a:ext cx="7275600" cy="203976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Visualize:</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Graphed initial data patterns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Aggregated and graphed multiple datasets</a:t>
            </a:r>
            <a:endParaRPr b="0" lang="en-US" sz="3200" spc="-1" strike="noStrike">
              <a:latin typeface="Arial"/>
            </a:endParaRPr>
          </a:p>
        </p:txBody>
      </p:sp>
      <p:sp>
        <p:nvSpPr>
          <p:cNvPr id="70" name="CustomShape 28"/>
          <p:cNvSpPr/>
          <p:nvPr/>
        </p:nvSpPr>
        <p:spPr>
          <a:xfrm>
            <a:off x="12249000" y="12924000"/>
            <a:ext cx="7275600" cy="203976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Conclude:</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Analyzed trendlines and r values</a:t>
            </a:r>
            <a:endParaRPr b="0" lang="en-US" sz="3200" spc="-1" strike="noStrike">
              <a:latin typeface="Arial"/>
            </a:endParaRPr>
          </a:p>
          <a:p>
            <a:pPr lvl="1" marL="861120" indent="-456480">
              <a:lnSpc>
                <a:spcPct val="100000"/>
              </a:lnSpc>
              <a:buClr>
                <a:srgbClr val="000000"/>
              </a:buClr>
              <a:buFont typeface="Arial"/>
              <a:buChar char="•"/>
            </a:pPr>
            <a:r>
              <a:rPr b="0" lang="en-US" sz="3200" spc="-1" strike="noStrike">
                <a:solidFill>
                  <a:srgbClr val="000000"/>
                </a:solidFill>
                <a:latin typeface="Arial"/>
                <a:ea typeface="Arial"/>
              </a:rPr>
              <a:t>Found data analysis to be inconclusive</a:t>
            </a:r>
            <a:endParaRPr b="0" lang="en-US" sz="3200" spc="-1" strike="noStrike">
              <a:latin typeface="Arial"/>
            </a:endParaRPr>
          </a:p>
        </p:txBody>
      </p:sp>
      <p:grpSp>
        <p:nvGrpSpPr>
          <p:cNvPr id="71" name="Group 29"/>
          <p:cNvGrpSpPr/>
          <p:nvPr/>
        </p:nvGrpSpPr>
        <p:grpSpPr>
          <a:xfrm>
            <a:off x="16004880" y="37841400"/>
            <a:ext cx="14565600" cy="3166920"/>
            <a:chOff x="16004880" y="37841400"/>
            <a:chExt cx="14565600" cy="3166920"/>
          </a:xfrm>
        </p:grpSpPr>
        <p:sp>
          <p:nvSpPr>
            <p:cNvPr id="72" name="CustomShape 30"/>
            <p:cNvSpPr/>
            <p:nvPr/>
          </p:nvSpPr>
          <p:spPr>
            <a:xfrm>
              <a:off x="16011360" y="38481120"/>
              <a:ext cx="14559120" cy="25272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ヒラギノ明朝 ProN W3"/>
                </a:rPr>
                <a:t>We found the data analysis to be inconclusive. There is a relationship between bee colony population and honey production, however, there is no direct linear relationship with the price of honey. Additionally, the number of unique types of pesticides used within a given state does not correlate with the bee colony population within that state.</a:t>
              </a:r>
              <a:endParaRPr b="0" lang="en-US" sz="3200" spc="-1" strike="noStrike">
                <a:latin typeface="Arial"/>
              </a:endParaRPr>
            </a:p>
          </p:txBody>
        </p:sp>
        <p:sp>
          <p:nvSpPr>
            <p:cNvPr id="73" name="CustomShape 31"/>
            <p:cNvSpPr/>
            <p:nvPr/>
          </p:nvSpPr>
          <p:spPr>
            <a:xfrm>
              <a:off x="16004880" y="37841400"/>
              <a:ext cx="14559120" cy="67248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Conclusion</a:t>
              </a:r>
              <a:endParaRPr b="0" lang="en-US" sz="4000" spc="-1" strike="noStrike">
                <a:latin typeface="Arial"/>
              </a:endParaRPr>
            </a:p>
          </p:txBody>
        </p:sp>
      </p:grpSp>
      <p:pic>
        <p:nvPicPr>
          <p:cNvPr id="74" name="Picture 2" descr=""/>
          <p:cNvPicPr/>
          <p:nvPr/>
        </p:nvPicPr>
        <p:blipFill>
          <a:blip r:embed="rId2"/>
          <a:stretch/>
        </p:blipFill>
        <p:spPr>
          <a:xfrm>
            <a:off x="10729080" y="16091280"/>
            <a:ext cx="8509680" cy="5073480"/>
          </a:xfrm>
          <a:prstGeom prst="rect">
            <a:avLst/>
          </a:prstGeom>
          <a:ln>
            <a:noFill/>
          </a:ln>
        </p:spPr>
      </p:pic>
      <p:pic>
        <p:nvPicPr>
          <p:cNvPr id="75" name="Picture 6" descr=""/>
          <p:cNvPicPr/>
          <p:nvPr/>
        </p:nvPicPr>
        <p:blipFill>
          <a:blip r:embed="rId3"/>
          <a:stretch/>
        </p:blipFill>
        <p:spPr>
          <a:xfrm>
            <a:off x="10855800" y="22964760"/>
            <a:ext cx="8491320" cy="5062320"/>
          </a:xfrm>
          <a:prstGeom prst="rect">
            <a:avLst/>
          </a:prstGeom>
          <a:ln>
            <a:noFill/>
          </a:ln>
        </p:spPr>
      </p:pic>
      <p:pic>
        <p:nvPicPr>
          <p:cNvPr id="76" name="Picture 37" descr=""/>
          <p:cNvPicPr/>
          <p:nvPr/>
        </p:nvPicPr>
        <p:blipFill>
          <a:blip r:embed="rId4"/>
          <a:stretch/>
        </p:blipFill>
        <p:spPr>
          <a:xfrm>
            <a:off x="10793880" y="30069000"/>
            <a:ext cx="18633600" cy="7364160"/>
          </a:xfrm>
          <a:prstGeom prst="rect">
            <a:avLst/>
          </a:prstGeom>
          <a:ln>
            <a:noFill/>
          </a:ln>
        </p:spPr>
      </p:pic>
      <p:pic>
        <p:nvPicPr>
          <p:cNvPr id="77" name="Picture 46" descr=""/>
          <p:cNvPicPr/>
          <p:nvPr/>
        </p:nvPicPr>
        <p:blipFill>
          <a:blip r:embed="rId5"/>
          <a:stretch/>
        </p:blipFill>
        <p:spPr>
          <a:xfrm>
            <a:off x="1166760" y="1462680"/>
            <a:ext cx="3616560" cy="1816200"/>
          </a:xfrm>
          <a:prstGeom prst="rect">
            <a:avLst/>
          </a:prstGeom>
          <a:ln>
            <a:noFill/>
          </a:ln>
        </p:spPr>
      </p:pic>
      <p:pic>
        <p:nvPicPr>
          <p:cNvPr id="78" name="Picture 48" descr=""/>
          <p:cNvPicPr/>
          <p:nvPr/>
        </p:nvPicPr>
        <p:blipFill>
          <a:blip r:embed="rId6"/>
          <a:stretch/>
        </p:blipFill>
        <p:spPr>
          <a:xfrm>
            <a:off x="27178920" y="1691280"/>
            <a:ext cx="3496680" cy="1752480"/>
          </a:xfrm>
          <a:prstGeom prst="rect">
            <a:avLst/>
          </a:prstGeom>
          <a:ln w="9360">
            <a:noFill/>
          </a:ln>
        </p:spPr>
      </p:pic>
      <p:pic>
        <p:nvPicPr>
          <p:cNvPr id="79" name="Picture 48" descr=""/>
          <p:cNvPicPr/>
          <p:nvPr/>
        </p:nvPicPr>
        <p:blipFill>
          <a:blip r:embed="rId7"/>
          <a:stretch/>
        </p:blipFill>
        <p:spPr>
          <a:xfrm>
            <a:off x="26053560" y="541440"/>
            <a:ext cx="2598840" cy="840600"/>
          </a:xfrm>
          <a:prstGeom prst="rect">
            <a:avLst/>
          </a:prstGeom>
          <a:ln>
            <a:noFill/>
          </a:ln>
        </p:spPr>
      </p:pic>
      <p:pic>
        <p:nvPicPr>
          <p:cNvPr id="80" name="Picture 49" descr=""/>
          <p:cNvPicPr/>
          <p:nvPr/>
        </p:nvPicPr>
        <p:blipFill>
          <a:blip r:embed="rId8"/>
          <a:stretch/>
        </p:blipFill>
        <p:spPr>
          <a:xfrm>
            <a:off x="23585040" y="1800360"/>
            <a:ext cx="3226320" cy="915840"/>
          </a:xfrm>
          <a:prstGeom prst="rect">
            <a:avLst/>
          </a:prstGeom>
          <a:ln>
            <a:noFill/>
          </a:ln>
        </p:spPr>
      </p:pic>
      <p:sp>
        <p:nvSpPr>
          <p:cNvPr id="81" name="CustomShape 32"/>
          <p:cNvSpPr/>
          <p:nvPr/>
        </p:nvSpPr>
        <p:spPr>
          <a:xfrm>
            <a:off x="20547720" y="29571840"/>
            <a:ext cx="9298800" cy="943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latin typeface="Arial"/>
                <a:ea typeface="ヒラギノ明朝 ProN W3"/>
              </a:rPr>
              <a:t>Figure 3 (below) demonstrates the change in the price of honey from 1998 to 2014 for each state.</a:t>
            </a:r>
            <a:endParaRPr b="0" lang="en-US" sz="2800" spc="-1" strike="noStrike">
              <a:latin typeface="Arial"/>
            </a:endParaRPr>
          </a:p>
        </p:txBody>
      </p:sp>
      <p:pic>
        <p:nvPicPr>
          <p:cNvPr id="82" name="Picture 3" descr=""/>
          <p:cNvPicPr/>
          <p:nvPr/>
        </p:nvPicPr>
        <p:blipFill>
          <a:blip r:embed="rId9"/>
          <a:stretch/>
        </p:blipFill>
        <p:spPr>
          <a:xfrm>
            <a:off x="21488760" y="13605840"/>
            <a:ext cx="7475040" cy="6366600"/>
          </a:xfrm>
          <a:prstGeom prst="rect">
            <a:avLst/>
          </a:prstGeom>
          <a:ln>
            <a:noFill/>
          </a:ln>
        </p:spPr>
      </p:pic>
      <p:sp>
        <p:nvSpPr>
          <p:cNvPr id="83" name="CustomShape 33"/>
          <p:cNvSpPr/>
          <p:nvPr/>
        </p:nvSpPr>
        <p:spPr>
          <a:xfrm>
            <a:off x="20715120" y="21216960"/>
            <a:ext cx="9711360" cy="5166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latin typeface="Arial"/>
                <a:ea typeface="ヒラギノ明朝 ProN W3"/>
              </a:rPr>
              <a:t>Question 2</a:t>
            </a:r>
            <a:endParaRPr b="0" lang="en-US" sz="2800" spc="-1" strike="noStrike">
              <a:latin typeface="Arial"/>
            </a:endParaRPr>
          </a:p>
        </p:txBody>
      </p:sp>
      <p:pic>
        <p:nvPicPr>
          <p:cNvPr id="84" name="Picture 8" descr=""/>
          <p:cNvPicPr/>
          <p:nvPr/>
        </p:nvPicPr>
        <p:blipFill>
          <a:blip r:embed="rId10"/>
          <a:stretch/>
        </p:blipFill>
        <p:spPr>
          <a:xfrm>
            <a:off x="21620880" y="21925800"/>
            <a:ext cx="7396560" cy="6299640"/>
          </a:xfrm>
          <a:prstGeom prst="rect">
            <a:avLst/>
          </a:prstGeom>
          <a:ln>
            <a:noFill/>
          </a:ln>
        </p:spPr>
      </p:pic>
      <p:sp>
        <p:nvSpPr>
          <p:cNvPr id="85" name="CustomShape 34"/>
          <p:cNvSpPr/>
          <p:nvPr/>
        </p:nvSpPr>
        <p:spPr>
          <a:xfrm>
            <a:off x="10764360" y="37362960"/>
            <a:ext cx="118512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Arial"/>
                <a:ea typeface="ヒラギノ明朝 ProN W3"/>
              </a:rPr>
              <a:t>Figure 3 </a:t>
            </a:r>
            <a:endParaRPr b="0" lang="en-US" sz="2000" spc="-1" strike="noStrike">
              <a:latin typeface="Arial"/>
            </a:endParaRPr>
          </a:p>
        </p:txBody>
      </p:sp>
      <p:grpSp>
        <p:nvGrpSpPr>
          <p:cNvPr id="86" name="Group 35"/>
          <p:cNvGrpSpPr/>
          <p:nvPr/>
        </p:nvGrpSpPr>
        <p:grpSpPr>
          <a:xfrm>
            <a:off x="20629440" y="5909400"/>
            <a:ext cx="10170360" cy="5767200"/>
            <a:chOff x="20629440" y="5909400"/>
            <a:chExt cx="10170360" cy="5767200"/>
          </a:xfrm>
        </p:grpSpPr>
        <p:pic>
          <p:nvPicPr>
            <p:cNvPr id="87" name="Picture 4" descr=""/>
            <p:cNvPicPr/>
            <p:nvPr/>
          </p:nvPicPr>
          <p:blipFill>
            <a:blip r:embed="rId11"/>
            <a:stretch/>
          </p:blipFill>
          <p:spPr>
            <a:xfrm>
              <a:off x="20629440" y="5909400"/>
              <a:ext cx="8889120" cy="5714280"/>
            </a:xfrm>
            <a:prstGeom prst="rect">
              <a:avLst/>
            </a:prstGeom>
            <a:ln>
              <a:noFill/>
            </a:ln>
          </p:spPr>
        </p:pic>
        <p:pic>
          <p:nvPicPr>
            <p:cNvPr id="88" name="Picture 6" descr=""/>
            <p:cNvPicPr/>
            <p:nvPr/>
          </p:nvPicPr>
          <p:blipFill>
            <a:blip r:embed="rId12"/>
            <a:stretch/>
          </p:blipFill>
          <p:spPr>
            <a:xfrm>
              <a:off x="29067120" y="6250320"/>
              <a:ext cx="1732680" cy="5426280"/>
            </a:xfrm>
            <a:prstGeom prst="rect">
              <a:avLst/>
            </a:prstGeom>
            <a:ln>
              <a:noFill/>
            </a:ln>
          </p:spPr>
        </p:pic>
        <p:sp>
          <p:nvSpPr>
            <p:cNvPr id="89" name="CustomShape 36"/>
            <p:cNvSpPr/>
            <p:nvPr/>
          </p:nvSpPr>
          <p:spPr>
            <a:xfrm rot="15633000">
              <a:off x="21143880" y="9668880"/>
              <a:ext cx="126360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Honey price</a:t>
              </a:r>
              <a:endParaRPr b="0" lang="en-US" sz="1600" spc="-1" strike="noStrike">
                <a:latin typeface="Arial"/>
              </a:endParaRPr>
            </a:p>
          </p:txBody>
        </p:sp>
        <p:sp>
          <p:nvSpPr>
            <p:cNvPr id="90" name="CustomShape 37"/>
            <p:cNvSpPr/>
            <p:nvPr/>
          </p:nvSpPr>
          <p:spPr>
            <a:xfrm>
              <a:off x="23502960" y="11278440"/>
              <a:ext cx="17719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Honey production</a:t>
              </a:r>
              <a:endParaRPr b="0" lang="en-US" sz="1600" spc="-1" strike="noStrike">
                <a:latin typeface="Arial"/>
              </a:endParaRPr>
            </a:p>
          </p:txBody>
        </p:sp>
        <p:sp>
          <p:nvSpPr>
            <p:cNvPr id="91" name="CustomShape 38"/>
            <p:cNvSpPr/>
            <p:nvPr/>
          </p:nvSpPr>
          <p:spPr>
            <a:xfrm rot="5131200">
              <a:off x="25694640" y="10112040"/>
              <a:ext cx="1929960" cy="333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Number of colonies</a:t>
              </a:r>
              <a:endParaRPr b="0" lang="en-US" sz="1600" spc="-1" strike="noStrike">
                <a:latin typeface="Arial"/>
              </a:endParaRPr>
            </a:p>
          </p:txBody>
        </p:sp>
      </p:grpSp>
      <p:pic>
        <p:nvPicPr>
          <p:cNvPr id="92" name="" descr=""/>
          <p:cNvPicPr/>
          <p:nvPr/>
        </p:nvPicPr>
        <p:blipFill>
          <a:blip r:embed="rId13"/>
          <a:stretch/>
        </p:blipFill>
        <p:spPr>
          <a:xfrm>
            <a:off x="1188000" y="34683840"/>
            <a:ext cx="2955600" cy="2955600"/>
          </a:xfrm>
          <a:prstGeom prst="rect">
            <a:avLst/>
          </a:prstGeom>
          <a:ln>
            <a:noFill/>
          </a:ln>
        </p:spPr>
      </p:pic>
      <p:sp>
        <p:nvSpPr>
          <p:cNvPr id="93" name="CustomShape 39"/>
          <p:cNvSpPr/>
          <p:nvPr/>
        </p:nvSpPr>
        <p:spPr>
          <a:xfrm>
            <a:off x="4502880" y="36079200"/>
            <a:ext cx="4754520" cy="1369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latin typeface="Arial"/>
                <a:ea typeface="ヒラギノ明朝 ProN W3"/>
              </a:rPr>
              <a:t>Scan this QR code to see more visuals created for this presentation.</a:t>
            </a:r>
            <a:endParaRPr b="0" lang="en-US" sz="2800" spc="-1" strike="noStrike">
              <a:latin typeface="Arial"/>
            </a:endParaRPr>
          </a:p>
        </p:txBody>
      </p:sp>
      <p:sp>
        <p:nvSpPr>
          <p:cNvPr id="94" name="CustomShape 40"/>
          <p:cNvSpPr/>
          <p:nvPr/>
        </p:nvSpPr>
        <p:spPr>
          <a:xfrm>
            <a:off x="10765080" y="21381120"/>
            <a:ext cx="8436960" cy="12790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ヒラギノ明朝 ProN W3"/>
              </a:rPr>
              <a:t>Figure 1 reflects the bee colony populations in 1998. The darker states have a higher bee population, like California.</a:t>
            </a:r>
            <a:endParaRPr b="0" lang="en-US" sz="2800" spc="-1" strike="noStrike">
              <a:latin typeface="Arial"/>
            </a:endParaRPr>
          </a:p>
        </p:txBody>
      </p:sp>
      <p:sp>
        <p:nvSpPr>
          <p:cNvPr id="95" name="CustomShape 41"/>
          <p:cNvSpPr/>
          <p:nvPr/>
        </p:nvSpPr>
        <p:spPr>
          <a:xfrm>
            <a:off x="10693440" y="28293120"/>
            <a:ext cx="8436960" cy="175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ヒラギノ明朝 ProN W3"/>
              </a:rPr>
              <a:t>Figure 2 reflects the bee colony populations in 2014. This highlights the changes in populations over the 16 year time span from Figure 1.</a:t>
            </a:r>
            <a:endParaRPr b="0" lang="en-US" sz="2800" spc="-1" strike="noStrike">
              <a:latin typeface="Arial"/>
            </a:endParaRPr>
          </a:p>
        </p:txBody>
      </p:sp>
      <p:sp>
        <p:nvSpPr>
          <p:cNvPr id="96" name="CustomShape 42"/>
          <p:cNvSpPr/>
          <p:nvPr/>
        </p:nvSpPr>
        <p:spPr>
          <a:xfrm>
            <a:off x="20756880" y="11810160"/>
            <a:ext cx="9600840" cy="16754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ヒラギノ明朝 ProN W3"/>
              </a:rPr>
              <a:t>Figure 4 shows honey production and number of colonies against price of honey. These variables were used in the linear model (not pictured), and as seen above, it is clear why no “good” linear model could be made.</a:t>
            </a:r>
            <a:endParaRPr b="0" lang="en-US" sz="2800" spc="-1" strike="noStrike">
              <a:latin typeface="Arial"/>
            </a:endParaRPr>
          </a:p>
        </p:txBody>
      </p:sp>
      <p:sp>
        <p:nvSpPr>
          <p:cNvPr id="97" name="CustomShape 43"/>
          <p:cNvSpPr/>
          <p:nvPr/>
        </p:nvSpPr>
        <p:spPr>
          <a:xfrm>
            <a:off x="20574000" y="28274400"/>
            <a:ext cx="8960760" cy="12790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ヒラギノ明朝 ProN W3"/>
              </a:rPr>
              <a:t>Figure 6 shows that there is not a correlation between bee colony population and pesticide usage for all states from 1998 to 2014. Our model is the blue line.</a:t>
            </a:r>
            <a:endParaRPr b="0" lang="en-US" sz="2800" spc="-1" strike="noStrike">
              <a:latin typeface="Arial"/>
            </a:endParaRPr>
          </a:p>
        </p:txBody>
      </p:sp>
      <p:sp>
        <p:nvSpPr>
          <p:cNvPr id="98" name="CustomShape 44"/>
          <p:cNvSpPr/>
          <p:nvPr/>
        </p:nvSpPr>
        <p:spPr>
          <a:xfrm>
            <a:off x="20648880" y="19910520"/>
            <a:ext cx="9600840" cy="138312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ヒラギノ明朝 ProN W3"/>
              </a:rPr>
              <a:t>Figure 5 demonstrates the correlation between honey production and bee colony population for all states from 1998 to 2014. </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27387</TotalTime>
  <Application>LibreOffice/6.0.7.3$Linux_X86_64 LibreOffice_project/00m0$Build-3</Application>
  <Pages>0</Pages>
  <Words>794</Words>
  <Characters>0</Characters>
  <Paragraphs>75</Paragraphs>
  <Company>Rensselaer Polytechnic Institute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2010-03-16T21:47:29Z</dcterms:created>
  <dc:creator>Patrick West</dc:creator>
  <dc:description/>
  <dc:language>en-US</dc:language>
  <cp:lastModifiedBy/>
  <cp:lastPrinted>2019-12-07T21:49:21Z</cp:lastPrinted>
  <dcterms:modified xsi:type="dcterms:W3CDTF">2019-12-14T22:12:27Z</dcterms:modified>
  <cp:revision>995</cp:revision>
  <dc:subject>Social and Personal Factors in Semantic Infusion Projects</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15.0025</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