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p:cViewPr varScale="1">
        <p:scale>
          <a:sx n="77" d="100"/>
          <a:sy n="77" d="100"/>
        </p:scale>
        <p:origin x="47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ITZMEVICHU/Naan_Mudhalvan"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52800" y="2211861"/>
            <a:ext cx="5638800"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VISHNU A</a:t>
            </a:r>
            <a:br>
              <a:rPr lang="en-US" spc="15" dirty="0"/>
            </a:br>
            <a:r>
              <a:rPr lang="en-US" spc="15" dirty="0"/>
              <a:t>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hlinkClick r:id="rId3"/>
              </a:rPr>
              <a:t> </a:t>
            </a:r>
            <a:r>
              <a:rPr sz="2000" u="heavy"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3" name="TextBox 12">
            <a:extLst>
              <a:ext uri="{FF2B5EF4-FFF2-40B4-BE49-F238E27FC236}">
                <a16:creationId xmlns:a16="http://schemas.microsoft.com/office/drawing/2014/main" id="{4F195436-7B18-4076-8D1D-6655B48590F9}"/>
              </a:ext>
            </a:extLst>
          </p:cNvPr>
          <p:cNvSpPr txBox="1"/>
          <p:nvPr/>
        </p:nvSpPr>
        <p:spPr>
          <a:xfrm>
            <a:off x="752475" y="1143634"/>
            <a:ext cx="6100174" cy="3970318"/>
          </a:xfrm>
          <a:prstGeom prst="rect">
            <a:avLst/>
          </a:prstGeom>
          <a:noFill/>
        </p:spPr>
        <p:txBody>
          <a:bodyPr wrap="square">
            <a:spAutoFit/>
          </a:bodyPr>
          <a:lstStyle/>
          <a:p>
            <a:pPr algn="just"/>
            <a:endParaRPr lang="en-US" dirty="0"/>
          </a:p>
          <a:p>
            <a:pPr algn="just"/>
            <a:r>
              <a:rPr lang="en-US" dirty="0"/>
              <a:t>Among the three models trained for predicting customer churn, Random Forest stands out with the highest accuracy of 87.05%. It demonstrates strong performance in distinguishing both churn and non-churn instances, indicating its potential suitability for real-world applications. This suggests that Random Forest could be the preferred choice for accurately identifying customers at risk of churn, enabling proactive retention strategies and improving overall business outcomes.</a:t>
            </a:r>
          </a:p>
          <a:p>
            <a:pPr algn="just"/>
            <a:endParaRPr lang="en-US" dirty="0"/>
          </a:p>
          <a:p>
            <a:pPr algn="just"/>
            <a:endParaRPr lang="en-US" dirty="0"/>
          </a:p>
          <a:p>
            <a:pPr algn="just"/>
            <a:endParaRPr lang="en-US" dirty="0"/>
          </a:p>
          <a:p>
            <a:pPr algn="just"/>
            <a:endParaRPr lang="en-US" dirty="0"/>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a:extLst>
              <a:ext uri="{FF2B5EF4-FFF2-40B4-BE49-F238E27FC236}">
                <a16:creationId xmlns:a16="http://schemas.microsoft.com/office/drawing/2014/main" id="{50887A05-44E9-B409-8493-05669539EE5B}"/>
              </a:ext>
            </a:extLst>
          </p:cNvPr>
          <p:cNvSpPr/>
          <p:nvPr/>
        </p:nvSpPr>
        <p:spPr>
          <a:xfrm>
            <a:off x="466725" y="2713821"/>
            <a:ext cx="969387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Bank-Customer-Churn-Prediction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5DE4AE3-5B2A-0B73-0B35-9E23C675967B}"/>
              </a:ext>
            </a:extLst>
          </p:cNvPr>
          <p:cNvSpPr txBox="1"/>
          <p:nvPr/>
        </p:nvSpPr>
        <p:spPr>
          <a:xfrm>
            <a:off x="1981199" y="1524000"/>
            <a:ext cx="7530619"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1.PROBLEM STATEMENT</a:t>
            </a:r>
          </a:p>
          <a:p>
            <a:r>
              <a:rPr lang="en-US" sz="2400" dirty="0">
                <a:latin typeface="Times New Roman" panose="02020603050405020304" pitchFamily="18" charset="0"/>
                <a:cs typeface="Times New Roman" panose="02020603050405020304" pitchFamily="18" charset="0"/>
              </a:rPr>
              <a:t>2.PROJECT OVERVIEW</a:t>
            </a:r>
          </a:p>
          <a:p>
            <a:r>
              <a:rPr lang="en-US" sz="2400" dirty="0">
                <a:latin typeface="Times New Roman" panose="02020603050405020304" pitchFamily="18" charset="0"/>
                <a:cs typeface="Times New Roman" panose="02020603050405020304" pitchFamily="18" charset="0"/>
              </a:rPr>
              <a:t>3.WHO ARE THE END USERS</a:t>
            </a:r>
          </a:p>
          <a:p>
            <a:r>
              <a:rPr lang="en-US" sz="2400" spc="-40" dirty="0">
                <a:latin typeface="Times New Roman" panose="02020603050405020304" pitchFamily="18" charset="0"/>
                <a:cs typeface="Times New Roman" panose="02020603050405020304" pitchFamily="18" charset="0"/>
              </a:rPr>
              <a:t>4.Y</a:t>
            </a:r>
            <a:r>
              <a:rPr lang="en-US" sz="2400" spc="1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R</a:t>
            </a:r>
            <a:r>
              <a:rPr lang="en-US" sz="2400" spc="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S</a:t>
            </a:r>
            <a:r>
              <a:rPr lang="en-US" sz="2400" spc="1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LU</a:t>
            </a:r>
            <a:r>
              <a:rPr lang="en-US" sz="2400" spc="-35" dirty="0">
                <a:latin typeface="Times New Roman" panose="02020603050405020304" pitchFamily="18" charset="0"/>
                <a:cs typeface="Times New Roman" panose="02020603050405020304" pitchFamily="18" charset="0"/>
              </a:rPr>
              <a:t>T</a:t>
            </a:r>
            <a:r>
              <a:rPr lang="en-US" sz="2400" spc="-30" dirty="0">
                <a:latin typeface="Times New Roman" panose="02020603050405020304" pitchFamily="18" charset="0"/>
                <a:cs typeface="Times New Roman" panose="02020603050405020304" pitchFamily="18" charset="0"/>
              </a:rPr>
              <a:t>I</a:t>
            </a:r>
            <a:r>
              <a:rPr lang="en-US" sz="2400" spc="1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N</a:t>
            </a:r>
            <a:r>
              <a:rPr lang="en-US" sz="2400" spc="-34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A</a:t>
            </a:r>
            <a:r>
              <a:rPr lang="en-US" sz="2400" spc="-5"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D</a:t>
            </a:r>
            <a:r>
              <a:rPr lang="en-US" sz="2400" spc="3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I</a:t>
            </a:r>
            <a:r>
              <a:rPr lang="en-US" sz="2400" spc="-35"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S</a:t>
            </a:r>
            <a:r>
              <a:rPr lang="en-US" sz="2400" spc="60" dirty="0">
                <a:latin typeface="Times New Roman" panose="02020603050405020304" pitchFamily="18" charset="0"/>
                <a:cs typeface="Times New Roman" panose="02020603050405020304" pitchFamily="18" charset="0"/>
              </a:rPr>
              <a:t> </a:t>
            </a:r>
            <a:r>
              <a:rPr lang="en-US" sz="2400" spc="-295" dirty="0">
                <a:latin typeface="Times New Roman" panose="02020603050405020304" pitchFamily="18" charset="0"/>
                <a:cs typeface="Times New Roman" panose="02020603050405020304" pitchFamily="18" charset="0"/>
              </a:rPr>
              <a:t>V</a:t>
            </a:r>
            <a:r>
              <a:rPr lang="en-US" sz="2400" spc="-35" dirty="0">
                <a:latin typeface="Times New Roman" panose="02020603050405020304" pitchFamily="18" charset="0"/>
                <a:cs typeface="Times New Roman" panose="02020603050405020304" pitchFamily="18" charset="0"/>
              </a:rPr>
              <a:t>A</a:t>
            </a:r>
            <a:r>
              <a:rPr lang="en-US" sz="2400" spc="25" dirty="0">
                <a:latin typeface="Times New Roman" panose="02020603050405020304" pitchFamily="18" charset="0"/>
                <a:cs typeface="Times New Roman" panose="02020603050405020304" pitchFamily="18" charset="0"/>
              </a:rPr>
              <a:t>LU</a:t>
            </a:r>
            <a:r>
              <a:rPr lang="en-US" sz="2400" dirty="0">
                <a:latin typeface="Times New Roman" panose="02020603050405020304" pitchFamily="18" charset="0"/>
                <a:cs typeface="Times New Roman" panose="02020603050405020304" pitchFamily="18" charset="0"/>
              </a:rPr>
              <a:t>E</a:t>
            </a:r>
            <a:r>
              <a:rPr lang="en-US" sz="2400" spc="-6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P</a:t>
            </a:r>
            <a:r>
              <a:rPr lang="en-US" sz="2400" spc="-30" dirty="0">
                <a:latin typeface="Times New Roman" panose="02020603050405020304" pitchFamily="18" charset="0"/>
                <a:cs typeface="Times New Roman" panose="02020603050405020304" pitchFamily="18" charset="0"/>
              </a:rPr>
              <a:t>R</a:t>
            </a:r>
            <a:r>
              <a:rPr lang="en-US" sz="2400" spc="10" dirty="0">
                <a:latin typeface="Times New Roman" panose="02020603050405020304" pitchFamily="18" charset="0"/>
                <a:cs typeface="Times New Roman" panose="02020603050405020304" pitchFamily="18" charset="0"/>
              </a:rPr>
              <a:t>O</a:t>
            </a:r>
            <a:r>
              <a:rPr lang="en-US" sz="2400" spc="-15" dirty="0">
                <a:latin typeface="Times New Roman" panose="02020603050405020304" pitchFamily="18" charset="0"/>
                <a:cs typeface="Times New Roman" panose="02020603050405020304" pitchFamily="18" charset="0"/>
              </a:rPr>
              <a:t>P</a:t>
            </a:r>
            <a:r>
              <a:rPr lang="en-US" sz="2400" spc="10" dirty="0">
                <a:latin typeface="Times New Roman" panose="02020603050405020304" pitchFamily="18" charset="0"/>
                <a:cs typeface="Times New Roman" panose="02020603050405020304" pitchFamily="18" charset="0"/>
              </a:rPr>
              <a:t>O</a:t>
            </a:r>
            <a:r>
              <a:rPr lang="en-US" sz="2400" spc="25" dirty="0">
                <a:latin typeface="Times New Roman" panose="02020603050405020304" pitchFamily="18" charset="0"/>
                <a:cs typeface="Times New Roman" panose="02020603050405020304" pitchFamily="18" charset="0"/>
              </a:rPr>
              <a:t>S</a:t>
            </a:r>
            <a:r>
              <a:rPr lang="en-US" sz="2400" spc="-30" dirty="0">
                <a:latin typeface="Times New Roman" panose="02020603050405020304" pitchFamily="18" charset="0"/>
                <a:cs typeface="Times New Roman" panose="02020603050405020304" pitchFamily="18" charset="0"/>
              </a:rPr>
              <a:t>I</a:t>
            </a:r>
            <a:r>
              <a:rPr lang="en-US" sz="2400" spc="-35" dirty="0">
                <a:latin typeface="Times New Roman" panose="02020603050405020304" pitchFamily="18" charset="0"/>
                <a:cs typeface="Times New Roman" panose="02020603050405020304" pitchFamily="18" charset="0"/>
              </a:rPr>
              <a:t>T</a:t>
            </a:r>
            <a:r>
              <a:rPr lang="en-US" sz="2400" spc="-30" dirty="0">
                <a:latin typeface="Times New Roman" panose="02020603050405020304" pitchFamily="18" charset="0"/>
                <a:cs typeface="Times New Roman" panose="02020603050405020304" pitchFamily="18" charset="0"/>
              </a:rPr>
              <a:t>I</a:t>
            </a:r>
            <a:r>
              <a:rPr lang="en-US" sz="2400" spc="1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N</a:t>
            </a:r>
          </a:p>
          <a:p>
            <a:r>
              <a:rPr lang="en-US" sz="2400" dirty="0">
                <a:latin typeface="Times New Roman" panose="02020603050405020304" pitchFamily="18" charset="0"/>
                <a:cs typeface="Times New Roman" panose="02020603050405020304" pitchFamily="18" charset="0"/>
              </a:rPr>
              <a:t>5.</a:t>
            </a:r>
            <a:r>
              <a:rPr lang="en-US" sz="2400" spc="15" dirty="0">
                <a:latin typeface="Times New Roman" panose="02020603050405020304" pitchFamily="18" charset="0"/>
                <a:cs typeface="Times New Roman" panose="02020603050405020304" pitchFamily="18" charset="0"/>
              </a:rPr>
              <a:t> THE</a:t>
            </a:r>
            <a:r>
              <a:rPr lang="en-US" sz="2400" spc="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WOW</a:t>
            </a:r>
            <a:r>
              <a:rPr lang="en-US" sz="2400" spc="8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IN</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YOUR</a:t>
            </a:r>
            <a:r>
              <a:rPr lang="en-US" sz="2400" spc="-1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SOLUTION</a:t>
            </a:r>
          </a:p>
          <a:p>
            <a:r>
              <a:rPr lang="en-US" sz="2400" spc="20" dirty="0">
                <a:latin typeface="Times New Roman" panose="02020603050405020304" pitchFamily="18" charset="0"/>
                <a:cs typeface="Times New Roman" panose="02020603050405020304" pitchFamily="18" charset="0"/>
              </a:rPr>
              <a:t>6.</a:t>
            </a:r>
            <a:r>
              <a:rPr lang="en-IN" sz="2400" b="1" spc="15" dirty="0">
                <a:latin typeface="Times New Roman" panose="02020603050405020304" pitchFamily="18" charset="0"/>
                <a:cs typeface="Times New Roman" panose="02020603050405020304" pitchFamily="18" charset="0"/>
              </a:rPr>
              <a:t> </a:t>
            </a:r>
            <a:r>
              <a:rPr lang="en-IN" sz="2400" spc="15" dirty="0">
                <a:latin typeface="Times New Roman" panose="02020603050405020304" pitchFamily="18" charset="0"/>
                <a:cs typeface="Times New Roman" panose="02020603050405020304" pitchFamily="18" charset="0"/>
              </a:rPr>
              <a:t>M</a:t>
            </a:r>
            <a:r>
              <a:rPr lang="en-IN" sz="2400" dirty="0">
                <a:latin typeface="Times New Roman" panose="02020603050405020304" pitchFamily="18" charset="0"/>
                <a:cs typeface="Times New Roman" panose="02020603050405020304" pitchFamily="18" charset="0"/>
              </a:rPr>
              <a:t>O</a:t>
            </a:r>
            <a:r>
              <a:rPr lang="en-IN" sz="2400" spc="-15" dirty="0">
                <a:latin typeface="Times New Roman" panose="02020603050405020304" pitchFamily="18" charset="0"/>
                <a:cs typeface="Times New Roman" panose="02020603050405020304" pitchFamily="18" charset="0"/>
              </a:rPr>
              <a:t>D</a:t>
            </a:r>
            <a:r>
              <a:rPr lang="en-IN" sz="2400" spc="-35" dirty="0">
                <a:latin typeface="Times New Roman" panose="02020603050405020304" pitchFamily="18" charset="0"/>
                <a:cs typeface="Times New Roman" panose="02020603050405020304" pitchFamily="18" charset="0"/>
              </a:rPr>
              <a:t>E</a:t>
            </a:r>
            <a:r>
              <a:rPr lang="en-IN" sz="2400" spc="-30" dirty="0">
                <a:latin typeface="Times New Roman" panose="02020603050405020304" pitchFamily="18" charset="0"/>
                <a:cs typeface="Times New Roman" panose="02020603050405020304" pitchFamily="18" charset="0"/>
              </a:rPr>
              <a:t>LL</a:t>
            </a:r>
            <a:r>
              <a:rPr lang="en-IN" sz="2400" spc="-5" dirty="0">
                <a:latin typeface="Times New Roman" panose="02020603050405020304" pitchFamily="18" charset="0"/>
                <a:cs typeface="Times New Roman" panose="02020603050405020304" pitchFamily="18" charset="0"/>
              </a:rPr>
              <a:t>I</a:t>
            </a:r>
            <a:r>
              <a:rPr lang="en-IN" sz="2400" spc="30" dirty="0">
                <a:latin typeface="Times New Roman" panose="02020603050405020304" pitchFamily="18" charset="0"/>
                <a:cs typeface="Times New Roman" panose="02020603050405020304" pitchFamily="18" charset="0"/>
              </a:rPr>
              <a:t>N</a:t>
            </a:r>
            <a:r>
              <a:rPr lang="en-IN" sz="2400" spc="5" dirty="0">
                <a:latin typeface="Times New Roman" panose="02020603050405020304" pitchFamily="18" charset="0"/>
                <a:cs typeface="Times New Roman" panose="02020603050405020304" pitchFamily="18" charset="0"/>
              </a:rPr>
              <a:t>G</a:t>
            </a:r>
          </a:p>
          <a:p>
            <a:r>
              <a:rPr lang="en-IN" sz="2400" spc="5" dirty="0">
                <a:latin typeface="Times New Roman" panose="02020603050405020304" pitchFamily="18" charset="0"/>
                <a:cs typeface="Times New Roman" panose="02020603050405020304" pitchFamily="18" charset="0"/>
              </a:rPr>
              <a:t>7. RESULTS</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5"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9631831-B456-55EB-57DB-96A739AD77CB}"/>
              </a:ext>
            </a:extLst>
          </p:cNvPr>
          <p:cNvSpPr txBox="1"/>
          <p:nvPr/>
        </p:nvSpPr>
        <p:spPr>
          <a:xfrm>
            <a:off x="834072" y="1726347"/>
            <a:ext cx="6395403" cy="4093428"/>
          </a:xfrm>
          <a:prstGeom prst="rect">
            <a:avLst/>
          </a:prstGeom>
          <a:noFill/>
        </p:spPr>
        <p:txBody>
          <a:bodyPr wrap="square" rtlCol="0">
            <a:spAutoFit/>
          </a:bodyPr>
          <a:lstStyle/>
          <a:p>
            <a:pPr algn="just"/>
            <a:r>
              <a:rPr lang="en-US" sz="2000" dirty="0"/>
              <a:t>In today's competitive business landscape, reducing customer churn is paramount for maintaining sustainable growth and profitability. To address this challenge, we aim to identify the key factors contributing to customer churn and develop a predictive model capable of classifying whether a customer is likely to churn or not. Furthermore, we seek to deploy a model that can provide a probability score for churn, enabling targeted interventions by customer service teams to focus on high-risk customers effectively. By leveraging data-driven insights and advanced predictive analytics, our objective is to empower businesses to proactively retain customers and enhance overall customer satisfaction and loyalty.</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1C0562-B28A-8E01-623D-787561C8C20E}"/>
              </a:ext>
            </a:extLst>
          </p:cNvPr>
          <p:cNvSpPr txBox="1"/>
          <p:nvPr/>
        </p:nvSpPr>
        <p:spPr>
          <a:xfrm>
            <a:off x="676275" y="1787038"/>
            <a:ext cx="8515350" cy="4401205"/>
          </a:xfrm>
          <a:prstGeom prst="rect">
            <a:avLst/>
          </a:prstGeom>
          <a:noFill/>
        </p:spPr>
        <p:txBody>
          <a:bodyPr wrap="square" rtlCol="0">
            <a:spAutoFit/>
          </a:bodyPr>
          <a:lstStyle/>
          <a:p>
            <a:pPr algn="just"/>
            <a:r>
              <a:rPr lang="en-US" sz="2000" dirty="0"/>
              <a:t>The project aims to develop a predictive model to identify customers who are likely to churn (i.e., leave) a bank's services based on various features such as credit score, tenure, balance, number of products, and customer activity. The dataset consists of 10,000 records with 11 features, including demographic information. After initial data exploration, which includes outlier detection and correlation analysis, the dataset is preprocessed by encoding categorical features and splitting it into training and testing sets. Three classification algorithms, namely Logistic Regression, Decision Tree, and Random Forest, are trained on the training set and evaluated using accuracy scores, precision, recall, and F1-scores. The Random Forest model demonstrates the highest accuracy at 87.05%, indicating its potential to effectively predict customer churn. This project addresses the critical business need of proactively identifying customers at risk of churning, enabling the bank to take preventive measures to retain them and improve customer retention rates.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E33A05E-996A-620C-7EC6-A14DE6330638}"/>
              </a:ext>
            </a:extLst>
          </p:cNvPr>
          <p:cNvSpPr txBox="1"/>
          <p:nvPr/>
        </p:nvSpPr>
        <p:spPr>
          <a:xfrm>
            <a:off x="739775" y="1752600"/>
            <a:ext cx="5737225" cy="4524315"/>
          </a:xfrm>
          <a:prstGeom prst="rect">
            <a:avLst/>
          </a:prstGeom>
          <a:noFill/>
        </p:spPr>
        <p:txBody>
          <a:bodyPr wrap="square" rtlCol="0">
            <a:spAutoFit/>
          </a:bodyPr>
          <a:lstStyle/>
          <a:p>
            <a:pPr algn="just"/>
            <a:r>
              <a:rPr lang="en-US" sz="2400" dirty="0"/>
              <a:t>The end users of this project are the bank's management and stakeholders, including executives, marketing teams, and customer relationship managers, who utilize the predictive model to proactively identify customers at risk of churning. By leveraging the insights provided by the model, they can implement targeted retention strategies and personalized offers to reduce churn rates, enhance customer satisfaction, and ultimately improve the bank's profitability and competitiveness in the market.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F4D87BB-7F15-0051-9223-70071DB4831F}"/>
              </a:ext>
            </a:extLst>
          </p:cNvPr>
          <p:cNvSpPr txBox="1"/>
          <p:nvPr/>
        </p:nvSpPr>
        <p:spPr>
          <a:xfrm>
            <a:off x="3124200" y="1752600"/>
            <a:ext cx="6229350" cy="4247317"/>
          </a:xfrm>
          <a:prstGeom prst="rect">
            <a:avLst/>
          </a:prstGeom>
          <a:noFill/>
        </p:spPr>
        <p:txBody>
          <a:bodyPr wrap="square" rtlCol="0">
            <a:spAutoFit/>
          </a:bodyPr>
          <a:lstStyle/>
          <a:p>
            <a:pPr algn="just"/>
            <a:endParaRPr lang="en-US" dirty="0"/>
          </a:p>
          <a:p>
            <a:pPr algn="just"/>
            <a:r>
              <a:rPr lang="en-US" dirty="0"/>
              <a:t>The solution presented in this project involves the development and deployment of machine learning models, specifically logistic regression, decision tree, and random forest classifiers, to predict customer churn in a bank's clientele. By analyzing various features such as credit score, tenure, balance, and product usage, the models provide insights into which customers are most likely to leave the bank. This predictive capability empowers the bank's management to take proactive measures, such as personalized retention strategies and targeted marketing campaigns, to mitigate churn and retain valuable customers. Ultimately, the value proposition lies in enhancing customer retention rates, optimizing resource allocation, and maximizing the bank's overall profitability and competitiveness in the financial market.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5" name="TextBox 14">
            <a:extLst>
              <a:ext uri="{FF2B5EF4-FFF2-40B4-BE49-F238E27FC236}">
                <a16:creationId xmlns:a16="http://schemas.microsoft.com/office/drawing/2014/main" id="{37A0EA12-9577-448D-A6F6-D7722D173041}"/>
              </a:ext>
            </a:extLst>
          </p:cNvPr>
          <p:cNvSpPr txBox="1"/>
          <p:nvPr/>
        </p:nvSpPr>
        <p:spPr>
          <a:xfrm>
            <a:off x="2893513" y="2056878"/>
            <a:ext cx="6100174" cy="5078313"/>
          </a:xfrm>
          <a:prstGeom prst="rect">
            <a:avLst/>
          </a:prstGeom>
          <a:noFill/>
        </p:spPr>
        <p:txBody>
          <a:bodyPr wrap="square">
            <a:spAutoFit/>
          </a:bodyPr>
          <a:lstStyle/>
          <a:p>
            <a:pPr algn="just"/>
            <a:r>
              <a:rPr lang="en-US" dirty="0"/>
              <a:t>The wow factor in this solution lies in its ability to leverage advanced machine learning techniques to predict customer churn with a high degree of accuracy. By analyzing various customer attributes and behaviors, the models can identify potential churners before they defect, enabling the bank to implement proactive retention strategies. This predictive capability not only helps in retaining valuable customers but also allows the bank to allocate resources more efficiently and optimize its marketing efforts. Additionally, the solution's flexibility allows for continuous refinement and adaptation to evolving customer preferences and market dynamics, ensuring sustained competitive advantage in the ever-changing financial landscape.</a:t>
            </a:r>
          </a:p>
          <a:p>
            <a:pPr algn="just"/>
            <a:endParaRPr lang="en-US" dirty="0"/>
          </a:p>
          <a:p>
            <a:pPr algn="just"/>
            <a:endParaRPr lang="en-US" dirty="0"/>
          </a:p>
          <a:p>
            <a:pPr algn="just"/>
            <a:endParaRPr lang="en-US" dirty="0"/>
          </a:p>
          <a:p>
            <a:pPr algn="just"/>
            <a:endParaRPr lang="en-US" dirty="0"/>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
            <a:extLst>
              <a:ext uri="{FF2B5EF4-FFF2-40B4-BE49-F238E27FC236}">
                <a16:creationId xmlns:a16="http://schemas.microsoft.com/office/drawing/2014/main" id="{94EB094F-FE28-9E3D-F777-19A0CDC8CB12}"/>
              </a:ext>
            </a:extLst>
          </p:cNvPr>
          <p:cNvSpPr>
            <a:spLocks noChangeArrowheads="1"/>
          </p:cNvSpPr>
          <p:nvPr/>
        </p:nvSpPr>
        <p:spPr bwMode="auto">
          <a:xfrm>
            <a:off x="0" y="-338811"/>
            <a:ext cx="65" cy="67762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A80CE2B-0B49-E67A-C1AC-3C0C8A464703}"/>
              </a:ext>
            </a:extLst>
          </p:cNvPr>
          <p:cNvSpPr txBox="1"/>
          <p:nvPr/>
        </p:nvSpPr>
        <p:spPr>
          <a:xfrm>
            <a:off x="686182" y="1143000"/>
            <a:ext cx="11277218" cy="5355312"/>
          </a:xfrm>
          <a:prstGeom prst="rect">
            <a:avLst/>
          </a:prstGeom>
          <a:noFill/>
        </p:spPr>
        <p:txBody>
          <a:bodyPr wrap="square" rtlCol="0">
            <a:spAutoFit/>
          </a:bodyPr>
          <a:lstStyle/>
          <a:p>
            <a:pPr algn="l"/>
            <a:r>
              <a:rPr lang="en-US" dirty="0">
                <a:latin typeface="Söhne"/>
              </a:rPr>
              <a:t>T</a:t>
            </a:r>
            <a:r>
              <a:rPr lang="en-US" b="0" i="0" dirty="0">
                <a:effectLst/>
                <a:latin typeface="Söhne"/>
              </a:rPr>
              <a:t>hree different classification models are trained and evaluated for predicting customer churn: Logistic Regression (LR), Decision Tree (CT), and Random Forest (RF).</a:t>
            </a:r>
          </a:p>
          <a:p>
            <a:pPr algn="l">
              <a:buFont typeface="+mj-lt"/>
              <a:buAutoNum type="arabicPeriod"/>
            </a:pPr>
            <a:r>
              <a:rPr lang="en-US" b="1" i="0" dirty="0">
                <a:effectLst/>
                <a:latin typeface="Söhne"/>
              </a:rPr>
              <a:t>Logistic Regression (LR):</a:t>
            </a:r>
            <a:r>
              <a:rPr lang="en-US" b="0" i="0" dirty="0">
                <a:effectLst/>
                <a:latin typeface="Söhne"/>
              </a:rPr>
              <a:t> This model is a popular choice for binary classification tasks like predicting churn. It estimates the probability that a given instance belongs to a particular class, in this case, whether a customer will churn or not.</a:t>
            </a:r>
          </a:p>
          <a:p>
            <a:pPr algn="l">
              <a:buFont typeface="+mj-lt"/>
              <a:buAutoNum type="arabicPeriod"/>
            </a:pPr>
            <a:r>
              <a:rPr lang="en-US" b="1" i="0" dirty="0">
                <a:effectLst/>
                <a:latin typeface="Söhne"/>
              </a:rPr>
              <a:t>Decision Tree (CT):</a:t>
            </a:r>
            <a:r>
              <a:rPr lang="en-US" b="0" i="0" dirty="0">
                <a:effectLst/>
                <a:latin typeface="Söhne"/>
              </a:rPr>
              <a:t> Decision trees are intuitive and easy-to-understand models that recursively split the dataset based on feature attributes, aiming to maximize information gain or minimize impurity at each node. This model is known for its interpretability and ability to handle nonlinear relationships between features.</a:t>
            </a:r>
          </a:p>
          <a:p>
            <a:pPr algn="l">
              <a:buFont typeface="+mj-lt"/>
              <a:buAutoNum type="arabicPeriod"/>
            </a:pPr>
            <a:r>
              <a:rPr lang="en-US" b="1" i="0" dirty="0">
                <a:effectLst/>
                <a:latin typeface="Söhne"/>
              </a:rPr>
              <a:t>Random Forest (RF):</a:t>
            </a:r>
            <a:r>
              <a:rPr lang="en-US" b="0" i="0" dirty="0">
                <a:effectLst/>
                <a:latin typeface="Söhne"/>
              </a:rPr>
              <a:t> Random Forest is an ensemble learning method that builds multiple decision trees and combines their predictions to improve accuracy and robustness. By aggregating predictions from multiple trees, it reduces overfitting and provides more reliable predictions.</a:t>
            </a:r>
          </a:p>
          <a:p>
            <a:pPr algn="l"/>
            <a:r>
              <a:rPr lang="en-US" b="0" i="0" dirty="0">
                <a:effectLst/>
                <a:latin typeface="Söhne"/>
              </a:rPr>
              <a:t>After training each model using the training dataset, they are evaluated using the test dataset to assess their performance in terms of accuracy, precision, recall, and F1-score. Additionally, confusion matrices are generated to visualize the model's predictions and identify any misclassifications.</a:t>
            </a:r>
          </a:p>
          <a:p>
            <a:pPr algn="l"/>
            <a:endParaRPr lang="en-US" b="0" i="0" dirty="0">
              <a:effectLst/>
              <a:latin typeface="Söhne"/>
            </a:endParaRPr>
          </a:p>
          <a:p>
            <a:pPr algn="l"/>
            <a:r>
              <a:rPr lang="en-US" b="0" i="0" dirty="0">
                <a:effectLst/>
                <a:latin typeface="Söhne"/>
              </a:rPr>
              <a:t>Among the three models, Random Forest achieves the highest accuracy and performs well in predicting both churn and non-churn instances. This indicates that Random Forest may be the most suitable model for predicting customer churn in this scenario. However, further analysis and fine-tuning may be required to optimize the model's performance and ensure its reliability in real-world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1062</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VISHNU A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Name:JEYA ARAVINTH S</dc:title>
  <dc:creator>JEYA ARAVINTH S</dc:creator>
  <cp:lastModifiedBy>Divya Athimoolam</cp:lastModifiedBy>
  <cp:revision>7</cp:revision>
  <dcterms:created xsi:type="dcterms:W3CDTF">2024-04-03T15:42:27Z</dcterms:created>
  <dcterms:modified xsi:type="dcterms:W3CDTF">2024-04-04T22:52:16Z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