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6595" y="1328420"/>
            <a:ext cx="10685780" cy="1466850"/>
          </a:xfrm>
        </p:spPr>
        <p:txBody>
          <a:bodyPr/>
          <a:p>
            <a:r>
              <a:rPr lang="zh-CN" altLang="en-US" sz="4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基于</a:t>
            </a:r>
            <a:r>
              <a:rPr lang="en-US" altLang="zh-CN" sz="4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LSTM</a:t>
            </a:r>
            <a:r>
              <a:rPr lang="zh-CN" altLang="en-US" sz="4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的</a:t>
            </a:r>
            <a:r>
              <a:rPr lang="en-US" altLang="zh-CN" sz="4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Seq2Seq</a:t>
            </a:r>
            <a:r>
              <a:rPr lang="zh-CN" altLang="en-US" sz="4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翻译模型，</a:t>
            </a:r>
            <a:r>
              <a:rPr lang="en-US" altLang="zh-CN" sz="4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pytorch</a:t>
            </a:r>
            <a:r>
              <a:rPr lang="zh-CN" altLang="en-US" sz="4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实现</a:t>
            </a:r>
            <a:endParaRPr lang="zh-CN" altLang="en-US" sz="40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96460"/>
            <a:ext cx="9144000" cy="1473835"/>
          </a:xfrm>
        </p:spPr>
        <p:txBody>
          <a:bodyPr>
            <a:normAutofit/>
          </a:bodyPr>
          <a:p>
            <a:pPr algn="r"/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张文峰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algn="r"/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2020.07.26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1. 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论文部分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Sequence to Sequence Learning with Neural Network [</a:t>
            </a:r>
            <a:r>
              <a:rPr lang="zh-CN" altLang="en-US"/>
              <a:t>论文题目</a:t>
            </a:r>
            <a:r>
              <a:rPr lang="en-US" altLang="zh-CN"/>
              <a:t>]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8150" y="2945765"/>
            <a:ext cx="109156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2. 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训练细节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使用的是4层LSTM单元，深层的LSTM表现的更好</a:t>
            </a:r>
            <a:endParaRPr lang="zh-CN" altLang="en-US"/>
          </a:p>
          <a:p>
            <a:r>
              <a:rPr lang="zh-CN" altLang="en-US"/>
              <a:t>词向量维度是1000维</a:t>
            </a:r>
            <a:endParaRPr lang="zh-CN" altLang="en-US"/>
          </a:p>
          <a:p>
            <a:r>
              <a:rPr lang="zh-CN" altLang="en-US"/>
              <a:t>输入词典大小是160,000，输出词典大小是80,000</a:t>
            </a:r>
            <a:endParaRPr lang="zh-CN" altLang="en-US"/>
          </a:p>
          <a:p>
            <a:r>
              <a:rPr lang="zh-CN" altLang="en-US"/>
              <a:t>初始化参数使用服从均匀分布U(-0.8,0.8)随机初始化</a:t>
            </a:r>
            <a:endParaRPr lang="zh-CN" altLang="en-US"/>
          </a:p>
          <a:p>
            <a:r>
              <a:rPr lang="zh-CN" altLang="en-US"/>
              <a:t>学习过程中，使用随机梯度下降，学习率初始0.7，迭代7.5次，前5次固定学习率是0.7，之后每半次迭代学习率减半一次</a:t>
            </a:r>
            <a:endParaRPr lang="zh-CN" altLang="en-US"/>
          </a:p>
          <a:p>
            <a:r>
              <a:rPr lang="zh-CN" altLang="en-US"/>
              <a:t>使用mini-batch，每个batch是128个句子</a:t>
            </a:r>
            <a:endParaRPr lang="zh-CN" altLang="en-US"/>
          </a:p>
          <a:p>
            <a:r>
              <a:rPr lang="zh-CN" altLang="en-US"/>
              <a:t>为了避免梯度消失和梯度爆炸，限制梯度大小。如果梯度g的二范数||g||大于5，就进行g = 5*g/||g|| 的转换。</a:t>
            </a:r>
            <a:endParaRPr lang="zh-CN" altLang="en-US"/>
          </a:p>
          <a:p>
            <a:r>
              <a:rPr lang="zh-CN" altLang="en-US"/>
              <a:t>不同的句子长度不同，为了降低计算量，一个batch中的句子的长度差不多相同。</a:t>
            </a:r>
            <a:endParaRPr lang="zh-CN" altLang="en-US"/>
          </a:p>
          <a:p>
            <a:r>
              <a:rPr lang="zh-CN" altLang="en-US"/>
              <a:t>本文的实验采用8个GPU。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B050"/>
                </a:solidFill>
              </a:rPr>
              <a:t>特别提醒</a:t>
            </a:r>
            <a:endParaRPr lang="zh-CN" altLang="en-US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在模型中</a:t>
            </a:r>
            <a:r>
              <a:rPr lang="en-US" altLang="zh-CN"/>
              <a:t>source</a:t>
            </a:r>
            <a:r>
              <a:rPr lang="zh-CN" altLang="en-US"/>
              <a:t>端的句子在</a:t>
            </a:r>
            <a:r>
              <a:rPr lang="en-US" altLang="zh-CN"/>
              <a:t>tokenizer</a:t>
            </a:r>
            <a:r>
              <a:rPr lang="zh-CN" altLang="en-US"/>
              <a:t>之后做了反转，这个没有数学解释，但一个通俗的理解是：目标句子与源句子开头的短时联系更加紧密了，在一个就翻译的初期，目标句子开头翻译质量的提升，提高了整体翻译的质量。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B050"/>
                </a:solidFill>
              </a:rPr>
              <a:t>3. pytorch</a:t>
            </a:r>
            <a:r>
              <a:rPr lang="zh-CN" altLang="en-US">
                <a:solidFill>
                  <a:srgbClr val="00B050"/>
                </a:solidFill>
              </a:rPr>
              <a:t>实现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encoder</a:t>
            </a:r>
            <a:r>
              <a:rPr lang="zh-CN" altLang="en-US"/>
              <a:t>和</a:t>
            </a:r>
            <a:r>
              <a:rPr lang="en-US" altLang="zh-CN"/>
              <a:t>decoder</a:t>
            </a:r>
            <a:r>
              <a:rPr lang="zh-CN" altLang="en-US"/>
              <a:t>端从论文的</a:t>
            </a:r>
            <a:r>
              <a:rPr lang="en-US" altLang="zh-CN"/>
              <a:t>4</a:t>
            </a:r>
            <a:r>
              <a:rPr lang="zh-CN" altLang="en-US"/>
              <a:t>层</a:t>
            </a:r>
            <a:r>
              <a:rPr lang="en-US" altLang="zh-CN"/>
              <a:t>LSTM</a:t>
            </a:r>
            <a:r>
              <a:rPr lang="zh-CN" altLang="en-US"/>
              <a:t>缩减为两层</a:t>
            </a:r>
            <a:endParaRPr lang="zh-CN" altLang="en-US"/>
          </a:p>
          <a:p>
            <a:r>
              <a:rPr lang="en-US" altLang="zh-CN"/>
              <a:t>2. encoder</a:t>
            </a:r>
            <a:r>
              <a:rPr lang="zh-CN" altLang="en-US"/>
              <a:t>端最后的输出中</a:t>
            </a:r>
            <a:r>
              <a:rPr lang="en-US" altLang="zh-CN"/>
              <a:t>hidden</a:t>
            </a:r>
            <a:r>
              <a:rPr lang="zh-CN" altLang="en-US"/>
              <a:t>和</a:t>
            </a:r>
            <a:r>
              <a:rPr lang="en-US" altLang="zh-CN"/>
              <a:t>cell</a:t>
            </a:r>
            <a:r>
              <a:rPr lang="zh-CN" altLang="en-US"/>
              <a:t>作为</a:t>
            </a:r>
            <a:r>
              <a:rPr lang="en-US" altLang="zh-CN"/>
              <a:t>decoder</a:t>
            </a:r>
            <a:r>
              <a:rPr lang="zh-CN" altLang="en-US"/>
              <a:t>的输入</a:t>
            </a:r>
            <a:r>
              <a:rPr lang="en-US" altLang="zh-CN"/>
              <a:t>hidden</a:t>
            </a:r>
            <a:r>
              <a:rPr lang="zh-CN" altLang="en-US"/>
              <a:t>和</a:t>
            </a:r>
            <a:r>
              <a:rPr lang="en-US" altLang="zh-CN"/>
              <a:t>cell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没有使用论文中提及的</a:t>
            </a:r>
            <a:r>
              <a:rPr lang="en-US" altLang="zh-CN"/>
              <a:t>beam search</a:t>
            </a:r>
            <a:r>
              <a:rPr lang="zh-CN" altLang="en-US"/>
              <a:t>，使用最简单的</a:t>
            </a:r>
            <a:r>
              <a:rPr lang="en-US" altLang="zh-CN"/>
              <a:t>softmax</a:t>
            </a:r>
            <a:r>
              <a:rPr lang="zh-CN" altLang="en-US"/>
              <a:t>找出</a:t>
            </a:r>
            <a:r>
              <a:rPr lang="en-US" altLang="zh-CN"/>
              <a:t>top1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其他训练参数和论文中有差异，训练数据少，使用的训练设备</a:t>
            </a:r>
            <a:r>
              <a:rPr lang="en-US" altLang="zh-CN"/>
              <a:t>GPU </a:t>
            </a:r>
            <a:r>
              <a:rPr lang="zh-CN" altLang="en-US"/>
              <a:t>是</a:t>
            </a:r>
            <a:r>
              <a:rPr lang="en-US" altLang="zh-CN"/>
              <a:t>gtx 960</a:t>
            </a:r>
            <a:r>
              <a:rPr lang="zh-CN" altLang="en-US"/>
              <a:t>（</a:t>
            </a:r>
            <a:r>
              <a:rPr lang="en-US" altLang="zh-CN"/>
              <a:t>4G</a:t>
            </a:r>
            <a:r>
              <a:rPr lang="zh-CN" altLang="en-US"/>
              <a:t>），参数维度均比论文中小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>
                <a:solidFill>
                  <a:srgbClr val="00B050"/>
                </a:solidFill>
              </a:rPr>
              <a:t>Encoder</a:t>
            </a:r>
            <a:r>
              <a:rPr lang="zh-CN" altLang="en-US">
                <a:solidFill>
                  <a:srgbClr val="00B050"/>
                </a:solidFill>
              </a:rPr>
              <a:t>部分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39365" y="2187575"/>
            <a:ext cx="63912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B050"/>
                </a:solidFill>
              </a:rPr>
              <a:t>Decoder</a:t>
            </a:r>
            <a:r>
              <a:rPr lang="zh-CN" altLang="en-US">
                <a:solidFill>
                  <a:srgbClr val="00B050"/>
                </a:solidFill>
              </a:rPr>
              <a:t>部分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2955" y="1825625"/>
            <a:ext cx="55448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B050"/>
                </a:solidFill>
              </a:rPr>
              <a:t>Seq2Seq</a:t>
            </a:r>
            <a:r>
              <a:rPr lang="zh-CN" altLang="en-US">
                <a:solidFill>
                  <a:srgbClr val="00B050"/>
                </a:solidFill>
              </a:rPr>
              <a:t>部分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4890" y="1825625"/>
            <a:ext cx="7600950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95,&quot;width&quot;:17190}"/>
</p:tagLst>
</file>

<file path=ppt/tags/tag2.xml><?xml version="1.0" encoding="utf-8"?>
<p:tagLst xmlns:p="http://schemas.openxmlformats.org/presentationml/2006/main">
  <p:tag name="KSO_WM_UNIT_PLACING_PICTURE_USER_VIEWPORT" val="{&quot;height&quot;:5130,&quot;width&quot;:100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WPS 演示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烟雾</cp:lastModifiedBy>
  <cp:revision>5</cp:revision>
  <dcterms:created xsi:type="dcterms:W3CDTF">2020-07-26T10:35:06Z</dcterms:created>
  <dcterms:modified xsi:type="dcterms:W3CDTF">2020-07-26T11:09:42Z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