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86" r:id="rId3"/>
    <p:sldId id="259" r:id="rId4"/>
    <p:sldId id="265" r:id="rId5"/>
    <p:sldId id="266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9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42C1E6-6B68-9458-3AD8-15C0D9AF3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C31DA-7890-90DE-7286-C9C202C767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B1BB-4AD7-4AE6-B11B-EB969E119A6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F0020-BB8C-3EB7-B0A2-16C0471042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BE58B-7A06-D9E0-E6A7-31FAECD08B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09433-1107-43CA-8674-8C846C13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110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BEE1A-99F7-4791-810B-3C0315F1594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2E7F0-388B-40C2-9467-F6764519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9781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348B-5D87-4628-8C39-3F7A456AC33B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CB3A-2E3D-4674-AD96-797387DB01B3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9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21F2-79E8-4024-A88C-29652E643A68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613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FA0-25AE-44D2-A341-266EA9F3A3BA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00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41C4-98E0-4E4E-9F64-E21D08170258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41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74D3-38A1-4467-A51A-DE2F64DF9E1E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77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4D94-B0B6-4AE0-BECB-6324AAE8E834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48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36D7-1990-4CCB-97C9-68D63C516FED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6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5201" y="6492875"/>
            <a:ext cx="5716488" cy="365125"/>
          </a:xfrm>
        </p:spPr>
        <p:txBody>
          <a:bodyPr/>
          <a:lstStyle>
            <a:lvl1pPr>
              <a:defRPr sz="1050">
                <a:solidFill>
                  <a:srgbClr val="002060"/>
                </a:solidFill>
              </a:defRPr>
            </a:lvl1pPr>
          </a:lstStyle>
          <a:p>
            <a:r>
              <a:rPr lang="en-US"/>
              <a:t>www.itadvisorai.com                                                              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91DF7A6-B1AF-5994-C216-671AE031B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5590" y="6364920"/>
            <a:ext cx="986160" cy="49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2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C5FC-408B-4006-94B7-EE3017125AB5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F76-6010-4B19-9BEA-608C7AF984D8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ardware_status">
            <a:extLst>
              <a:ext uri="{FF2B5EF4-FFF2-40B4-BE49-F238E27FC236}">
                <a16:creationId xmlns:a16="http://schemas.microsoft.com/office/drawing/2014/main" id="{37642FB6-85F7-A02E-A7A3-5CC2F3946D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9688" y="1905000"/>
            <a:ext cx="2536825" cy="194627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hardware_tier">
            <a:extLst>
              <a:ext uri="{FF2B5EF4-FFF2-40B4-BE49-F238E27FC236}">
                <a16:creationId xmlns:a16="http://schemas.microsoft.com/office/drawing/2014/main" id="{39C23021-D75E-8EEA-3F97-5EFADB81F1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688" y="4068763"/>
            <a:ext cx="2536825" cy="2165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9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51C0-FF5B-4241-BDF9-5C23C020AE4A}" type="datetime1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16F7-673E-4600-A89D-FC1933D7B95B}" type="datetime1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8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1163-EF79-4E0D-A56E-9BA57805209E}" type="datetime1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8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C6E-3645-4277-8745-B9AC892D6FF2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365-3464-4DC5-941D-7305DBF78756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C785-8747-4F31-964C-855D81C721D8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hardwar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ng hallway with rows of computer servers&#10;&#10;AI-generated content may be incorrect.">
            <a:extLst>
              <a:ext uri="{FF2B5EF4-FFF2-40B4-BE49-F238E27FC236}">
                <a16:creationId xmlns:a16="http://schemas.microsoft.com/office/drawing/2014/main" id="{71C9C98C-EEBF-6757-8E07-E5FCE77D6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8991" y="1"/>
            <a:ext cx="8217262" cy="2934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8616" y="2400301"/>
            <a:ext cx="7125383" cy="1752599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Market GAP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63FC2-5E84-9591-73AA-55AB2EB8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958" y="6473544"/>
            <a:ext cx="5716488" cy="365125"/>
          </a:xfrm>
        </p:spPr>
        <p:txBody>
          <a:bodyPr/>
          <a:lstStyle/>
          <a:p>
            <a:r>
              <a:rPr lang="en-US" sz="1100" dirty="0">
                <a:solidFill>
                  <a:srgbClr val="002060"/>
                </a:solidFill>
              </a:rPr>
              <a:t>www.itadvisorai.com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E4510-71AA-99F3-C1DD-E819E15A1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7C87-B2EC-28DC-6F39-D82B8F08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A7A6C-5315-2CEF-7484-818CEF42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8B23E-54F7-2D88-D5E8-CE470C40EBF9}"/>
              </a:ext>
            </a:extLst>
          </p:cNvPr>
          <p:cNvSpPr txBox="1"/>
          <p:nvPr/>
        </p:nvSpPr>
        <p:spPr>
          <a:xfrm>
            <a:off x="1296537" y="1392072"/>
            <a:ext cx="734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{{ </a:t>
            </a:r>
            <a:r>
              <a:rPr lang="en-US" dirty="0" err="1"/>
              <a:t>executive_summary</a:t>
            </a:r>
            <a:r>
              <a:rPr lang="en-US" dirty="0"/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269139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State 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754D6-8C48-BDFA-5234-439F5A04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B179D8-026F-4751-DBB7-9442DE04058B}"/>
              </a:ext>
            </a:extLst>
          </p:cNvPr>
          <p:cNvSpPr txBox="1"/>
          <p:nvPr/>
        </p:nvSpPr>
        <p:spPr>
          <a:xfrm>
            <a:off x="1296537" y="1392072"/>
            <a:ext cx="734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{{ </a:t>
            </a:r>
            <a:r>
              <a:rPr lang="en-US" dirty="0" err="1"/>
              <a:t>current_state_overview</a:t>
            </a:r>
            <a:r>
              <a:rPr lang="en-US" dirty="0"/>
              <a:t> }}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GAP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D5E9E-BC8B-F3C4-04F6-5A8AF475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4" name="hardware_tier">
            <a:extLst>
              <a:ext uri="{FF2B5EF4-FFF2-40B4-BE49-F238E27FC236}">
                <a16:creationId xmlns:a16="http://schemas.microsoft.com/office/drawing/2014/main" id="{F07463FC-B90D-8C1F-F6A8-3636AE41CB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hardware_status">
            <a:extLst>
              <a:ext uri="{FF2B5EF4-FFF2-40B4-BE49-F238E27FC236}">
                <a16:creationId xmlns:a16="http://schemas.microsoft.com/office/drawing/2014/main" id="{BA32FCA3-D6D4-1F56-C827-22C502977D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4C714-97A2-B06E-6E1F-24DA0AE50308}"/>
              </a:ext>
            </a:extLst>
          </p:cNvPr>
          <p:cNvSpPr txBox="1"/>
          <p:nvPr/>
        </p:nvSpPr>
        <p:spPr>
          <a:xfrm>
            <a:off x="1296537" y="1392072"/>
            <a:ext cx="5186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{{ </a:t>
            </a:r>
            <a:r>
              <a:rPr lang="en-US" sz="1200" dirty="0" err="1"/>
              <a:t>executive_summary</a:t>
            </a:r>
            <a:r>
              <a:rPr lang="en-US" sz="1200" dirty="0"/>
              <a:t> }}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GAP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91E36-1E24-2D0F-38A1-421A9BE0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3" name="software_tier">
            <a:extLst>
              <a:ext uri="{FF2B5EF4-FFF2-40B4-BE49-F238E27FC236}">
                <a16:creationId xmlns:a16="http://schemas.microsoft.com/office/drawing/2014/main" id="{5CA1639D-C242-63F1-EF6F-B47A7AAA8E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oftware_status">
            <a:extLst>
              <a:ext uri="{FF2B5EF4-FFF2-40B4-BE49-F238E27FC236}">
                <a16:creationId xmlns:a16="http://schemas.microsoft.com/office/drawing/2014/main" id="{20B56BED-491D-CACC-F1D9-AFF0CC7A49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4AC0E-B951-4F18-A0A8-D7ED10270E1A}"/>
              </a:ext>
            </a:extLst>
          </p:cNvPr>
          <p:cNvSpPr txBox="1"/>
          <p:nvPr/>
        </p:nvSpPr>
        <p:spPr>
          <a:xfrm>
            <a:off x="1296537" y="1392072"/>
            <a:ext cx="5450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{{ </a:t>
            </a:r>
            <a:r>
              <a:rPr lang="en-US" sz="1200" dirty="0" err="1"/>
              <a:t>software_gap_analysis</a:t>
            </a:r>
            <a:r>
              <a:rPr lang="en-US" sz="1200" dirty="0"/>
              <a:t> }}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Market Benchmark</a:t>
            </a:r>
            <a:r>
              <a:rPr lang="en-US" dirty="0"/>
              <a:t>ing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B9FA6-2253-A8A2-F961-29D1A119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26FF3-8623-5A69-0323-28733B40A462}"/>
              </a:ext>
            </a:extLst>
          </p:cNvPr>
          <p:cNvSpPr txBox="1"/>
          <p:nvPr/>
        </p:nvSpPr>
        <p:spPr>
          <a:xfrm>
            <a:off x="1296537" y="1392072"/>
            <a:ext cx="734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{{ </a:t>
            </a:r>
            <a:r>
              <a:rPr lang="en-US" dirty="0" err="1"/>
              <a:t>market_benchmarking</a:t>
            </a:r>
            <a:r>
              <a:rPr lang="en-US" dirty="0"/>
              <a:t> 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76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Century Gothic</vt:lpstr>
      <vt:lpstr>Wingdings 3</vt:lpstr>
      <vt:lpstr>Wisp</vt:lpstr>
      <vt:lpstr>Market GAP Analysis</vt:lpstr>
      <vt:lpstr>Executive Summary</vt:lpstr>
      <vt:lpstr>Current State Overview</vt:lpstr>
      <vt:lpstr>Hardware GAP Analysis</vt:lpstr>
      <vt:lpstr>Software GAP Analysis</vt:lpstr>
      <vt:lpstr>Market Benchmarking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Deb mi</cp:lastModifiedBy>
  <cp:revision>10</cp:revision>
  <dcterms:created xsi:type="dcterms:W3CDTF">2013-01-27T09:14:16Z</dcterms:created>
  <dcterms:modified xsi:type="dcterms:W3CDTF">2025-07-07T13:36:02Z</dcterms:modified>
  <cp:category/>
</cp:coreProperties>
</file>