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bmstu.wiki/Microsoft_Acces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s7000.net.ve/2019/08/13/una-comparacion-de-los-sistemas-y-modelos-de-gestion-de-bases-de-datos-nosql/" TargetMode="External"/><Relationship Id="rId5" Type="http://schemas.openxmlformats.org/officeDocument/2006/relationships/image" Target="../media/image6.gif"/><Relationship Id="rId10" Type="http://schemas.openxmlformats.org/officeDocument/2006/relationships/hyperlink" Target="https://ru.bmstu.wiki/Oracle_Database" TargetMode="External"/><Relationship Id="rId4" Type="http://schemas.openxmlformats.org/officeDocument/2006/relationships/hyperlink" Target="https://www.marinedatascience.co/software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8020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Relacional</a:t>
            </a: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944355" y="4074289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Leonardo R Orabona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 banco de dados?</a:t>
            </a: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5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399"/>
            <a:ext cx="10515600" cy="5893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856"/>
            <a:ext cx="10515600" cy="1495091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161513"/>
                </a:solidFill>
                <a:effectLst/>
                <a:latin typeface="OracleSansVF"/>
              </a:rPr>
              <a:t> É uma coleção organizada de informações - ou dados - estruturadas, normalmente armazenadas eletronicamente em um sistema de computador.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81E93D-A26A-264E-ABF1-996A1B15B210}"/>
              </a:ext>
            </a:extLst>
          </p:cNvPr>
          <p:cNvSpPr txBox="1">
            <a:spLocks/>
          </p:cNvSpPr>
          <p:nvPr/>
        </p:nvSpPr>
        <p:spPr>
          <a:xfrm>
            <a:off x="838200" y="2442579"/>
            <a:ext cx="10515600" cy="58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SQL  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(</a:t>
            </a:r>
            <a:r>
              <a:rPr lang="pt-BR" sz="1200" b="1" i="0" dirty="0" err="1">
                <a:solidFill>
                  <a:srgbClr val="161513"/>
                </a:solidFill>
                <a:effectLst/>
                <a:latin typeface="OracleSansVF"/>
              </a:rPr>
              <a:t>Structured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 Query </a:t>
            </a:r>
            <a:r>
              <a:rPr lang="pt-BR" sz="1200" b="1" i="0" dirty="0" err="1">
                <a:solidFill>
                  <a:srgbClr val="161513"/>
                </a:solidFill>
                <a:effectLst/>
                <a:latin typeface="OracleSansVF"/>
              </a:rPr>
              <a:t>Language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, Linguagem de consulta estruturada)</a:t>
            </a:r>
            <a:endParaRPr lang="pt-BR" sz="1050" b="1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D5FC6EC-823D-E1EA-4628-8455DC06B876}"/>
              </a:ext>
            </a:extLst>
          </p:cNvPr>
          <p:cNvSpPr txBox="1">
            <a:spLocks/>
          </p:cNvSpPr>
          <p:nvPr/>
        </p:nvSpPr>
        <p:spPr>
          <a:xfrm>
            <a:off x="838200" y="3125036"/>
            <a:ext cx="10515600" cy="149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161513"/>
                </a:solidFill>
                <a:latin typeface="OracleSansVF"/>
              </a:rPr>
              <a:t> </a:t>
            </a:r>
            <a:r>
              <a:rPr lang="pt-BR" sz="2000" b="0" i="0" dirty="0">
                <a:effectLst/>
                <a:latin typeface="OracleSansVF"/>
              </a:rPr>
              <a:t>SQL é uma linguagem de programação usada por quase todos </a:t>
            </a:r>
            <a:r>
              <a:rPr lang="pt-BR" sz="2000" b="0" i="0" u="none" strike="noStrike" dirty="0">
                <a:effectLst/>
                <a:latin typeface="OracleSansVF"/>
              </a:rPr>
              <a:t>os bancos de dados relacionais</a:t>
            </a:r>
            <a:r>
              <a:rPr lang="pt-BR" sz="2000" b="0" i="0" dirty="0">
                <a:effectLst/>
                <a:latin typeface="OracleSansVF"/>
              </a:rPr>
              <a:t> para consultar, manipular e definir dados e fornecer controle de acesso. O SQL foi desenvolvido pela primeira vez na IBM nos anos 1970.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5B5075F-BEBF-2B00-3FC5-C16FB9016B8A}"/>
              </a:ext>
            </a:extLst>
          </p:cNvPr>
          <p:cNvSpPr txBox="1">
            <a:spLocks/>
          </p:cNvSpPr>
          <p:nvPr/>
        </p:nvSpPr>
        <p:spPr>
          <a:xfrm>
            <a:off x="838200" y="4657057"/>
            <a:ext cx="10515600" cy="58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(No </a:t>
            </a:r>
            <a:r>
              <a:rPr lang="pt-BR" sz="1200" b="1" i="0" dirty="0" err="1">
                <a:solidFill>
                  <a:srgbClr val="161513"/>
                </a:solidFill>
                <a:effectLst/>
                <a:latin typeface="OracleSansVF"/>
              </a:rPr>
              <a:t>Structured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 Query </a:t>
            </a:r>
            <a:r>
              <a:rPr lang="pt-BR" sz="1200" b="1" i="0" dirty="0" err="1">
                <a:solidFill>
                  <a:srgbClr val="161513"/>
                </a:solidFill>
                <a:effectLst/>
                <a:latin typeface="OracleSansVF"/>
              </a:rPr>
              <a:t>Language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pt-BR" sz="1200" b="1" i="0">
                <a:solidFill>
                  <a:srgbClr val="161513"/>
                </a:solidFill>
                <a:effectLst/>
                <a:latin typeface="OracleSansVF"/>
              </a:rPr>
              <a:t>Linguagem </a:t>
            </a:r>
            <a:r>
              <a:rPr lang="pt-BR" sz="1200" b="1">
                <a:solidFill>
                  <a:srgbClr val="161513"/>
                </a:solidFill>
                <a:latin typeface="OracleSansVF"/>
              </a:rPr>
              <a:t>s</a:t>
            </a:r>
            <a:r>
              <a:rPr lang="pt-BR" sz="1200" b="1" i="0">
                <a:solidFill>
                  <a:srgbClr val="161513"/>
                </a:solidFill>
                <a:effectLst/>
                <a:latin typeface="OracleSansVF"/>
              </a:rPr>
              <a:t>em </a:t>
            </a:r>
            <a:r>
              <a:rPr lang="pt-BR" sz="1200" b="1" i="0" dirty="0">
                <a:solidFill>
                  <a:srgbClr val="161513"/>
                </a:solidFill>
                <a:effectLst/>
                <a:latin typeface="OracleSansVF"/>
              </a:rPr>
              <a:t>consulta estruturada)</a:t>
            </a:r>
            <a:endParaRPr lang="pt-BR" sz="1050" b="1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41A283D-9820-4BF8-EE9F-664184C22C07}"/>
              </a:ext>
            </a:extLst>
          </p:cNvPr>
          <p:cNvSpPr txBox="1">
            <a:spLocks/>
          </p:cNvSpPr>
          <p:nvPr/>
        </p:nvSpPr>
        <p:spPr>
          <a:xfrm>
            <a:off x="838200" y="5339514"/>
            <a:ext cx="10515600" cy="149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161513"/>
                </a:solidFill>
                <a:latin typeface="OracleSansVF"/>
              </a:rPr>
              <a:t> </a:t>
            </a:r>
            <a:r>
              <a:rPr lang="pt-BR" sz="2000" b="0" i="0" dirty="0">
                <a:solidFill>
                  <a:srgbClr val="161513"/>
                </a:solidFill>
                <a:effectLst/>
                <a:latin typeface="OracleSansVF"/>
              </a:rPr>
              <a:t>Um </a:t>
            </a:r>
            <a:r>
              <a:rPr lang="pt-BR" sz="2000" b="0" i="0" u="none" strike="noStrike" dirty="0">
                <a:effectLst/>
                <a:latin typeface="OracleSansVF"/>
              </a:rPr>
              <a:t>NoSQL</a:t>
            </a:r>
            <a:r>
              <a:rPr lang="pt-BR" sz="2000" b="0" i="0" dirty="0">
                <a:solidFill>
                  <a:srgbClr val="161513"/>
                </a:solidFill>
                <a:effectLst/>
                <a:latin typeface="OracleSansVF"/>
              </a:rPr>
              <a:t>, ou banco de dados não relacional, permite que dados não estruturados e semiestruturados sejam armazenados e manipulados. Os bancos de dados NoSQL se tornaram populares à medida que os aplicativos web se tornaram mais comuns e mais complexos.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387" y="361229"/>
            <a:ext cx="7754176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Relacional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Relacional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B0D5E-A654-B226-7918-DCBF8BA2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545" cy="2873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A9B96464-26BF-6BDE-B319-33F8CA08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567" y="5693420"/>
            <a:ext cx="2921788" cy="917454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4BCB8BB2-FA79-3FEB-8366-7F892939D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42332" y="5155487"/>
            <a:ext cx="3887311" cy="1525769"/>
          </a:xfrm>
          <a:prstGeom prst="rect">
            <a:avLst/>
          </a:prstGeom>
        </p:spPr>
      </p:pic>
      <p:pic>
        <p:nvPicPr>
          <p:cNvPr id="16" name="Imagem 15" descr="Forma&#10;&#10;Descrição gerada automaticamente com confiança média">
            <a:extLst>
              <a:ext uri="{FF2B5EF4-FFF2-40B4-BE49-F238E27FC236}">
                <a16:creationId xmlns:a16="http://schemas.microsoft.com/office/drawing/2014/main" id="{DB0B220D-CB93-8678-227D-DA57049E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9144" y="5046154"/>
            <a:ext cx="2498271" cy="636242"/>
          </a:xfrm>
          <a:prstGeom prst="rect">
            <a:avLst/>
          </a:prstGeom>
        </p:spPr>
      </p:pic>
      <p:pic>
        <p:nvPicPr>
          <p:cNvPr id="19" name="Imagem 18" descr="Texto&#10;&#10;Descrição gerada automaticamente com confiança média">
            <a:extLst>
              <a:ext uri="{FF2B5EF4-FFF2-40B4-BE49-F238E27FC236}">
                <a16:creationId xmlns:a16="http://schemas.microsoft.com/office/drawing/2014/main" id="{E30F580B-1F76-AECA-B354-FC9CAB3CD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992956" y="5276346"/>
            <a:ext cx="2100076" cy="1030226"/>
          </a:xfrm>
          <a:prstGeom prst="rect">
            <a:avLst/>
          </a:prstGeom>
        </p:spPr>
      </p:pic>
      <p:graphicFrame>
        <p:nvGraphicFramePr>
          <p:cNvPr id="21" name="Tabela 21">
            <a:extLst>
              <a:ext uri="{FF2B5EF4-FFF2-40B4-BE49-F238E27FC236}">
                <a16:creationId xmlns:a16="http://schemas.microsoft.com/office/drawing/2014/main" id="{D264CB5C-1C01-7DAA-04C1-D3322BD4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19089"/>
              </p:ext>
            </p:extLst>
          </p:nvPr>
        </p:nvGraphicFramePr>
        <p:xfrm>
          <a:off x="662342" y="2407510"/>
          <a:ext cx="46612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07">
                  <a:extLst>
                    <a:ext uri="{9D8B030D-6E8A-4147-A177-3AD203B41FA5}">
                      <a16:colId xmlns:a16="http://schemas.microsoft.com/office/drawing/2014/main" val="3798947718"/>
                    </a:ext>
                  </a:extLst>
                </a:gridCol>
                <a:gridCol w="1165307">
                  <a:extLst>
                    <a:ext uri="{9D8B030D-6E8A-4147-A177-3AD203B41FA5}">
                      <a16:colId xmlns:a16="http://schemas.microsoft.com/office/drawing/2014/main" val="4259985474"/>
                    </a:ext>
                  </a:extLst>
                </a:gridCol>
                <a:gridCol w="1165307">
                  <a:extLst>
                    <a:ext uri="{9D8B030D-6E8A-4147-A177-3AD203B41FA5}">
                      <a16:colId xmlns:a16="http://schemas.microsoft.com/office/drawing/2014/main" val="1778980422"/>
                    </a:ext>
                  </a:extLst>
                </a:gridCol>
                <a:gridCol w="1165307">
                  <a:extLst>
                    <a:ext uri="{9D8B030D-6E8A-4147-A177-3AD203B41FA5}">
                      <a16:colId xmlns:a16="http://schemas.microsoft.com/office/drawing/2014/main" val="94011407"/>
                    </a:ext>
                  </a:extLst>
                </a:gridCol>
              </a:tblGrid>
              <a:tr h="362014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86015"/>
                  </a:ext>
                </a:extLst>
              </a:tr>
              <a:tr h="362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39525"/>
                  </a:ext>
                </a:extLst>
              </a:tr>
              <a:tr h="362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4952"/>
                  </a:ext>
                </a:extLst>
              </a:tr>
              <a:tr h="362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641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B4A3BA-041C-F994-BC95-E5830185D6D1}"/>
              </a:ext>
            </a:extLst>
          </p:cNvPr>
          <p:cNvSpPr txBox="1"/>
          <p:nvPr/>
        </p:nvSpPr>
        <p:spPr>
          <a:xfrm>
            <a:off x="7466958" y="1153871"/>
            <a:ext cx="2248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“ID”: </a:t>
            </a:r>
            <a:r>
              <a:rPr lang="pt-BR" sz="1400" dirty="0"/>
              <a:t>1,      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“NOME”: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“Marcos”,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“IDADE”: </a:t>
            </a:r>
            <a:r>
              <a:rPr lang="pt-BR" sz="1400" dirty="0"/>
              <a:t>32,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“ALTURA”:</a:t>
            </a:r>
            <a:r>
              <a:rPr lang="pt-BR" sz="1400" dirty="0"/>
              <a:t> 1.92</a:t>
            </a:r>
          </a:p>
          <a:p>
            <a:r>
              <a:rPr lang="pt-BR" sz="1400" dirty="0"/>
              <a:t>},</a:t>
            </a:r>
          </a:p>
          <a:p>
            <a:r>
              <a:rPr lang="pt-BR" sz="1400" dirty="0"/>
              <a:t>{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“ID”: </a:t>
            </a:r>
            <a:r>
              <a:rPr lang="pt-BR" sz="1400" dirty="0"/>
              <a:t>2,      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“NOME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”: “Bruna”,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“IDADE”: </a:t>
            </a:r>
            <a:r>
              <a:rPr lang="pt-BR" sz="1400" dirty="0"/>
              <a:t>16,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“ALTURA”:</a:t>
            </a:r>
            <a:r>
              <a:rPr lang="pt-BR" sz="1400" dirty="0"/>
              <a:t> 1.68</a:t>
            </a:r>
          </a:p>
          <a:p>
            <a:r>
              <a:rPr lang="pt-BR" sz="1400" dirty="0"/>
              <a:t>},</a:t>
            </a:r>
          </a:p>
          <a:p>
            <a:r>
              <a:rPr lang="pt-BR" sz="1400" dirty="0"/>
              <a:t>{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“ID”: </a:t>
            </a:r>
            <a:r>
              <a:rPr lang="pt-BR" sz="1400" dirty="0"/>
              <a:t>3,      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“NOME”: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</a:rPr>
              <a:t>“João”,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“IDADE”: </a:t>
            </a:r>
            <a:r>
              <a:rPr lang="pt-BR" sz="1400" dirty="0"/>
              <a:t>74,</a:t>
            </a:r>
          </a:p>
          <a:p>
            <a:pPr lvl="1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“ALTURA”: </a:t>
            </a:r>
            <a:r>
              <a:rPr lang="pt-BR" sz="1400" dirty="0"/>
              <a:t>1.72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8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OracleSansVF</vt:lpstr>
      <vt:lpstr>Tema do Office</vt:lpstr>
      <vt:lpstr>Apresentação do PowerPoint</vt:lpstr>
      <vt:lpstr>Apresentação do PowerPoint</vt:lpstr>
      <vt:lpstr>Banco de dados</vt:lpstr>
      <vt:lpstr>Relacional Vs Não Relacional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Leonardo Ruiz Orabona</cp:lastModifiedBy>
  <cp:revision>10</cp:revision>
  <dcterms:created xsi:type="dcterms:W3CDTF">2022-08-24T20:43:04Z</dcterms:created>
  <dcterms:modified xsi:type="dcterms:W3CDTF">2022-10-05T02:11:01Z</dcterms:modified>
</cp:coreProperties>
</file>