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9D81C-F475-4447-A159-30A888623B7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</dgm:pt>
    <dgm:pt modelId="{655DD3B1-5BAA-423E-8DD5-F68D6CE5E252}">
      <dgm:prSet phldrT="[Text]"/>
      <dgm:spPr/>
      <dgm:t>
        <a:bodyPr/>
        <a:lstStyle/>
        <a:p>
          <a:endParaRPr lang="en-US" dirty="0"/>
        </a:p>
      </dgm:t>
    </dgm:pt>
    <dgm:pt modelId="{4734AACA-9070-4F68-99A7-C8BA9086638B}" type="parTrans" cxnId="{51BAA152-BD5C-455A-9FC9-BCC6188CC76D}">
      <dgm:prSet/>
      <dgm:spPr/>
      <dgm:t>
        <a:bodyPr/>
        <a:lstStyle/>
        <a:p>
          <a:endParaRPr lang="en-US"/>
        </a:p>
      </dgm:t>
    </dgm:pt>
    <dgm:pt modelId="{F0BF9462-58B7-49A8-9FF4-C1755C4B47B8}" type="sibTrans" cxnId="{51BAA152-BD5C-455A-9FC9-BCC6188CC76D}">
      <dgm:prSet/>
      <dgm:spPr/>
      <dgm:t>
        <a:bodyPr/>
        <a:lstStyle/>
        <a:p>
          <a:endParaRPr lang="en-US"/>
        </a:p>
      </dgm:t>
    </dgm:pt>
    <dgm:pt modelId="{7D553E68-46B5-4A4A-8A5F-10D6646637B1}" type="pres">
      <dgm:prSet presAssocID="{D169D81C-F475-4447-A159-30A888623B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C7E5-D70A-4387-B26E-E63FC4DAAD7C}" type="pres">
      <dgm:prSet presAssocID="{655DD3B1-5BAA-423E-8DD5-F68D6CE5E252}" presName="hierRoot1" presStyleCnt="0"/>
      <dgm:spPr/>
    </dgm:pt>
    <dgm:pt modelId="{FB91EC14-986F-4B71-86A6-47D6831FA11C}" type="pres">
      <dgm:prSet presAssocID="{655DD3B1-5BAA-423E-8DD5-F68D6CE5E252}" presName="composite" presStyleCnt="0"/>
      <dgm:spPr/>
    </dgm:pt>
    <dgm:pt modelId="{B8E79FC6-5180-4307-BBAE-2138B6720779}" type="pres">
      <dgm:prSet presAssocID="{655DD3B1-5BAA-423E-8DD5-F68D6CE5E252}" presName="image" presStyleLbl="node0" presStyleIdx="0" presStyleCnt="1" custScaleX="319600" custScaleY="314043" custLinFactX="-58577" custLinFactNeighborX="-100000" custLinFactNeighborY="-621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BD3B27B-B63D-4728-8F33-56C32168B388}" type="pres">
      <dgm:prSet presAssocID="{655DD3B1-5BAA-423E-8DD5-F68D6CE5E252}" presName="text" presStyleLbl="revTx" presStyleIdx="0" presStyleCnt="1">
        <dgm:presLayoutVars>
          <dgm:chPref val="3"/>
        </dgm:presLayoutVars>
      </dgm:prSet>
      <dgm:spPr/>
    </dgm:pt>
    <dgm:pt modelId="{AB831F1F-17F3-42A1-BFA6-FB777658E378}" type="pres">
      <dgm:prSet presAssocID="{655DD3B1-5BAA-423E-8DD5-F68D6CE5E252}" presName="hierChild2" presStyleCnt="0"/>
      <dgm:spPr/>
    </dgm:pt>
  </dgm:ptLst>
  <dgm:cxnLst>
    <dgm:cxn modelId="{0BE22ABD-7BD5-4A2B-801D-57A945F4FABD}" type="presOf" srcId="{655DD3B1-5BAA-423E-8DD5-F68D6CE5E252}" destId="{2BD3B27B-B63D-4728-8F33-56C32168B388}" srcOrd="0" destOrd="0" presId="urn:microsoft.com/office/officeart/2009/layout/CirclePictureHierarchy"/>
    <dgm:cxn modelId="{51BAA152-BD5C-455A-9FC9-BCC6188CC76D}" srcId="{D169D81C-F475-4447-A159-30A888623B7B}" destId="{655DD3B1-5BAA-423E-8DD5-F68D6CE5E252}" srcOrd="0" destOrd="0" parTransId="{4734AACA-9070-4F68-99A7-C8BA9086638B}" sibTransId="{F0BF9462-58B7-49A8-9FF4-C1755C4B47B8}"/>
    <dgm:cxn modelId="{28C05D37-2135-494A-90D4-C6EFAC88DE1D}" type="presOf" srcId="{D169D81C-F475-4447-A159-30A888623B7B}" destId="{7D553E68-46B5-4A4A-8A5F-10D6646637B1}" srcOrd="0" destOrd="0" presId="urn:microsoft.com/office/officeart/2009/layout/CirclePictureHierarchy"/>
    <dgm:cxn modelId="{22392E2C-9D4B-4738-92C9-094659EB735F}" type="presParOf" srcId="{7D553E68-46B5-4A4A-8A5F-10D6646637B1}" destId="{F7C9C7E5-D70A-4387-B26E-E63FC4DAAD7C}" srcOrd="0" destOrd="0" presId="urn:microsoft.com/office/officeart/2009/layout/CirclePictureHierarchy"/>
    <dgm:cxn modelId="{9AAAA6D1-3561-45CB-8C68-BB68CABF13D0}" type="presParOf" srcId="{F7C9C7E5-D70A-4387-B26E-E63FC4DAAD7C}" destId="{FB91EC14-986F-4B71-86A6-47D6831FA11C}" srcOrd="0" destOrd="0" presId="urn:microsoft.com/office/officeart/2009/layout/CirclePictureHierarchy"/>
    <dgm:cxn modelId="{52449148-1D55-4D82-A8D5-AA36549E6950}" type="presParOf" srcId="{FB91EC14-986F-4B71-86A6-47D6831FA11C}" destId="{B8E79FC6-5180-4307-BBAE-2138B6720779}" srcOrd="0" destOrd="0" presId="urn:microsoft.com/office/officeart/2009/layout/CirclePictureHierarchy"/>
    <dgm:cxn modelId="{6E50B622-1904-44EF-A305-A1B604FA6B29}" type="presParOf" srcId="{FB91EC14-986F-4B71-86A6-47D6831FA11C}" destId="{2BD3B27B-B63D-4728-8F33-56C32168B388}" srcOrd="1" destOrd="0" presId="urn:microsoft.com/office/officeart/2009/layout/CirclePictureHierarchy"/>
    <dgm:cxn modelId="{04BC6CAB-E4F6-4A21-B1B7-4C4E80EB7558}" type="presParOf" srcId="{F7C9C7E5-D70A-4387-B26E-E63FC4DAAD7C}" destId="{AB831F1F-17F3-42A1-BFA6-FB777658E3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79FC6-5180-4307-BBAE-2138B6720779}">
      <dsp:nvSpPr>
        <dsp:cNvPr id="0" name=""/>
        <dsp:cNvSpPr/>
      </dsp:nvSpPr>
      <dsp:spPr>
        <a:xfrm>
          <a:off x="0" y="0"/>
          <a:ext cx="2502609" cy="24590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3B27B-B63D-4728-8F33-56C32168B388}">
      <dsp:nvSpPr>
        <dsp:cNvPr id="0" name=""/>
        <dsp:cNvSpPr/>
      </dsp:nvSpPr>
      <dsp:spPr>
        <a:xfrm>
          <a:off x="1643830" y="836068"/>
          <a:ext cx="1174566" cy="78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1643830" y="836068"/>
        <a:ext cx="1174566" cy="78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9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33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1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4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7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9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0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8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3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93" y="175846"/>
            <a:ext cx="7549522" cy="3552092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2583261"/>
            <a:ext cx="66095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ZA" sz="180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AI StUDENTCAPITAL</a:t>
            </a:r>
            <a:r>
              <a:rPr lang="en-US" altLang="en-US" sz="1800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Connecting Students with Investors Using AI Powered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Presenters' Names : </a:t>
            </a:r>
            <a:r>
              <a:rPr lang="en-ZA" sz="1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SKOSANA </a:t>
            </a: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</a:t>
            </a:r>
            <a:r>
              <a:rPr lang="en-ZA" sz="1800" kern="1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ptos"/>
                <a:cs typeface="Times New Roman" panose="02020603050405020304" pitchFamily="18" charset="0"/>
              </a:rPr>
              <a:t>, </a:t>
            </a: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LESELE KG,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SHILENGE VB, NGWENYA NA,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THOBAKGALE TT,</a:t>
            </a:r>
            <a:r>
              <a:rPr lang="en-ZA" sz="18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KUNENE PP,                                    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ZA" sz="18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NDLOVU M, KHOZA KP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: 28 October 2024        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980345"/>
              </p:ext>
            </p:extLst>
          </p:nvPr>
        </p:nvGraphicFramePr>
        <p:xfrm>
          <a:off x="9372601" y="4281855"/>
          <a:ext cx="2819400" cy="24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887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740686"/>
            <a:ext cx="982393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7.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Benefits of the AI </a:t>
            </a:r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Platform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Title:</a:t>
            </a:r>
            <a:r>
              <a:rPr lang="en-GB" dirty="0"/>
              <a:t> Benefits of the AI </a:t>
            </a:r>
            <a:r>
              <a:rPr lang="en-GB" dirty="0" smtClean="0"/>
              <a:t>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Efficient </a:t>
            </a: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Matching: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Faster connections between students and investors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Improved Investment Decisions: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Investors receive success ratings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Promotion of Innovation: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Students access funding, encouraging more creativity.</a:t>
            </a:r>
          </a:p>
        </p:txBody>
      </p:sp>
    </p:spTree>
    <p:extLst>
      <p:ext uri="{BB962C8B-B14F-4D97-AF65-F5344CB8AC3E}">
        <p14:creationId xmlns:p14="http://schemas.microsoft.com/office/powerpoint/2010/main" val="38729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027" y="184611"/>
            <a:ext cx="4565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8. </a:t>
            </a:r>
            <a:r>
              <a:rPr lang="en-ZA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27" y="1033129"/>
            <a:ext cx="9337431" cy="57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7461" y="553723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9. Conclusion</a:t>
            </a:r>
            <a:endParaRPr lang="en-GB" sz="6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AI platform bridges the gap between students and investors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GB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Automates the matching process and provides valuable insights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Encourages investment in student projects, fostering innovation</a:t>
            </a:r>
          </a:p>
        </p:txBody>
      </p:sp>
    </p:spTree>
    <p:extLst>
      <p:ext uri="{BB962C8B-B14F-4D97-AF65-F5344CB8AC3E}">
        <p14:creationId xmlns:p14="http://schemas.microsoft.com/office/powerpoint/2010/main" val="157169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5669" y="2110126"/>
            <a:ext cx="7451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Questions ?</a:t>
            </a:r>
            <a:endParaRPr lang="en-ZA" sz="9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3834" y="521854"/>
            <a:ext cx="828501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1. Project Overview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AI platform designed to connect students with innovative project ideas to investors.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Leverages AI to match projects with suitable investors based on relevance, industry, and interests.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Streamlines the process, encouraging investment in student innovations.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998" y="521854"/>
            <a:ext cx="4848341" cy="233466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95" endPos="92000" dist="101600" dir="5400000" sy="-100000" algn="bl" rotWithShape="0"/>
            <a:softEdge rad="3175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5334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685" y="382233"/>
            <a:ext cx="56534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 Problem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Definition</a:t>
            </a:r>
          </a:p>
          <a:p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Students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often lack funding and connections for their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/>
                </a:solidFill>
              </a:rPr>
              <a:t>Investors struggle to find fresh, innovative projects aligned with their interests.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10000"/>
                  </a:schemeClr>
                </a:solidFill>
              </a:rPr>
              <a:t>The disconnect results in missed opportunities for both students and investors.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 solution aims to bridge this gap by promoting efficient matches.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84" y="123093"/>
            <a:ext cx="4995057" cy="301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3" y="4827215"/>
            <a:ext cx="2479432" cy="1828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20" y="4827215"/>
            <a:ext cx="2684584" cy="18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1940" y="678993"/>
            <a:ext cx="64095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3. AI Objectives</a:t>
            </a:r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Automatically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match student projects with relevant investors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Consider factors such as</a:t>
            </a: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Industry focus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Market impact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Investor preferences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Historical success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76" y="3398227"/>
            <a:ext cx="5953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484" y="155728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4. Key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of the AI </a:t>
            </a:r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Solution</a:t>
            </a:r>
          </a:p>
          <a:p>
            <a:endParaRPr lang="en-GB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dirty="0" smtClean="0"/>
              <a:t>Key </a:t>
            </a:r>
            <a:r>
              <a:rPr lang="en-GB" dirty="0"/>
              <a:t>Features of the AI </a:t>
            </a:r>
            <a:r>
              <a:rPr lang="en-GB" dirty="0" smtClean="0"/>
              <a:t>Solution</a:t>
            </a:r>
          </a:p>
          <a:p>
            <a:endParaRPr lang="en-GB" dirty="0"/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 Project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Analysis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 </a:t>
            </a:r>
            <a:r>
              <a:rPr lang="en-GB" dirty="0">
                <a:solidFill>
                  <a:schemeClr val="bg2"/>
                </a:solidFill>
              </a:rPr>
              <a:t>Natural Language Processing (NLP)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break down project proposals.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Analyses key aspects like </a:t>
            </a:r>
            <a:r>
              <a:rPr lang="en-GB" dirty="0">
                <a:solidFill>
                  <a:schemeClr val="bg2"/>
                </a:solidFill>
              </a:rPr>
              <a:t>industry</a:t>
            </a:r>
            <a:r>
              <a:rPr lang="en-GB" dirty="0"/>
              <a:t>, </a:t>
            </a:r>
            <a:r>
              <a:rPr lang="en-GB" dirty="0">
                <a:solidFill>
                  <a:schemeClr val="bg2"/>
                </a:solidFill>
              </a:rPr>
              <a:t>audience</a:t>
            </a:r>
            <a:r>
              <a:rPr lang="en-GB" dirty="0"/>
              <a:t>,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goals</a:t>
            </a:r>
            <a:r>
              <a:rPr lang="en-GB" dirty="0" smtClean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 Investor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Matching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 machine learning algorithms.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Compares project data with investor profiles based on: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Industry focus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 investments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Risk tolerance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5" y="1"/>
            <a:ext cx="4362068" cy="2848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5" y="3824653"/>
            <a:ext cx="4466493" cy="27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9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3693" y="47677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4. Key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of the AI Solution (continued</a:t>
            </a:r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en-GB" b="1" dirty="0"/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 Recommendation System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AI-powered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recommendations for relevant investors.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Sends project pitches to suitable investors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d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) Predictive Success Rating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Assigns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success rating to projects.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investors gauge growth potential and ROI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56" y="4111282"/>
            <a:ext cx="3933913" cy="22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1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01615" y="417401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5.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Implementation Strategy </a:t>
            </a:r>
            <a:endParaRPr lang="en-GB" sz="6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Title:</a:t>
            </a:r>
            <a:r>
              <a:rPr lang="en-GB" dirty="0"/>
              <a:t> Implementation </a:t>
            </a:r>
            <a:r>
              <a:rPr lang="en-GB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Step 1: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 data from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students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investors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(project submissions, investor profiles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).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Step 2: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Model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 machine learning to train the model on successful 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Step 3: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NLP for Project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Extract key information like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market potentia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l,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innovation type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and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feasibility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5" y="600075"/>
            <a:ext cx="3716215" cy="17298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4" y="2329962"/>
            <a:ext cx="3716215" cy="17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3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7123" y="632854"/>
            <a:ext cx="102723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5. </a:t>
            </a:r>
            <a:r>
              <a:rPr lang="en-GB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Implementation Strategy </a:t>
            </a:r>
            <a:r>
              <a:rPr lang="en-GB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(Continues)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Title:</a:t>
            </a:r>
            <a:r>
              <a:rPr lang="en-GB" dirty="0"/>
              <a:t> Implementation </a:t>
            </a:r>
            <a:r>
              <a:rPr lang="en-GB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smtClean="0">
                <a:solidFill>
                  <a:schemeClr val="bg2">
                    <a:lumMod val="75000"/>
                  </a:schemeClr>
                </a:solidFill>
              </a:rPr>
              <a:t>Step 4: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Machine Learning for Matching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 an algorithm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(k-NN, Decision Trees)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matching projects with investors based on multiple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Step 5: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System Integration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 the platform for relevance and refine the algorithm with feedback.</a:t>
            </a:r>
          </a:p>
        </p:txBody>
      </p:sp>
    </p:spTree>
    <p:extLst>
      <p:ext uri="{BB962C8B-B14F-4D97-AF65-F5344CB8AC3E}">
        <p14:creationId xmlns:p14="http://schemas.microsoft.com/office/powerpoint/2010/main" val="254849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80745" y="562515"/>
            <a:ext cx="92172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6. Tools </a:t>
            </a:r>
            <a:r>
              <a:rPr lang="en-ZA" sz="6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</a:t>
            </a:r>
            <a:r>
              <a:rPr lang="en-ZA" sz="6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Technologies</a:t>
            </a:r>
          </a:p>
          <a:p>
            <a:endParaRPr lang="en-ZA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 smtClean="0"/>
              <a:t>Title:</a:t>
            </a:r>
            <a:r>
              <a:rPr lang="en-ZA" dirty="0" smtClean="0"/>
              <a:t> Tools </a:t>
            </a:r>
            <a:r>
              <a:rPr lang="en-ZA" dirty="0"/>
              <a:t>and </a:t>
            </a:r>
            <a:r>
              <a:rPr lang="en-ZA" dirty="0" smtClean="0"/>
              <a:t>Technologies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ZA" dirty="0" smtClean="0">
                <a:solidFill>
                  <a:schemeClr val="tx2">
                    <a:lumMod val="90000"/>
                  </a:schemeClr>
                </a:solidFill>
              </a:rPr>
              <a:t>‘</a:t>
            </a:r>
          </a:p>
          <a:p>
            <a:endParaRPr lang="en-ZA" dirty="0">
              <a:solidFill>
                <a:schemeClr val="tx2">
                  <a:lumMod val="9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Programming Language:</a:t>
            </a:r>
            <a:r>
              <a:rPr lang="en-ZA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tx2">
                  <a:lumMod val="9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Frameworks: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Flask/Django for backend, 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Scikit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-learn/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TensorFlow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 machine </a:t>
            </a:r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tx2">
                  <a:lumMod val="9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NLP Libraries: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Spacy/NLTK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tx2">
                  <a:lumMod val="9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Database: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SQL/NoSQL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tx2">
                  <a:lumMod val="9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2">
                    <a:lumMod val="75000"/>
                  </a:schemeClr>
                </a:solidFill>
              </a:rPr>
              <a:t>Cloud Platforms:</a:t>
            </a:r>
            <a:r>
              <a:rPr lang="en-ZA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Z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AWS/Google Cloud</a:t>
            </a:r>
          </a:p>
        </p:txBody>
      </p:sp>
    </p:spTree>
    <p:extLst>
      <p:ext uri="{BB962C8B-B14F-4D97-AF65-F5344CB8AC3E}">
        <p14:creationId xmlns:p14="http://schemas.microsoft.com/office/powerpoint/2010/main" val="173152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</TotalTime>
  <Words>516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thokozani skosana</dc:creator>
  <cp:lastModifiedBy>thokozani skosana</cp:lastModifiedBy>
  <cp:revision>26</cp:revision>
  <dcterms:created xsi:type="dcterms:W3CDTF">2024-10-18T11:26:38Z</dcterms:created>
  <dcterms:modified xsi:type="dcterms:W3CDTF">2024-10-18T15:49:54Z</dcterms:modified>
</cp:coreProperties>
</file>