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70" r:id="rId4"/>
    <p:sldId id="276" r:id="rId5"/>
    <p:sldId id="277" r:id="rId6"/>
    <p:sldId id="278" r:id="rId7"/>
    <p:sldId id="282" r:id="rId8"/>
    <p:sldId id="283" r:id="rId9"/>
    <p:sldId id="284" r:id="rId10"/>
    <p:sldId id="287" r:id="rId11"/>
    <p:sldId id="262" r:id="rId12"/>
    <p:sldId id="280" r:id="rId13"/>
    <p:sldId id="286" r:id="rId14"/>
    <p:sldId id="281" r:id="rId15"/>
    <p:sldId id="28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1896" y="-5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19/03/2014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19/03/2014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19/03/2014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19/03/2014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19/03/2014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19/03/2014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19/03/2014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7010400" cy="3048000"/>
          </a:xfrm>
        </p:spPr>
        <p:txBody>
          <a:bodyPr>
            <a:normAutofit fontScale="92500" lnSpcReduction="20000"/>
          </a:bodyPr>
          <a:lstStyle/>
          <a:p>
            <a:r>
              <a:rPr lang="en-US" b="1" dirty="0" smtClean="0"/>
              <a:t>Team Name : </a:t>
            </a:r>
            <a:r>
              <a:rPr lang="en-US" dirty="0" smtClean="0">
                <a:solidFill>
                  <a:srgbClr val="C00000"/>
                </a:solidFill>
              </a:rPr>
              <a:t>BYTE</a:t>
            </a:r>
          </a:p>
          <a:p>
            <a:r>
              <a:rPr lang="en-US" b="1" dirty="0" smtClean="0"/>
              <a:t>Team Members:</a:t>
            </a:r>
          </a:p>
          <a:p>
            <a:r>
              <a:rPr lang="en-US" dirty="0" smtClean="0"/>
              <a:t>Nazneen Desawalla</a:t>
            </a:r>
          </a:p>
          <a:p>
            <a:r>
              <a:rPr lang="en-US" dirty="0" smtClean="0"/>
              <a:t>David Steiner</a:t>
            </a:r>
          </a:p>
          <a:p>
            <a:r>
              <a:rPr lang="en-US" dirty="0" smtClean="0"/>
              <a:t>Daniel Girma</a:t>
            </a:r>
          </a:p>
          <a:p>
            <a:r>
              <a:rPr lang="en-US" dirty="0" smtClean="0"/>
              <a:t>Arshad Ahamed Syed</a:t>
            </a:r>
          </a:p>
          <a:p>
            <a:r>
              <a:rPr lang="en-US" dirty="0" smtClean="0"/>
              <a:t>Frempong  Patrick </a:t>
            </a:r>
          </a:p>
          <a:p>
            <a:r>
              <a:rPr lang="en-US" dirty="0" smtClean="0"/>
              <a:t> </a:t>
            </a:r>
            <a:endParaRPr lang="en-US" dirty="0"/>
          </a:p>
        </p:txBody>
      </p:sp>
      <p:sp>
        <p:nvSpPr>
          <p:cNvPr id="2" name="Title 1"/>
          <p:cNvSpPr>
            <a:spLocks noGrp="1"/>
          </p:cNvSpPr>
          <p:nvPr>
            <p:ph type="ctrTitle"/>
          </p:nvPr>
        </p:nvSpPr>
        <p:spPr/>
        <p:txBody>
          <a:bodyPr/>
          <a:lstStyle/>
          <a:p>
            <a:r>
              <a:rPr b="1" smtClean="0"/>
              <a:t>Application: </a:t>
            </a:r>
            <a:r>
              <a:rPr smtClean="0"/>
              <a:t>Internship Finder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Standout</a:t>
            </a:r>
            <a:r>
              <a:rPr lang="en-US" dirty="0" smtClean="0"/>
              <a:t> </a:t>
            </a:r>
            <a:r>
              <a:rPr lang="en-US" dirty="0" smtClean="0">
                <a:solidFill>
                  <a:schemeClr val="accent2"/>
                </a:solidFill>
              </a:rPr>
              <a:t>Features</a:t>
            </a:r>
            <a:endParaRPr lang="en-US" dirty="0">
              <a:solidFill>
                <a:schemeClr val="accent2"/>
              </a:solidFill>
            </a:endParaRPr>
          </a:p>
        </p:txBody>
      </p:sp>
      <p:sp>
        <p:nvSpPr>
          <p:cNvPr id="3" name="Content Placeholder 2"/>
          <p:cNvSpPr>
            <a:spLocks noGrp="1"/>
          </p:cNvSpPr>
          <p:nvPr>
            <p:ph sz="quarter" idx="1"/>
          </p:nvPr>
        </p:nvSpPr>
        <p:spPr/>
        <p:txBody>
          <a:bodyPr/>
          <a:lstStyle/>
          <a:p>
            <a:r>
              <a:rPr lang="en-US" dirty="0" smtClean="0"/>
              <a:t>The website is user friendly and easy to use</a:t>
            </a:r>
          </a:p>
          <a:p>
            <a:r>
              <a:rPr lang="en-US" dirty="0" smtClean="0"/>
              <a:t>This </a:t>
            </a:r>
            <a:r>
              <a:rPr lang="en-US" dirty="0" smtClean="0"/>
              <a:t>website provides </a:t>
            </a:r>
            <a:r>
              <a:rPr lang="en-US" dirty="0" smtClean="0"/>
              <a:t>the users to see job vacancies without logging 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Specification</a:t>
            </a:r>
            <a:r>
              <a:rPr lang="en-US" dirty="0" smtClean="0"/>
              <a:t> </a:t>
            </a:r>
            <a:r>
              <a:rPr lang="en-US" dirty="0" smtClean="0">
                <a:solidFill>
                  <a:schemeClr val="accent2"/>
                </a:solidFill>
              </a:rPr>
              <a:t>List </a:t>
            </a:r>
            <a:r>
              <a:rPr lang="en-US" dirty="0" err="1" smtClean="0">
                <a:solidFill>
                  <a:schemeClr val="accent2"/>
                </a:solidFill>
              </a:rPr>
              <a:t>MoSCoW</a:t>
            </a:r>
            <a:endParaRPr lang="en-US" dirty="0">
              <a:solidFill>
                <a:schemeClr val="accent2"/>
              </a:solidFill>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54906684"/>
              </p:ext>
            </p:extLst>
          </p:nvPr>
        </p:nvGraphicFramePr>
        <p:xfrm>
          <a:off x="685800" y="1981200"/>
          <a:ext cx="7772400" cy="4023359"/>
        </p:xfrm>
        <a:graphic>
          <a:graphicData uri="http://schemas.openxmlformats.org/drawingml/2006/table">
            <a:tbl>
              <a:tblPr firstRow="1" bandRow="1">
                <a:tableStyleId>{5C22544A-7EE6-4342-B048-85BDC9FD1C3A}</a:tableStyleId>
              </a:tblPr>
              <a:tblGrid>
                <a:gridCol w="3886200"/>
                <a:gridCol w="3886200"/>
              </a:tblGrid>
              <a:tr h="2059578">
                <a:tc>
                  <a:txBody>
                    <a:bodyPr/>
                    <a:lstStyle/>
                    <a:p>
                      <a:pPr>
                        <a:buFont typeface="Arial" pitchFamily="34" charset="0"/>
                        <a:buNone/>
                      </a:pPr>
                      <a:r>
                        <a:rPr lang="en-US" dirty="0" smtClean="0"/>
                        <a:t>M:- Must</a:t>
                      </a:r>
                    </a:p>
                    <a:p>
                      <a:pPr>
                        <a:buFont typeface="Arial" pitchFamily="34" charset="0"/>
                        <a:buChar char="•"/>
                      </a:pPr>
                      <a:endParaRPr lang="en-US" dirty="0" smtClean="0"/>
                    </a:p>
                    <a:p>
                      <a:pPr>
                        <a:buFont typeface="Arial" pitchFamily="34" charset="0"/>
                        <a:buChar char="•"/>
                      </a:pPr>
                      <a:r>
                        <a:rPr lang="en-US" dirty="0" smtClean="0"/>
                        <a:t>Interns should be </a:t>
                      </a:r>
                      <a:r>
                        <a:rPr lang="en-US" baseline="0" dirty="0" smtClean="0"/>
                        <a:t> able to </a:t>
                      </a:r>
                      <a:r>
                        <a:rPr lang="en-US" dirty="0" smtClean="0"/>
                        <a:t>add profile and</a:t>
                      </a:r>
                      <a:r>
                        <a:rPr lang="en-US" baseline="0" dirty="0" smtClean="0"/>
                        <a:t> view ,apply internships offered.</a:t>
                      </a:r>
                    </a:p>
                    <a:p>
                      <a:pPr>
                        <a:buFont typeface="Arial" pitchFamily="34" charset="0"/>
                        <a:buChar char="•"/>
                      </a:pPr>
                      <a:endParaRPr lang="en-US" baseline="0" dirty="0" smtClean="0"/>
                    </a:p>
                    <a:p>
                      <a:pPr>
                        <a:buFont typeface="Arial" pitchFamily="34" charset="0"/>
                        <a:buChar char="•"/>
                      </a:pPr>
                      <a:r>
                        <a:rPr lang="en-US" baseline="0" dirty="0" smtClean="0"/>
                        <a:t>Companies must be able to view intern profiles</a:t>
                      </a:r>
                    </a:p>
                    <a:p>
                      <a:pPr>
                        <a:buFont typeface="Arial" pitchFamily="34" charset="0"/>
                        <a:buChar char="•"/>
                      </a:pPr>
                      <a:endParaRPr lang="en-US" dirty="0"/>
                    </a:p>
                  </a:txBody>
                  <a:tcPr/>
                </a:tc>
                <a:tc>
                  <a:txBody>
                    <a:bodyPr/>
                    <a:lstStyle/>
                    <a:p>
                      <a:r>
                        <a:rPr lang="en-US" dirty="0" smtClean="0"/>
                        <a:t>S:- Should</a:t>
                      </a:r>
                    </a:p>
                    <a:p>
                      <a:endParaRPr lang="en-US" dirty="0" smtClean="0"/>
                    </a:p>
                    <a:p>
                      <a:r>
                        <a:rPr lang="en-US" dirty="0" smtClean="0"/>
                        <a:t>The intern</a:t>
                      </a:r>
                      <a:r>
                        <a:rPr lang="en-US" baseline="0" dirty="0" smtClean="0"/>
                        <a:t> should be able </a:t>
                      </a:r>
                      <a:r>
                        <a:rPr lang="en-US" baseline="0" dirty="0" smtClean="0"/>
                        <a:t>to sign up for more than one </a:t>
                      </a:r>
                      <a:r>
                        <a:rPr lang="en-US" baseline="0" dirty="0" err="1" smtClean="0"/>
                        <a:t>intership</a:t>
                      </a:r>
                      <a:endParaRPr lang="en-US" dirty="0"/>
                    </a:p>
                  </a:txBody>
                  <a:tcPr/>
                </a:tc>
              </a:tr>
              <a:tr h="1217022">
                <a:tc>
                  <a:txBody>
                    <a:bodyPr/>
                    <a:lstStyle/>
                    <a:p>
                      <a:pPr>
                        <a:buFont typeface="Arial" pitchFamily="34" charset="0"/>
                        <a:buNone/>
                      </a:pPr>
                      <a:r>
                        <a:rPr lang="en-US" dirty="0" smtClean="0"/>
                        <a:t>C:-</a:t>
                      </a:r>
                      <a:r>
                        <a:rPr lang="en-US" baseline="0" dirty="0" smtClean="0"/>
                        <a:t> Could</a:t>
                      </a:r>
                    </a:p>
                    <a:p>
                      <a:pPr>
                        <a:buFont typeface="Arial" pitchFamily="34" charset="0"/>
                        <a:buChar char="•"/>
                      </a:pPr>
                      <a:endParaRPr lang="en-US" baseline="0" dirty="0" smtClean="0"/>
                    </a:p>
                    <a:p>
                      <a:pPr>
                        <a:buFont typeface="Arial" pitchFamily="34" charset="0"/>
                        <a:buChar char="•"/>
                      </a:pPr>
                      <a:r>
                        <a:rPr lang="en-US" baseline="0" dirty="0" smtClean="0"/>
                        <a:t>Interns could receive mails about internships  offered</a:t>
                      </a:r>
                    </a:p>
                    <a:p>
                      <a:pPr>
                        <a:buFont typeface="Arial" pitchFamily="34" charset="0"/>
                        <a:buChar char="•"/>
                      </a:pPr>
                      <a:endParaRPr lang="en-US" baseline="0" dirty="0" smtClean="0"/>
                    </a:p>
                    <a:p>
                      <a:pPr>
                        <a:buFont typeface="Arial" pitchFamily="34" charset="0"/>
                        <a:buChar char="•"/>
                      </a:pPr>
                      <a:endParaRPr lang="en-US" dirty="0"/>
                    </a:p>
                  </a:txBody>
                  <a:tcPr/>
                </a:tc>
                <a:tc>
                  <a:txBody>
                    <a:bodyPr/>
                    <a:lstStyle/>
                    <a:p>
                      <a:r>
                        <a:rPr lang="en-US" dirty="0" smtClean="0"/>
                        <a:t>W:- Wont</a:t>
                      </a:r>
                    </a:p>
                    <a:p>
                      <a:endParaRPr lang="en-US" dirty="0" smtClean="0"/>
                    </a:p>
                    <a:p>
                      <a:pPr>
                        <a:buFont typeface="Arial" pitchFamily="34" charset="0"/>
                        <a:buChar char="•"/>
                      </a:pPr>
                      <a:r>
                        <a:rPr lang="en-US" dirty="0" smtClean="0"/>
                        <a:t>At</a:t>
                      </a:r>
                      <a:r>
                        <a:rPr lang="en-US" baseline="0" dirty="0" smtClean="0"/>
                        <a:t> present the Interns wont be able </a:t>
                      </a:r>
                      <a:r>
                        <a:rPr lang="en-US" baseline="0" dirty="0" smtClean="0"/>
                        <a:t>send mails</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solidFill>
                  <a:schemeClr val="accent2"/>
                </a:solidFill>
              </a:rPr>
              <a:t>User Needs matrix : Student</a:t>
            </a:r>
            <a:endParaRPr lang="en-US" dirty="0">
              <a:solidFill>
                <a:schemeClr val="accent2"/>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84678710"/>
              </p:ext>
            </p:extLst>
          </p:nvPr>
        </p:nvGraphicFramePr>
        <p:xfrm>
          <a:off x="914400" y="1066800"/>
          <a:ext cx="7543800" cy="4953003"/>
        </p:xfrm>
        <a:graphic>
          <a:graphicData uri="http://schemas.openxmlformats.org/drawingml/2006/table">
            <a:tbl>
              <a:tblPr/>
              <a:tblGrid>
                <a:gridCol w="4088423"/>
                <a:gridCol w="1714500"/>
                <a:gridCol w="1002323"/>
                <a:gridCol w="738554"/>
              </a:tblGrid>
              <a:tr h="2425323">
                <a:tc>
                  <a:txBody>
                    <a:bodyPr/>
                    <a:lstStyle/>
                    <a:p>
                      <a:pPr algn="l" fontAlgn="b"/>
                      <a:r>
                        <a:rPr lang="en-US" sz="16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Overall Project Priority</a:t>
                      </a:r>
                    </a:p>
                  </a:txBody>
                  <a:tcPr marL="12700" marR="12700" marT="1270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Student</a:t>
                      </a:r>
                    </a:p>
                  </a:txBody>
                  <a:tcPr marL="12700" marR="12700" marT="1270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Employer</a:t>
                      </a:r>
                    </a:p>
                  </a:txBody>
                  <a:tcPr marL="12700" marR="12700" marT="1270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960">
                <a:tc>
                  <a:txBody>
                    <a:bodyPr/>
                    <a:lstStyle/>
                    <a:p>
                      <a:pPr algn="l" fontAlgn="b"/>
                      <a:r>
                        <a:rPr lang="en-US" sz="1600" b="0" i="0" u="none" strike="noStrike">
                          <a:solidFill>
                            <a:srgbClr val="000000"/>
                          </a:solidFill>
                          <a:effectLst/>
                          <a:latin typeface="Calibri"/>
                        </a:rPr>
                        <a:t>Login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960">
                <a:tc>
                  <a:txBody>
                    <a:bodyPr/>
                    <a:lstStyle/>
                    <a:p>
                      <a:pPr algn="l" fontAlgn="b"/>
                      <a:r>
                        <a:rPr lang="en-US" sz="1600" b="0" i="0" u="none" strike="noStrike">
                          <a:solidFill>
                            <a:srgbClr val="000000"/>
                          </a:solidFill>
                          <a:effectLst/>
                          <a:latin typeface="Calibri"/>
                        </a:rPr>
                        <a:t>Create profile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960">
                <a:tc>
                  <a:txBody>
                    <a:bodyPr/>
                    <a:lstStyle/>
                    <a:p>
                      <a:pPr algn="l" fontAlgn="b"/>
                      <a:r>
                        <a:rPr lang="en-US" sz="1600" b="0" i="0" u="none" strike="noStrike">
                          <a:solidFill>
                            <a:srgbClr val="000000"/>
                          </a:solidFill>
                          <a:effectLst/>
                          <a:latin typeface="Calibri"/>
                        </a:rPr>
                        <a:t>Apply for internships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n/a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960">
                <a:tc>
                  <a:txBody>
                    <a:bodyPr/>
                    <a:lstStyle/>
                    <a:p>
                      <a:pPr algn="l" fontAlgn="b"/>
                      <a:r>
                        <a:rPr lang="en-US" sz="1600" b="0" i="0" u="none" strike="noStrike">
                          <a:solidFill>
                            <a:srgbClr val="000000"/>
                          </a:solidFill>
                          <a:effectLst/>
                          <a:latin typeface="Calibri"/>
                        </a:rPr>
                        <a:t>Parameter based search</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960">
                <a:tc>
                  <a:txBody>
                    <a:bodyPr/>
                    <a:lstStyle/>
                    <a:p>
                      <a:pPr algn="l" fontAlgn="b"/>
                      <a:r>
                        <a:rPr lang="en-US" sz="1600" b="0" i="0" u="none" strike="noStrike">
                          <a:solidFill>
                            <a:srgbClr val="000000"/>
                          </a:solidFill>
                          <a:effectLst/>
                          <a:latin typeface="Calibri"/>
                        </a:rPr>
                        <a:t>Tracking application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960">
                <a:tc>
                  <a:txBody>
                    <a:bodyPr/>
                    <a:lstStyle/>
                    <a:p>
                      <a:pPr algn="l" fontAlgn="b"/>
                      <a:r>
                        <a:rPr lang="en-US" sz="1600" b="0" i="0" u="none" strike="noStrike">
                          <a:solidFill>
                            <a:srgbClr val="000000"/>
                          </a:solidFill>
                          <a:effectLst/>
                          <a:latin typeface="Calibri"/>
                        </a:rPr>
                        <a:t>View attributes (eg CV etc)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960">
                <a:tc>
                  <a:txBody>
                    <a:bodyPr/>
                    <a:lstStyle/>
                    <a:p>
                      <a:pPr algn="l" fontAlgn="b"/>
                      <a:r>
                        <a:rPr lang="en-US" sz="1600" b="0" i="0" u="none" strike="noStrike">
                          <a:solidFill>
                            <a:srgbClr val="000000"/>
                          </a:solidFill>
                          <a:effectLst/>
                          <a:latin typeface="Calibri"/>
                        </a:rPr>
                        <a:t>Communication (ie email)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960">
                <a:tc>
                  <a:txBody>
                    <a:bodyPr/>
                    <a:lstStyle/>
                    <a:p>
                      <a:pPr algn="l" fontAlgn="b"/>
                      <a:r>
                        <a:rPr lang="en-US" sz="1600" b="0" i="0" u="none" strike="noStrike" dirty="0">
                          <a:solidFill>
                            <a:srgbClr val="000000"/>
                          </a:solidFill>
                          <a:effectLst/>
                          <a:latin typeface="Calibri"/>
                        </a:rPr>
                        <a:t>File upload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914400" y="6172200"/>
            <a:ext cx="7543800" cy="369332"/>
          </a:xfrm>
          <a:prstGeom prst="rect">
            <a:avLst/>
          </a:prstGeom>
          <a:noFill/>
        </p:spPr>
        <p:txBody>
          <a:bodyPr wrap="square" rtlCol="0">
            <a:spAutoFit/>
          </a:bodyPr>
          <a:lstStyle/>
          <a:p>
            <a:r>
              <a:rPr lang="en-US" dirty="0" smtClean="0"/>
              <a:t>* Priority based on a 1 – 5 ranking system (1-highest priority, 5-</a:t>
            </a:r>
            <a:r>
              <a:rPr lang="en-US" dirty="0"/>
              <a:t>L</a:t>
            </a:r>
            <a:r>
              <a:rPr lang="en-US" dirty="0" smtClean="0"/>
              <a:t>owest Priority)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smtClean="0">
                <a:solidFill>
                  <a:schemeClr val="accent2"/>
                </a:solidFill>
              </a:rPr>
              <a:t>User Personas</a:t>
            </a:r>
            <a:endParaRPr lang="en-US" dirty="0">
              <a:solidFill>
                <a:schemeClr val="accent2"/>
              </a:solidFill>
            </a:endParaRPr>
          </a:p>
        </p:txBody>
      </p:sp>
      <p:sp>
        <p:nvSpPr>
          <p:cNvPr id="6" name="TextBox 5"/>
          <p:cNvSpPr txBox="1"/>
          <p:nvPr/>
        </p:nvSpPr>
        <p:spPr>
          <a:xfrm>
            <a:off x="1905000" y="1066800"/>
            <a:ext cx="4953000" cy="461665"/>
          </a:xfrm>
          <a:prstGeom prst="rect">
            <a:avLst/>
          </a:prstGeom>
          <a:noFill/>
        </p:spPr>
        <p:txBody>
          <a:bodyPr wrap="square" rtlCol="0">
            <a:spAutoFit/>
          </a:bodyPr>
          <a:lstStyle/>
          <a:p>
            <a:r>
              <a:rPr lang="en-US" sz="2400" b="1" dirty="0" smtClean="0">
                <a:solidFill>
                  <a:srgbClr val="C00000"/>
                </a:solidFill>
              </a:rPr>
              <a:t>David </a:t>
            </a:r>
            <a:r>
              <a:rPr lang="en-US" sz="2400" b="1" dirty="0" err="1" smtClean="0">
                <a:solidFill>
                  <a:srgbClr val="C00000"/>
                </a:solidFill>
              </a:rPr>
              <a:t>Gottajob</a:t>
            </a:r>
            <a:r>
              <a:rPr lang="en-US" sz="2400" b="1" dirty="0" smtClean="0">
                <a:solidFill>
                  <a:srgbClr val="C00000"/>
                </a:solidFill>
              </a:rPr>
              <a:t> (Employer)</a:t>
            </a:r>
            <a:endParaRPr lang="en-US" sz="2400" b="1" dirty="0">
              <a:solidFill>
                <a:srgbClr val="C00000"/>
              </a:solidFill>
            </a:endParaRPr>
          </a:p>
        </p:txBody>
      </p:sp>
      <p:sp>
        <p:nvSpPr>
          <p:cNvPr id="7" name="TextBox 6"/>
          <p:cNvSpPr txBox="1"/>
          <p:nvPr/>
        </p:nvSpPr>
        <p:spPr>
          <a:xfrm>
            <a:off x="1905000" y="1371600"/>
            <a:ext cx="3352800" cy="369332"/>
          </a:xfrm>
          <a:prstGeom prst="rect">
            <a:avLst/>
          </a:prstGeom>
          <a:noFill/>
        </p:spPr>
        <p:txBody>
          <a:bodyPr wrap="square" rtlCol="0">
            <a:spAutoFit/>
          </a:bodyPr>
          <a:lstStyle/>
          <a:p>
            <a:r>
              <a:rPr lang="en-US" b="1" dirty="0" smtClean="0"/>
              <a:t>HR Manager at RBS</a:t>
            </a:r>
            <a:endParaRPr lang="en-US" b="1" dirty="0"/>
          </a:p>
        </p:txBody>
      </p:sp>
      <p:sp>
        <p:nvSpPr>
          <p:cNvPr id="9" name="TextBox 8"/>
          <p:cNvSpPr txBox="1"/>
          <p:nvPr/>
        </p:nvSpPr>
        <p:spPr>
          <a:xfrm>
            <a:off x="1905000" y="1709677"/>
            <a:ext cx="7086600" cy="1200329"/>
          </a:xfrm>
          <a:prstGeom prst="rect">
            <a:avLst/>
          </a:prstGeom>
          <a:noFill/>
        </p:spPr>
        <p:txBody>
          <a:bodyPr wrap="square" rtlCol="0">
            <a:spAutoFit/>
          </a:bodyPr>
          <a:lstStyle/>
          <a:p>
            <a:r>
              <a:rPr lang="en-US" dirty="0" smtClean="0"/>
              <a:t>David </a:t>
            </a:r>
            <a:r>
              <a:rPr lang="en-US" dirty="0" err="1"/>
              <a:t>Gottajob</a:t>
            </a:r>
            <a:r>
              <a:rPr lang="en-US" b="1" dirty="0"/>
              <a:t> </a:t>
            </a:r>
            <a:r>
              <a:rPr lang="en-US" dirty="0" smtClean="0"/>
              <a:t>is </a:t>
            </a:r>
            <a:r>
              <a:rPr lang="en-US" dirty="0" smtClean="0"/>
              <a:t>an HR manager at RBS and he is in charge of managing recruitment within the company.  His tasks include creating job posts, shortlisting applications and interviewing potential candidates. David is regularly seeking to find new talent and attract the latest influx of new students.</a:t>
            </a:r>
          </a:p>
        </p:txBody>
      </p:sp>
      <p:sp>
        <p:nvSpPr>
          <p:cNvPr id="10" name="TextBox 9"/>
          <p:cNvSpPr txBox="1"/>
          <p:nvPr/>
        </p:nvSpPr>
        <p:spPr>
          <a:xfrm>
            <a:off x="4038600" y="3510677"/>
            <a:ext cx="3657600" cy="461665"/>
          </a:xfrm>
          <a:prstGeom prst="rect">
            <a:avLst/>
          </a:prstGeom>
          <a:noFill/>
        </p:spPr>
        <p:txBody>
          <a:bodyPr wrap="square" rtlCol="0">
            <a:spAutoFit/>
          </a:bodyPr>
          <a:lstStyle/>
          <a:p>
            <a:r>
              <a:rPr lang="en-US" sz="2400" b="1" dirty="0" err="1">
                <a:solidFill>
                  <a:srgbClr val="C00000"/>
                </a:solidFill>
              </a:rPr>
              <a:t>Masood</a:t>
            </a:r>
            <a:r>
              <a:rPr lang="en-US" sz="2400" b="1" dirty="0">
                <a:solidFill>
                  <a:srgbClr val="C00000"/>
                </a:solidFill>
              </a:rPr>
              <a:t> </a:t>
            </a:r>
            <a:r>
              <a:rPr lang="en-US" sz="2400" b="1" dirty="0" err="1" smtClean="0">
                <a:solidFill>
                  <a:srgbClr val="C00000"/>
                </a:solidFill>
              </a:rPr>
              <a:t>Nidajob</a:t>
            </a:r>
            <a:r>
              <a:rPr lang="en-US" sz="2400" b="1" dirty="0" smtClean="0">
                <a:solidFill>
                  <a:srgbClr val="C00000"/>
                </a:solidFill>
              </a:rPr>
              <a:t> (Student)</a:t>
            </a:r>
            <a:endParaRPr lang="en-US" sz="2400" b="1" dirty="0">
              <a:solidFill>
                <a:srgbClr val="C00000"/>
              </a:solidFill>
            </a:endParaRPr>
          </a:p>
        </p:txBody>
      </p:sp>
      <p:sp>
        <p:nvSpPr>
          <p:cNvPr id="11" name="TextBox 10"/>
          <p:cNvSpPr txBox="1"/>
          <p:nvPr/>
        </p:nvSpPr>
        <p:spPr>
          <a:xfrm>
            <a:off x="5638800" y="3903345"/>
            <a:ext cx="3429000" cy="369332"/>
          </a:xfrm>
          <a:prstGeom prst="rect">
            <a:avLst/>
          </a:prstGeom>
          <a:noFill/>
        </p:spPr>
        <p:txBody>
          <a:bodyPr wrap="square" rtlCol="0">
            <a:spAutoFit/>
          </a:bodyPr>
          <a:lstStyle/>
          <a:p>
            <a:r>
              <a:rPr lang="en-US" b="1" dirty="0" smtClean="0"/>
              <a:t>3</a:t>
            </a:r>
            <a:r>
              <a:rPr lang="en-US" b="1" baseline="30000" dirty="0" smtClean="0"/>
              <a:t>rd</a:t>
            </a:r>
            <a:r>
              <a:rPr lang="en-US" b="1" dirty="0" smtClean="0"/>
              <a:t> year IT Student</a:t>
            </a:r>
            <a:endParaRPr lang="en-US" b="1" dirty="0"/>
          </a:p>
        </p:txBody>
      </p:sp>
      <p:sp>
        <p:nvSpPr>
          <p:cNvPr id="12" name="TextBox 11"/>
          <p:cNvSpPr txBox="1"/>
          <p:nvPr/>
        </p:nvSpPr>
        <p:spPr>
          <a:xfrm>
            <a:off x="304800" y="4348877"/>
            <a:ext cx="7239000" cy="1477328"/>
          </a:xfrm>
          <a:prstGeom prst="rect">
            <a:avLst/>
          </a:prstGeom>
          <a:noFill/>
        </p:spPr>
        <p:txBody>
          <a:bodyPr wrap="square" rtlCol="0">
            <a:spAutoFit/>
          </a:bodyPr>
          <a:lstStyle/>
          <a:p>
            <a:r>
              <a:rPr lang="en-US" dirty="0" err="1" smtClean="0"/>
              <a:t>Masood</a:t>
            </a:r>
            <a:r>
              <a:rPr lang="en-US" dirty="0" smtClean="0"/>
              <a:t> </a:t>
            </a:r>
            <a:r>
              <a:rPr lang="en-US" dirty="0" smtClean="0"/>
              <a:t>is a busy 3</a:t>
            </a:r>
            <a:r>
              <a:rPr lang="en-US" baseline="30000" dirty="0" smtClean="0"/>
              <a:t>rd</a:t>
            </a:r>
            <a:r>
              <a:rPr lang="en-US" dirty="0" smtClean="0"/>
              <a:t> year IT student from Glasgow and has a lot of exams to study for.  He is looking to utilize his newly acquired skills and gain experience over the summer holidays. He has been looking for local internships but has not yet had any success.  </a:t>
            </a:r>
            <a:r>
              <a:rPr lang="en-US" dirty="0" err="1" smtClean="0"/>
              <a:t>Masood</a:t>
            </a:r>
            <a:r>
              <a:rPr lang="en-US" dirty="0" smtClean="0"/>
              <a:t> </a:t>
            </a:r>
            <a:r>
              <a:rPr lang="en-US" dirty="0" smtClean="0"/>
              <a:t>is beginning to lose his patience with filling out numerous application forms.</a:t>
            </a:r>
          </a:p>
        </p:txBody>
      </p:sp>
      <p:pic>
        <p:nvPicPr>
          <p:cNvPr id="13" name="Picture 12" descr="Mark_Zuckerberg_at_the_37th_G8_Summit_in_Deauville_018_v1.jpg"/>
          <p:cNvPicPr>
            <a:picLocks noChangeAspect="1"/>
          </p:cNvPicPr>
          <p:nvPr/>
        </p:nvPicPr>
        <p:blipFill>
          <a:blip r:embed="rId2" cstate="print"/>
          <a:stretch>
            <a:fillRect/>
          </a:stretch>
        </p:blipFill>
        <p:spPr>
          <a:xfrm>
            <a:off x="7688904" y="3657601"/>
            <a:ext cx="1309588" cy="1371600"/>
          </a:xfrm>
          <a:prstGeom prst="rect">
            <a:avLst/>
          </a:prstGeom>
        </p:spPr>
      </p:pic>
      <p:pic>
        <p:nvPicPr>
          <p:cNvPr id="14" name="Picture 4" descr="http://lh3.googleusercontent.com/-Y86IN-vEObo/AAAAAAAAAAI/AAAAAAACk4w/yvxY4GMx_8k/photo.jpg%3Fsz%3D200"/>
          <p:cNvPicPr>
            <a:picLocks noChangeAspect="1" noChangeArrowheads="1"/>
          </p:cNvPicPr>
          <p:nvPr/>
        </p:nvPicPr>
        <p:blipFill>
          <a:blip r:embed="rId3" cstate="print"/>
          <a:srcRect/>
          <a:stretch>
            <a:fillRect/>
          </a:stretch>
        </p:blipFill>
        <p:spPr bwMode="auto">
          <a:xfrm>
            <a:off x="152400" y="1219200"/>
            <a:ext cx="1676400" cy="16764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URLs Site Map</a:t>
            </a:r>
            <a:endParaRPr lang="en-US" dirty="0">
              <a:solidFill>
                <a:schemeClr val="accent2"/>
              </a:solidFill>
            </a:endParaRPr>
          </a:p>
        </p:txBody>
      </p:sp>
      <p:sp>
        <p:nvSpPr>
          <p:cNvPr id="6" name="TextBox 5"/>
          <p:cNvSpPr txBox="1"/>
          <p:nvPr/>
        </p:nvSpPr>
        <p:spPr>
          <a:xfrm>
            <a:off x="990600" y="1676400"/>
            <a:ext cx="7467600" cy="4801314"/>
          </a:xfrm>
          <a:prstGeom prst="rect">
            <a:avLst/>
          </a:prstGeom>
          <a:noFill/>
        </p:spPr>
        <p:txBody>
          <a:bodyPr wrap="square" rtlCol="0">
            <a:spAutoFit/>
          </a:bodyPr>
          <a:lstStyle/>
          <a:p>
            <a:pPr lvl="0"/>
            <a:r>
              <a:rPr lang="en-GB" sz="2400" smtClean="0"/>
              <a:t>/home/</a:t>
            </a:r>
            <a:endParaRPr lang="en-GB" sz="2400" dirty="0"/>
          </a:p>
          <a:p>
            <a:pPr lvl="0"/>
            <a:r>
              <a:rPr lang="en-GB" sz="2400" dirty="0" smtClean="0"/>
              <a:t>/internship/</a:t>
            </a:r>
          </a:p>
          <a:p>
            <a:pPr lvl="1"/>
            <a:r>
              <a:rPr lang="en-GB" sz="2400" dirty="0" smtClean="0"/>
              <a:t>Register/</a:t>
            </a:r>
          </a:p>
          <a:p>
            <a:pPr lvl="1"/>
            <a:r>
              <a:rPr lang="en-GB" sz="2400" dirty="0" smtClean="0"/>
              <a:t>Login/</a:t>
            </a:r>
          </a:p>
          <a:p>
            <a:pPr lvl="1"/>
            <a:r>
              <a:rPr lang="en-GB" sz="2400" dirty="0" smtClean="0"/>
              <a:t>Search/</a:t>
            </a:r>
            <a:endParaRPr lang="en-GB" sz="2400" dirty="0"/>
          </a:p>
          <a:p>
            <a:pPr lvl="1"/>
            <a:r>
              <a:rPr lang="en-GB" sz="2400" dirty="0" smtClean="0"/>
              <a:t>Results/</a:t>
            </a:r>
            <a:endParaRPr lang="en-GB" sz="2400" dirty="0"/>
          </a:p>
          <a:p>
            <a:pPr lvl="1"/>
            <a:r>
              <a:rPr lang="en-GB" sz="2400" dirty="0" smtClean="0"/>
              <a:t>Details/</a:t>
            </a:r>
            <a:endParaRPr lang="en-GB" sz="2400" dirty="0"/>
          </a:p>
          <a:p>
            <a:pPr lvl="0"/>
            <a:r>
              <a:rPr lang="en-GB" sz="2400" dirty="0" smtClean="0"/>
              <a:t>/Employers/</a:t>
            </a:r>
            <a:endParaRPr lang="en-GB" sz="2400" dirty="0"/>
          </a:p>
          <a:p>
            <a:pPr lvl="1"/>
            <a:r>
              <a:rPr lang="en-GB" sz="2400" dirty="0" smtClean="0"/>
              <a:t>Register/</a:t>
            </a:r>
          </a:p>
          <a:p>
            <a:pPr lvl="1"/>
            <a:r>
              <a:rPr lang="en-GB" sz="2400" dirty="0" smtClean="0"/>
              <a:t>Login/</a:t>
            </a:r>
          </a:p>
          <a:p>
            <a:pPr lvl="1"/>
            <a:r>
              <a:rPr lang="en-GB" sz="2400" dirty="0" smtClean="0"/>
              <a:t>Add/</a:t>
            </a:r>
            <a:endParaRPr lang="en-GB" sz="2400" dirty="0"/>
          </a:p>
          <a:p>
            <a:pPr lvl="0"/>
            <a:r>
              <a:rPr lang="en-GB" sz="2400" dirty="0" smtClean="0"/>
              <a:t>/Contact/</a:t>
            </a:r>
            <a:endParaRPr lang="en-GB" sz="2400"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274638"/>
            <a:ext cx="77724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accent2"/>
                </a:solidFill>
                <a:effectLst/>
                <a:uLnTx/>
                <a:uFillTx/>
                <a:latin typeface="+mj-lt"/>
                <a:ea typeface="+mj-ea"/>
                <a:cs typeface="+mj-cs"/>
              </a:rPr>
              <a:t>Any questions???</a:t>
            </a:r>
            <a:endParaRPr kumimoji="0" lang="en-US" sz="4000" b="0" i="0" u="none" strike="noStrike" kern="1200" cap="none" spc="0" normalizeH="0" baseline="0" noProof="0" dirty="0">
              <a:ln>
                <a:noFill/>
              </a:ln>
              <a:solidFill>
                <a:schemeClr val="accent2"/>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2"/>
                </a:solidFill>
              </a:rPr>
              <a:t>Goal:</a:t>
            </a:r>
            <a:endParaRPr lang="en-US" b="1" dirty="0">
              <a:solidFill>
                <a:schemeClr val="accent2"/>
              </a:solidFill>
            </a:endParaRPr>
          </a:p>
        </p:txBody>
      </p:sp>
      <p:sp>
        <p:nvSpPr>
          <p:cNvPr id="5" name="Content Placeholder 4"/>
          <p:cNvSpPr>
            <a:spLocks noGrp="1"/>
          </p:cNvSpPr>
          <p:nvPr>
            <p:ph sz="quarter" idx="1"/>
          </p:nvPr>
        </p:nvSpPr>
        <p:spPr/>
        <p:txBody>
          <a:bodyPr>
            <a:normAutofit/>
          </a:bodyPr>
          <a:lstStyle/>
          <a:p>
            <a:r>
              <a:rPr lang="en-US" dirty="0" smtClean="0"/>
              <a:t>To help students search for an internship and apply.</a:t>
            </a:r>
          </a:p>
          <a:p>
            <a:r>
              <a:rPr lang="en-US" dirty="0" smtClean="0"/>
              <a:t>To help employers find right interns for their internships.</a:t>
            </a:r>
          </a:p>
          <a:p>
            <a:pPr>
              <a:buNone/>
            </a:pPr>
            <a:endParaRPr lang="en-US" sz="4000" b="1" dirty="0" smtClean="0">
              <a:solidFill>
                <a:schemeClr val="accent2"/>
              </a:solidFill>
              <a:latin typeface="+mj-lt"/>
            </a:endParaRPr>
          </a:p>
          <a:p>
            <a:pPr>
              <a:buNone/>
            </a:pPr>
            <a:r>
              <a:rPr lang="en-US" sz="4000" b="1" dirty="0" smtClean="0">
                <a:solidFill>
                  <a:schemeClr val="accent2"/>
                </a:solidFill>
                <a:latin typeface="+mj-lt"/>
              </a:rPr>
              <a:t>Objectives</a:t>
            </a:r>
            <a:r>
              <a:rPr lang="en-US" sz="4000" dirty="0" smtClean="0">
                <a:solidFill>
                  <a:schemeClr val="accent2"/>
                </a:solidFill>
                <a:latin typeface="+mj-lt"/>
              </a:rPr>
              <a:t>:</a:t>
            </a:r>
          </a:p>
          <a:p>
            <a:r>
              <a:rPr lang="en-US" dirty="0" smtClean="0"/>
              <a:t>An employer will be able to register and login.</a:t>
            </a:r>
          </a:p>
          <a:p>
            <a:r>
              <a:rPr lang="en-US" dirty="0" smtClean="0"/>
              <a:t>Employer will be able to enter all the internships on offer with pre-requisites and skills required for each internship.</a:t>
            </a:r>
          </a:p>
          <a:p>
            <a:r>
              <a:rPr lang="en-US" dirty="0" smtClean="0"/>
              <a:t>An employer will be able to view all  the registered student  profiles  and then accept or decline the applications.</a:t>
            </a:r>
          </a:p>
          <a:p>
            <a:pPr>
              <a:buNone/>
            </a:pPr>
            <a:endParaRPr lang="en-US" dirty="0" smtClean="0">
              <a:solidFill>
                <a:schemeClr val="accent2"/>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Objectives</a:t>
            </a:r>
            <a:r>
              <a:rPr lang="en-US" sz="2400" dirty="0" smtClean="0">
                <a:solidFill>
                  <a:schemeClr val="accent2"/>
                </a:solidFill>
              </a:rPr>
              <a:t>(contd..):</a:t>
            </a:r>
            <a:endParaRPr lang="en-US" sz="2400" dirty="0">
              <a:solidFill>
                <a:schemeClr val="accent2"/>
              </a:solidFill>
            </a:endParaRPr>
          </a:p>
        </p:txBody>
      </p:sp>
      <p:sp>
        <p:nvSpPr>
          <p:cNvPr id="5" name="Content Placeholder 4"/>
          <p:cNvSpPr>
            <a:spLocks noGrp="1"/>
          </p:cNvSpPr>
          <p:nvPr>
            <p:ph sz="quarter" idx="1"/>
          </p:nvPr>
        </p:nvSpPr>
        <p:spPr/>
        <p:txBody>
          <a:bodyPr>
            <a:normAutofit/>
          </a:bodyPr>
          <a:lstStyle/>
          <a:p>
            <a:r>
              <a:rPr lang="en-US" dirty="0" smtClean="0"/>
              <a:t>Students at a university will be able to register and login.</a:t>
            </a:r>
          </a:p>
          <a:p>
            <a:r>
              <a:rPr lang="en-US" dirty="0" smtClean="0"/>
              <a:t>Students will be able to browse through current internships based on discipline category &amp; skill sets .</a:t>
            </a:r>
          </a:p>
          <a:p>
            <a:r>
              <a:rPr lang="en-US" dirty="0" smtClean="0"/>
              <a:t>Students </a:t>
            </a:r>
            <a:r>
              <a:rPr lang="en-US" dirty="0" smtClean="0"/>
              <a:t>can view details of a particular internship , select and apply.</a:t>
            </a:r>
          </a:p>
          <a:p>
            <a:r>
              <a:rPr lang="en-US" dirty="0" smtClean="0"/>
              <a:t>Students will be able to track the status of past applications.</a:t>
            </a:r>
          </a:p>
          <a:p>
            <a:r>
              <a:rPr lang="en-US" dirty="0" smtClean="0"/>
              <a:t>A successful application will be notified by an email to the student.</a:t>
            </a:r>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487362"/>
          </a:xfrm>
        </p:spPr>
        <p:txBody>
          <a:bodyPr>
            <a:normAutofit fontScale="90000"/>
          </a:bodyPr>
          <a:lstStyle/>
          <a:p>
            <a:r>
              <a:rPr lang="en-US" dirty="0" smtClean="0">
                <a:solidFill>
                  <a:schemeClr val="accent2"/>
                </a:solidFill>
              </a:rPr>
              <a:t>Wireframe: Homepage</a:t>
            </a:r>
            <a:endParaRPr lang="en-US" dirty="0">
              <a:solidFill>
                <a:schemeClr val="accent2"/>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742652" y="685800"/>
            <a:ext cx="3986355" cy="6019800"/>
          </a:xfr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rmAutofit fontScale="90000"/>
          </a:bodyPr>
          <a:lstStyle/>
          <a:p>
            <a:r>
              <a:rPr lang="en-US" dirty="0" smtClean="0">
                <a:solidFill>
                  <a:schemeClr val="accent2"/>
                </a:solidFill>
              </a:rPr>
              <a:t>Wireframe: Student Registration Page</a:t>
            </a:r>
            <a:endParaRPr lang="en-US" dirty="0">
              <a:solidFill>
                <a:schemeClr val="accent2"/>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93307" y="685800"/>
            <a:ext cx="5685046" cy="6019799"/>
          </a:xfrm>
        </p:spPr>
      </p:pic>
    </p:spTree>
    <p:extLst>
      <p:ext uri="{BB962C8B-B14F-4D97-AF65-F5344CB8AC3E}">
        <p14:creationId xmlns:p14="http://schemas.microsoft.com/office/powerpoint/2010/main" val="37408883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rmAutofit fontScale="90000"/>
          </a:bodyPr>
          <a:lstStyle/>
          <a:p>
            <a:r>
              <a:rPr lang="en-US" dirty="0" smtClean="0">
                <a:solidFill>
                  <a:schemeClr val="accent2"/>
                </a:solidFill>
              </a:rPr>
              <a:t>Wireframe: Single Internship</a:t>
            </a:r>
            <a:endParaRPr lang="en-US" dirty="0">
              <a:solidFill>
                <a:schemeClr val="accent2"/>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52378" y="685800"/>
            <a:ext cx="4166903" cy="6019799"/>
          </a:xfrm>
        </p:spPr>
      </p:pic>
    </p:spTree>
    <p:extLst>
      <p:ext uri="{BB962C8B-B14F-4D97-AF65-F5344CB8AC3E}">
        <p14:creationId xmlns:p14="http://schemas.microsoft.com/office/powerpoint/2010/main" val="228863191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Architecture</a:t>
            </a:r>
            <a:endParaRPr lang="en-US" dirty="0">
              <a:solidFill>
                <a:schemeClr val="accent2"/>
              </a:solidFill>
            </a:endParaRPr>
          </a:p>
        </p:txBody>
      </p:sp>
      <p:sp>
        <p:nvSpPr>
          <p:cNvPr id="5" name="TextBox 4"/>
          <p:cNvSpPr txBox="1"/>
          <p:nvPr/>
        </p:nvSpPr>
        <p:spPr>
          <a:xfrm>
            <a:off x="1447800" y="2057400"/>
            <a:ext cx="6172200" cy="369332"/>
          </a:xfrm>
          <a:prstGeom prst="rect">
            <a:avLst/>
          </a:prstGeom>
          <a:noFill/>
        </p:spPr>
        <p:txBody>
          <a:bodyPr wrap="square" rtlCol="0">
            <a:spAutoFit/>
          </a:bodyPr>
          <a:lstStyle/>
          <a:p>
            <a:endParaRPr lang="en-US" dirty="0" smtClean="0"/>
          </a:p>
        </p:txBody>
      </p:sp>
      <p:sp>
        <p:nvSpPr>
          <p:cNvPr id="8" name="TextBox 7"/>
          <p:cNvSpPr txBox="1"/>
          <p:nvPr/>
        </p:nvSpPr>
        <p:spPr>
          <a:xfrm>
            <a:off x="4572000" y="4648200"/>
            <a:ext cx="1981200" cy="369332"/>
          </a:xfrm>
          <a:prstGeom prst="rect">
            <a:avLst/>
          </a:prstGeom>
          <a:noFill/>
        </p:spPr>
        <p:txBody>
          <a:bodyPr wrap="square" rtlCol="0">
            <a:spAutoFit/>
          </a:bodyPr>
          <a:lstStyle/>
          <a:p>
            <a:pPr algn="ctr"/>
            <a:r>
              <a:rPr lang="en-US" dirty="0" smtClean="0">
                <a:solidFill>
                  <a:schemeClr val="accent2"/>
                </a:solidFill>
              </a:rPr>
              <a:t>MIDDLEWARE</a:t>
            </a:r>
            <a:endParaRPr lang="en-US" dirty="0">
              <a:solidFill>
                <a:schemeClr val="accent2"/>
              </a:solidFill>
            </a:endParaRPr>
          </a:p>
        </p:txBody>
      </p:sp>
      <p:pic>
        <p:nvPicPr>
          <p:cNvPr id="2074" name="Picture 2073"/>
          <p:cNvPicPr>
            <a:picLocks noChangeAspect="1"/>
          </p:cNvPicPr>
          <p:nvPr/>
        </p:nvPicPr>
        <p:blipFill>
          <a:blip r:embed="rId2"/>
          <a:stretch>
            <a:fillRect/>
          </a:stretch>
        </p:blipFill>
        <p:spPr>
          <a:xfrm>
            <a:off x="533400" y="2057400"/>
            <a:ext cx="8051800" cy="2552700"/>
          </a:xfrm>
          <a:prstGeom prst="rect">
            <a:avLst/>
          </a:prstGeom>
        </p:spPr>
      </p:pic>
      <p:sp>
        <p:nvSpPr>
          <p:cNvPr id="2075" name="Content Placeholder 2074"/>
          <p:cNvSpPr>
            <a:spLocks noGrp="1"/>
          </p:cNvSpPr>
          <p:nvPr>
            <p:ph sz="quarter" idx="1"/>
          </p:nvPr>
        </p:nvSpPr>
        <p:spPr/>
        <p:txBody>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Technology</a:t>
            </a:r>
            <a:endParaRPr lang="en-US" dirty="0">
              <a:solidFill>
                <a:schemeClr val="accent2"/>
              </a:solidFill>
            </a:endParaRPr>
          </a:p>
        </p:txBody>
      </p:sp>
      <p:sp>
        <p:nvSpPr>
          <p:cNvPr id="3" name="Content Placeholder 2"/>
          <p:cNvSpPr>
            <a:spLocks noGrp="1"/>
          </p:cNvSpPr>
          <p:nvPr>
            <p:ph sz="quarter" idx="1"/>
          </p:nvPr>
        </p:nvSpPr>
        <p:spPr/>
        <p:txBody>
          <a:bodyPr/>
          <a:lstStyle/>
          <a:p>
            <a:r>
              <a:rPr lang="en-US" dirty="0" smtClean="0"/>
              <a:t>Client: Web browser on a mobile device, using HTML/CSS/JS</a:t>
            </a:r>
          </a:p>
          <a:p>
            <a:r>
              <a:rPr lang="en-US" dirty="0" smtClean="0"/>
              <a:t> Middleware: Apache Web Server, with an Application Server built using </a:t>
            </a:r>
            <a:r>
              <a:rPr lang="en-US" dirty="0" err="1" smtClean="0"/>
              <a:t>Django</a:t>
            </a:r>
            <a:endParaRPr lang="en-US" dirty="0" smtClean="0"/>
          </a:p>
          <a:p>
            <a:r>
              <a:rPr lang="en-US" dirty="0" smtClean="0"/>
              <a:t>Database</a:t>
            </a:r>
            <a:r>
              <a:rPr lang="en-US" smtClean="0"/>
              <a:t>: SqlLite3</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ER</a:t>
            </a:r>
            <a:r>
              <a:rPr lang="en-US" dirty="0" smtClean="0"/>
              <a:t> </a:t>
            </a:r>
            <a:r>
              <a:rPr lang="en-US" dirty="0" smtClean="0">
                <a:solidFill>
                  <a:schemeClr val="accent2"/>
                </a:solidFill>
              </a:rPr>
              <a:t>DIAGRAM</a:t>
            </a:r>
            <a:endParaRPr lang="en-US" dirty="0">
              <a:solidFill>
                <a:schemeClr val="accent2"/>
              </a:solidFill>
            </a:endParaRPr>
          </a:p>
        </p:txBody>
      </p:sp>
      <p:pic>
        <p:nvPicPr>
          <p:cNvPr id="12" name="Picture 11"/>
          <p:cNvPicPr>
            <a:picLocks noChangeAspect="1"/>
          </p:cNvPicPr>
          <p:nvPr/>
        </p:nvPicPr>
        <p:blipFill>
          <a:blip r:embed="rId2"/>
          <a:stretch>
            <a:fillRect/>
          </a:stretch>
        </p:blipFill>
        <p:spPr>
          <a:xfrm>
            <a:off x="1752600" y="1447800"/>
            <a:ext cx="5616764" cy="5257800"/>
          </a:xfrm>
          <a:prstGeom prst="rect">
            <a:avLst/>
          </a:prstGeom>
        </p:spPr>
      </p:pic>
      <p:sp>
        <p:nvSpPr>
          <p:cNvPr id="13" name="Content Placeholder 12"/>
          <p:cNvSpPr>
            <a:spLocks noGrp="1"/>
          </p:cNvSpPr>
          <p:nvPr>
            <p:ph sz="quarter" idx="1"/>
          </p:nvPr>
        </p:nvSpPr>
        <p:spPr/>
        <p:txBody>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2498</TotalTime>
  <Words>571</Words>
  <Application>Microsoft Macintosh PowerPoint</Application>
  <PresentationFormat>On-screen Show (4:3)</PresentationFormat>
  <Paragraphs>118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Application: Internship Finder</vt:lpstr>
      <vt:lpstr>Goal:</vt:lpstr>
      <vt:lpstr>Objectives(contd..):</vt:lpstr>
      <vt:lpstr>Wireframe: Homepage</vt:lpstr>
      <vt:lpstr>Wireframe: Student Registration Page</vt:lpstr>
      <vt:lpstr>Wireframe: Single Internship</vt:lpstr>
      <vt:lpstr>Architecture</vt:lpstr>
      <vt:lpstr>Technology</vt:lpstr>
      <vt:lpstr>ER DIAGRAM</vt:lpstr>
      <vt:lpstr>Standout Features</vt:lpstr>
      <vt:lpstr>Specification List MoSCoW</vt:lpstr>
      <vt:lpstr>User Needs matrix : Student</vt:lpstr>
      <vt:lpstr>User Personas</vt:lpstr>
      <vt:lpstr>URLs Site Map</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arshad</dc:creator>
  <cp:lastModifiedBy>Nazneen Disawalla</cp:lastModifiedBy>
  <cp:revision>184</cp:revision>
  <dcterms:created xsi:type="dcterms:W3CDTF">2006-08-16T00:00:00Z</dcterms:created>
  <dcterms:modified xsi:type="dcterms:W3CDTF">2014-03-19T12:26:12Z</dcterms:modified>
</cp:coreProperties>
</file>