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4" r:id="rId1"/>
  </p:sldMasterIdLst>
  <p:notesMasterIdLst>
    <p:notesMasterId r:id="rId13"/>
  </p:notesMasterIdLst>
  <p:sldIdLst>
    <p:sldId id="256" r:id="rId2"/>
    <p:sldId id="267" r:id="rId3"/>
    <p:sldId id="259" r:id="rId4"/>
    <p:sldId id="272" r:id="rId5"/>
    <p:sldId id="260" r:id="rId6"/>
    <p:sldId id="268" r:id="rId7"/>
    <p:sldId id="270" r:id="rId8"/>
    <p:sldId id="274" r:id="rId9"/>
    <p:sldId id="275" r:id="rId10"/>
    <p:sldId id="26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околов" initials="АС" lastIdx="1" clrIdx="0">
    <p:extLst>
      <p:ext uri="{19B8F6BF-5375-455C-9EA6-DF929625EA0E}">
        <p15:presenceInfo xmlns:p15="http://schemas.microsoft.com/office/powerpoint/2012/main" userId="8874f918b529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0" autoAdjust="0"/>
  </p:normalViewPr>
  <p:slideViewPr>
    <p:cSldViewPr snapToGrid="0">
      <p:cViewPr varScale="1">
        <p:scale>
          <a:sx n="87" d="100"/>
          <a:sy n="87" d="100"/>
        </p:scale>
        <p:origin x="90" y="1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DABF-D097-44E0-82C0-1AAF5966212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C8647-A8F2-4A8D-8F90-7E55E52D7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4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C8647-A8F2-4A8D-8F90-7E55E52D76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14A-B5FA-4BDA-BAC5-CE551E0D5C71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9654-3562-4100-A766-537F27551235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07FA-9BD8-40AF-A59F-C82356EC0E74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78E360-8AEE-4B90-99BC-1D6B98DA5EE2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123" y="6356350"/>
            <a:ext cx="463062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552E39F-73D0-4A16-9BC8-08DD5BB183D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EF6-BF7E-4AAA-BE08-A3E2C310E23A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AE50-8815-4DDF-8D38-374A41423F79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39C-11A2-47C7-8682-F5E088FCD6CD}" type="datetime1">
              <a:rPr lang="ru-RU" smtClean="0"/>
              <a:t>17.02.2023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86C6-E43C-4031-9DEE-B110F5665883}" type="datetime1">
              <a:rPr lang="ru-RU" smtClean="0"/>
              <a:t>17.02.2023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D86-633A-4A5C-99A8-AF67CDA3F4C5}" type="datetime1">
              <a:rPr lang="ru-RU" smtClean="0"/>
              <a:t>17.02.2023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B0F-4B70-46F9-8E49-A8927A8EF61C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755-3C6B-40C3-812B-8DBAD8856AD3}" type="datetime1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8E7E-34F9-43C6-9C08-101ACE33D9FB}" type="datetime1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19r219@student.bmst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36" y="155845"/>
            <a:ext cx="11835064" cy="2551260"/>
          </a:xfrm>
        </p:spPr>
        <p:txBody>
          <a:bodyPr>
            <a:noAutofit/>
          </a:bodyPr>
          <a:lstStyle/>
          <a:p>
            <a:pPr algn="l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36" y="3429000"/>
            <a:ext cx="9144000" cy="327315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Василян Артур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Размикович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группы РК6-73Б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var19r219@student.bmstu.ru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Александр Павлович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 Э. Баумана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автоматизированного проектирования (РК-6)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Россия, Москва, 2023 г.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E3E64A-6E30-1F16-0AE4-C806627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78" y="2169769"/>
            <a:ext cx="4122822" cy="46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448994" y="1781674"/>
            <a:ext cx="5457050" cy="264832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C6E4AF-106B-D81B-9FEC-EC90BF7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F56078-C7A7-17AF-F796-BBA56CEED07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21E7-4772-6103-6B7C-A589EEAE5B95}"/>
              </a:ext>
            </a:extLst>
          </p:cNvPr>
          <p:cNvSpPr txBox="1"/>
          <p:nvPr/>
        </p:nvSpPr>
        <p:spPr>
          <a:xfrm>
            <a:off x="448994" y="4429994"/>
            <a:ext cx="545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04804-E364-B2E5-E59E-5B1A02ADE99D}"/>
              </a:ext>
            </a:extLst>
          </p:cNvPr>
          <p:cNvSpPr txBox="1"/>
          <p:nvPr/>
        </p:nvSpPr>
        <p:spPr>
          <a:xfrm>
            <a:off x="7607908" y="5459099"/>
            <a:ext cx="375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Работа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приложения на тестовом сервере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DB8CB-08ED-A71C-10B6-028BED7E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9"/>
          <a:stretch/>
        </p:blipFill>
        <p:spPr>
          <a:xfrm>
            <a:off x="8120761" y="752570"/>
            <a:ext cx="2724530" cy="47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863D5D-6E67-CC3B-5606-BA9854F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0CD4DB-5482-FF88-97E4-53FE1047AA0A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62A223-8B4C-3FA7-3966-3972A12D9304}"/>
              </a:ext>
            </a:extLst>
          </p:cNvPr>
          <p:cNvSpPr txBox="1">
            <a:spLocks/>
          </p:cNvSpPr>
          <p:nvPr/>
        </p:nvSpPr>
        <p:spPr>
          <a:xfrm>
            <a:off x="346590" y="2132171"/>
            <a:ext cx="11498817" cy="2593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программа для преобразования данных формата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использующее сгенерированный интерфейс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построение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данных в формате с простым синтаксисом (например,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создавать графические интерфейсы пользователям без знаний программирования.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675E0-73D1-2515-7028-AE05E47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6EA4BE-A895-CD9D-A38C-85C2BD2A1E00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F80584-9182-581D-D453-91968558EA86}"/>
              </a:ext>
            </a:extLst>
          </p:cNvPr>
          <p:cNvSpPr txBox="1">
            <a:spLocks/>
          </p:cNvSpPr>
          <p:nvPr/>
        </p:nvSpPr>
        <p:spPr>
          <a:xfrm>
            <a:off x="346591" y="1498255"/>
            <a:ext cx="11498817" cy="520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GUI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на тестовом сервере.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808826"/>
            <a:ext cx="11498817" cy="338666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средств, методов и правил взаимодействия,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управления, контроля и 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элементами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разновидность интерфейсов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одна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сторона представлена человеком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20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элементы интерфейса, представленные пользователю на дисплее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исполнены в виде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256EB1-5237-DB4D-105D-07D8AE4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4145AC5-383E-42DA-67B2-652626697FF6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026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52F6709E-0E07-A5B2-CF6A-8F98AA6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82" y="3048368"/>
            <a:ext cx="3758899" cy="27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E67E-3F86-BE0E-077D-0982B3CADC3B}"/>
              </a:ext>
            </a:extLst>
          </p:cNvPr>
          <p:cNvSpPr txBox="1"/>
          <p:nvPr/>
        </p:nvSpPr>
        <p:spPr>
          <a:xfrm>
            <a:off x="6397083" y="5864508"/>
            <a:ext cx="3758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C1BD0-EF30-9FC6-18CB-306C61A9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4" y="6356350"/>
            <a:ext cx="11218223" cy="3651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3E672F-48CF-FDD4-5730-A69D167C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293D09-6913-4587-D223-C9B0EDDC49E2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845409" cy="6671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75310-278B-D68A-F141-341B0933FC1D}"/>
              </a:ext>
            </a:extLst>
          </p:cNvPr>
          <p:cNvSpPr txBox="1"/>
          <p:nvPr/>
        </p:nvSpPr>
        <p:spPr>
          <a:xfrm>
            <a:off x="346591" y="669634"/>
            <a:ext cx="114988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 из предоставляемых ему операций.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типовой системы показателей качества. Обеспечивается оценка качества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программирования и документирования пользовательского интерфейса (возможность автоматизированного документирования интерфейса программы).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метод 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пользовательского интерфейса с использованием интерактивного машинного обучения</a:t>
            </a:r>
            <a:r>
              <a:rPr lang="en-US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B1680-F40A-B27C-799C-FBDC643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096000"/>
            <a:ext cx="11218223" cy="6254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591" y="975360"/>
            <a:ext cx="11498817" cy="572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библиотеку, обеспечивающую автоматизацию построения динамических пользовательских интерфейсов.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тестовом сервере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существующего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pycomsdk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части возможности генерации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разработки в состав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comwpc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тестирование.*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52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A234B-D586-59B9-8807-797D44E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5804841"/>
            <a:ext cx="11218223" cy="9053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[*]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ВКР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1008328" y="5359745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5A6EA0D-72FE-B12A-B37F-22BA48DE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3C9459-D47B-5B3C-D080-55CA8909852B}"/>
              </a:ext>
            </a:extLst>
          </p:cNvPr>
          <p:cNvSpPr txBox="1">
            <a:spLocks/>
          </p:cNvSpPr>
          <p:nvPr/>
        </p:nvSpPr>
        <p:spPr>
          <a:xfrm>
            <a:off x="346591" y="147766"/>
            <a:ext cx="11498817" cy="1108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принцип генерации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6360F-1EF6-C145-C094-C2F974817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0034" r="3167" b="1992"/>
          <a:stretch/>
        </p:blipFill>
        <p:spPr>
          <a:xfrm>
            <a:off x="5398319" y="1201704"/>
            <a:ext cx="6512659" cy="491576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47DDB7F-F76F-7F38-1B48-3ED5BA7CE575}"/>
              </a:ext>
            </a:extLst>
          </p:cNvPr>
          <p:cNvSpPr txBox="1">
            <a:spLocks/>
          </p:cNvSpPr>
          <p:nvPr/>
        </p:nvSpPr>
        <p:spPr>
          <a:xfrm>
            <a:off x="395654" y="2294972"/>
            <a:ext cx="4455564" cy="22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рис.2 слева представлены предметно-ориентированные языки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 помощью которых можно описать элементы интерфейса для дальнейшей генерации.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F43A-D294-1627-D568-1AD3AE176987}"/>
              </a:ext>
            </a:extLst>
          </p:cNvPr>
          <p:cNvSpPr txBox="1"/>
          <p:nvPr/>
        </p:nvSpPr>
        <p:spPr>
          <a:xfrm>
            <a:off x="7996269" y="793547"/>
            <a:ext cx="3914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типы графических форм ввода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5A17-2A03-8CC0-E2AC-A538B1D4C6E9}"/>
              </a:ext>
            </a:extLst>
          </p:cNvPr>
          <p:cNvSpPr txBox="1"/>
          <p:nvPr/>
        </p:nvSpPr>
        <p:spPr>
          <a:xfrm>
            <a:off x="5398319" y="6169580"/>
            <a:ext cx="651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106089-6942-817E-3737-7B853F1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D84D18-7307-42D8-543E-C1DFC8471C8A}"/>
              </a:ext>
            </a:extLst>
          </p:cNvPr>
          <p:cNvSpPr txBox="1">
            <a:spLocks/>
          </p:cNvSpPr>
          <p:nvPr/>
        </p:nvSpPr>
        <p:spPr>
          <a:xfrm>
            <a:off x="346586" y="126082"/>
            <a:ext cx="11498817" cy="87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27D3BF-2772-B2EB-4926-D35AF6D58349}"/>
              </a:ext>
            </a:extLst>
          </p:cNvPr>
          <p:cNvSpPr txBox="1">
            <a:spLocks/>
          </p:cNvSpPr>
          <p:nvPr/>
        </p:nvSpPr>
        <p:spPr>
          <a:xfrm>
            <a:off x="346590" y="1368903"/>
            <a:ext cx="11498817" cy="191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Контейнеризация — это способ упаковки приложения и всех его зависимостей в один образ, который запускается в изолированной среде, не влияющей на основную операционную систему.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— шаблон 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-контейнеров.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8ECC6A-338F-23AE-4D2F-3764BF24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31226" r="3979" b="26197"/>
          <a:stretch/>
        </p:blipFill>
        <p:spPr>
          <a:xfrm>
            <a:off x="3698155" y="3573996"/>
            <a:ext cx="4795681" cy="1193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3B26-638D-9CE4-4D8D-050CCF7214A3}"/>
              </a:ext>
            </a:extLst>
          </p:cNvPr>
          <p:cNvSpPr txBox="1"/>
          <p:nvPr/>
        </p:nvSpPr>
        <p:spPr>
          <a:xfrm>
            <a:off x="3698155" y="4767551"/>
            <a:ext cx="47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контейнера на основе образа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ED82763-9C53-4351-8289-E29B35951555}"/>
              </a:ext>
            </a:extLst>
          </p:cNvPr>
          <p:cNvSpPr txBox="1">
            <a:spLocks/>
          </p:cNvSpPr>
          <p:nvPr/>
        </p:nvSpPr>
        <p:spPr>
          <a:xfrm>
            <a:off x="627185" y="4229878"/>
            <a:ext cx="11218223" cy="256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D517-C6B8-EA08-5BB7-17C254233BC6}"/>
              </a:ext>
            </a:extLst>
          </p:cNvPr>
          <p:cNvSpPr txBox="1"/>
          <p:nvPr/>
        </p:nvSpPr>
        <p:spPr>
          <a:xfrm>
            <a:off x="627185" y="5674556"/>
            <a:ext cx="1140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C791E-47AA-B674-2AE1-5FB825E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67FAA-1AFD-8145-9805-DBBB5BC37575}"/>
              </a:ext>
            </a:extLst>
          </p:cNvPr>
          <p:cNvSpPr txBox="1"/>
          <p:nvPr/>
        </p:nvSpPr>
        <p:spPr>
          <a:xfrm>
            <a:off x="7096337" y="1445425"/>
            <a:ext cx="43684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urlpatterns</a:t>
            </a:r>
            <a:r>
              <a:rPr lang="en-US" sz="14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, name="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path("", </a:t>
            </a:r>
            <a:r>
              <a:rPr lang="en-US" sz="1400" dirty="0" err="1">
                <a:latin typeface="Consolas" panose="020B0609020204030204" pitchFamily="49" charset="0"/>
              </a:rPr>
              <a:t>image_upload</a:t>
            </a:r>
            <a:r>
              <a:rPr lang="en-US" sz="1400" dirty="0">
                <a:latin typeface="Consolas" panose="020B0609020204030204" pitchFamily="49" charset="0"/>
              </a:rPr>
              <a:t>, name="upload"),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path("admin/", </a:t>
            </a:r>
            <a:r>
              <a:rPr lang="en-US" sz="1400" dirty="0" err="1">
                <a:latin typeface="Consolas" panose="020B0609020204030204" pitchFamily="49" charset="0"/>
              </a:rPr>
              <a:t>admin.site.urls</a:t>
            </a:r>
            <a:r>
              <a:rPr lang="en-US" sz="14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70A22-C5D8-0204-3F25-FF4AB8DC1C04}"/>
              </a:ext>
            </a:extLst>
          </p:cNvPr>
          <p:cNvSpPr txBox="1"/>
          <p:nvPr/>
        </p:nvSpPr>
        <p:spPr>
          <a:xfrm>
            <a:off x="6371312" y="3747118"/>
            <a:ext cx="50935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</a:rPr>
              <a:t>gui</a:t>
            </a:r>
            <a:r>
              <a:rPr lang="en-US" sz="14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render(request, "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title.html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E0A3F-C3D6-BC48-25BC-81A6C22963CB}"/>
              </a:ext>
            </a:extLst>
          </p:cNvPr>
          <p:cNvSpPr txBox="1"/>
          <p:nvPr/>
        </p:nvSpPr>
        <p:spPr>
          <a:xfrm>
            <a:off x="7096337" y="3059668"/>
            <a:ext cx="43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Содержимое файла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F481C-E376-5692-97EF-253A4D226253}"/>
              </a:ext>
            </a:extLst>
          </p:cNvPr>
          <p:cNvSpPr txBox="1"/>
          <p:nvPr/>
        </p:nvSpPr>
        <p:spPr>
          <a:xfrm>
            <a:off x="6371311" y="4337718"/>
            <a:ext cx="509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Функция-представления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AC0A007-6809-A77C-2FC3-54114F8DF2FF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0E310B6-F866-68EA-8F23-0CDBAA99052A}"/>
              </a:ext>
            </a:extLst>
          </p:cNvPr>
          <p:cNvSpPr txBox="1">
            <a:spLocks/>
          </p:cNvSpPr>
          <p:nvPr/>
        </p:nvSpPr>
        <p:spPr>
          <a:xfrm>
            <a:off x="395654" y="1445425"/>
            <a:ext cx="5219044" cy="209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обрабатываются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сопоставлена с адресом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функции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которая обрабатывает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по этому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A0E6-0800-3A51-4921-3DCA51451A6B}"/>
              </a:ext>
            </a:extLst>
          </p:cNvPr>
          <p:cNvSpPr txBox="1"/>
          <p:nvPr/>
        </p:nvSpPr>
        <p:spPr>
          <a:xfrm>
            <a:off x="395654" y="3747118"/>
            <a:ext cx="521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title.html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2123724C-8ACB-64C0-785B-51C68B6E45DE}"/>
              </a:ext>
            </a:extLst>
          </p:cNvPr>
          <p:cNvSpPr txBox="1">
            <a:spLocks/>
          </p:cNvSpPr>
          <p:nvPr/>
        </p:nvSpPr>
        <p:spPr>
          <a:xfrm>
            <a:off x="395654" y="5295524"/>
            <a:ext cx="11069158" cy="6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основе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использовалась библиотека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984D3F84-A7BF-BA2F-8779-F2CBDF4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185" y="6356350"/>
            <a:ext cx="11218221" cy="365125"/>
          </a:xfrm>
        </p:spPr>
        <p:txBody>
          <a:bodyPr/>
          <a:lstStyle/>
          <a:p>
            <a:pPr algn="l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________________________________________________________________________________________________________________________________________________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3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12D7D-C773-CDA1-1EA1-88B35573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860686-D546-B862-D873-DD73D627F28E}"/>
              </a:ext>
            </a:extLst>
          </p:cNvPr>
          <p:cNvSpPr txBox="1">
            <a:spLocks/>
          </p:cNvSpPr>
          <p:nvPr/>
        </p:nvSpPr>
        <p:spPr>
          <a:xfrm>
            <a:off x="346591" y="147767"/>
            <a:ext cx="11498817" cy="1046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генерации </a:t>
            </a: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CC1C-1CFA-4D8D-60A1-955C30438E14}"/>
              </a:ext>
            </a:extLst>
          </p:cNvPr>
          <p:cNvSpPr txBox="1"/>
          <p:nvPr/>
        </p:nvSpPr>
        <p:spPr>
          <a:xfrm>
            <a:off x="627185" y="2413336"/>
            <a:ext cx="40228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[sec1]//</a:t>
            </a:r>
            <a:r>
              <a:rPr lang="ru-RU" dirty="0"/>
              <a:t>Пункт 1</a:t>
            </a:r>
          </a:p>
          <a:p>
            <a:r>
              <a:rPr lang="en-US" dirty="0"/>
              <a:t>X=VX//</a:t>
            </a:r>
            <a:r>
              <a:rPr lang="ru-RU" dirty="0"/>
              <a:t>Параметр </a:t>
            </a:r>
            <a:r>
              <a:rPr lang="en-US" dirty="0"/>
              <a:t>X</a:t>
            </a:r>
          </a:p>
          <a:p>
            <a:r>
              <a:rPr lang="en-US" dirty="0"/>
              <a:t>Y=YX//</a:t>
            </a:r>
            <a:r>
              <a:rPr lang="ru-RU" dirty="0"/>
              <a:t>Параметр </a:t>
            </a:r>
            <a:r>
              <a:rPr lang="en-US" dirty="0"/>
              <a:t>Y</a:t>
            </a:r>
          </a:p>
          <a:p>
            <a:r>
              <a:rPr lang="en-US" dirty="0"/>
              <a:t>box=[1] {0|1}//</a:t>
            </a:r>
            <a:r>
              <a:rPr lang="ru-RU" dirty="0"/>
              <a:t>Флажок 1</a:t>
            </a:r>
          </a:p>
          <a:p>
            <a:r>
              <a:rPr lang="en-US" dirty="0"/>
              <a:t>box=[1] {0|1}//</a:t>
            </a:r>
            <a:r>
              <a:rPr lang="ru-RU" dirty="0"/>
              <a:t>Флажок 2</a:t>
            </a:r>
          </a:p>
          <a:p>
            <a:r>
              <a:rPr lang="ru-RU" dirty="0"/>
              <a:t>[</a:t>
            </a:r>
            <a:r>
              <a:rPr lang="en-US" dirty="0"/>
              <a:t>sec1]//</a:t>
            </a:r>
            <a:r>
              <a:rPr lang="ru-RU" dirty="0"/>
              <a:t>Пункт 2</a:t>
            </a:r>
          </a:p>
          <a:p>
            <a:r>
              <a:rPr lang="en-US" dirty="0"/>
              <a:t>box=[0] {0|1}//</a:t>
            </a:r>
            <a:r>
              <a:rPr lang="ru-RU" dirty="0"/>
              <a:t>Флажок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F57F-7C0D-5965-BB2E-13A996BCD67D}"/>
              </a:ext>
            </a:extLst>
          </p:cNvPr>
          <p:cNvSpPr txBox="1"/>
          <p:nvPr/>
        </p:nvSpPr>
        <p:spPr>
          <a:xfrm>
            <a:off x="627185" y="4368159"/>
            <a:ext cx="4022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4DCAD-5D6D-DBB4-A2B1-3770A30F7363}"/>
              </a:ext>
            </a:extLst>
          </p:cNvPr>
          <p:cNvSpPr txBox="1"/>
          <p:nvPr/>
        </p:nvSpPr>
        <p:spPr>
          <a:xfrm>
            <a:off x="5516879" y="5414158"/>
            <a:ext cx="6484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работы разработанного преобразователя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AE1CB-C611-A391-DD61-7822DD6150CE}"/>
              </a:ext>
            </a:extLst>
          </p:cNvPr>
          <p:cNvSpPr txBox="1"/>
          <p:nvPr/>
        </p:nvSpPr>
        <p:spPr>
          <a:xfrm>
            <a:off x="5516879" y="1443840"/>
            <a:ext cx="64846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&lt;title&gt;title&lt;/title&gt;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1&lt;/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X&lt;/b&gt;&lt;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value="VX"&gt;&lt;/p&gt;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&lt;p&gt;&lt;b&gt;</a:t>
            </a:r>
            <a:r>
              <a:rPr lang="ru-RU" sz="1400" dirty="0">
                <a:latin typeface="Consolas" panose="020B0609020204030204" pitchFamily="49" charset="0"/>
              </a:rPr>
              <a:t>Параметр </a:t>
            </a:r>
            <a:r>
              <a:rPr lang="en-US" sz="1400" dirty="0">
                <a:latin typeface="Consolas" panose="020B0609020204030204" pitchFamily="49" charset="0"/>
              </a:rPr>
              <a:t>Y&lt;/b&gt;&lt;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&lt;input type="text" value="YX"&gt;&lt;/p&gt;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1"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1&lt;/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2" </a:t>
            </a:r>
            <a:r>
              <a:rPr lang="en-US" sz="1400" dirty="0">
                <a:latin typeface="Consolas" panose="020B0609020204030204" pitchFamily="49" charset="0"/>
              </a:rPr>
              <a:t>checked&gt;</a:t>
            </a:r>
            <a:r>
              <a:rPr lang="ru-RU" sz="1400" dirty="0">
                <a:latin typeface="Consolas" panose="020B0609020204030204" pitchFamily="49" charset="0"/>
              </a:rPr>
              <a:t>Флажок 2&lt;/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&lt;h1&gt;</a:t>
            </a:r>
            <a:r>
              <a:rPr lang="ru-RU" sz="1400" dirty="0">
                <a:latin typeface="Consolas" panose="020B0609020204030204" pitchFamily="49" charset="0"/>
              </a:rPr>
              <a:t>Пункт 2&lt;/</a:t>
            </a:r>
            <a:r>
              <a:rPr lang="en-US" sz="1400" dirty="0">
                <a:latin typeface="Consolas" panose="020B0609020204030204" pitchFamily="49" charset="0"/>
              </a:rPr>
              <a:t>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&lt;p&gt;&lt;&lt;input type="checkbox" name="</a:t>
            </a:r>
            <a:r>
              <a:rPr lang="ru-RU" sz="1400" dirty="0">
                <a:latin typeface="Consolas" panose="020B0609020204030204" pitchFamily="49" charset="0"/>
              </a:rPr>
              <a:t>Флажок 3"&gt;Флажок 3&lt;/</a:t>
            </a:r>
            <a:r>
              <a:rPr lang="en-US" sz="1400" dirty="0">
                <a:latin typeface="Consolas" panose="020B0609020204030204" pitchFamily="49" charset="0"/>
              </a:rPr>
              <a:t>p&gt;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&lt;/html&gt;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1124</Words>
  <Application>Microsoft Office PowerPoint</Application>
  <PresentationFormat>Широкоэкранный</PresentationFormat>
  <Paragraphs>145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38</cp:revision>
  <dcterms:created xsi:type="dcterms:W3CDTF">2022-12-22T15:39:28Z</dcterms:created>
  <dcterms:modified xsi:type="dcterms:W3CDTF">2023-02-17T20:38:34Z</dcterms:modified>
</cp:coreProperties>
</file>