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4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65" r:id="rId10"/>
    <p:sldId id="264" r:id="rId11"/>
    <p:sldId id="263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125" d="100"/>
          <a:sy n="125" d="100"/>
        </p:scale>
        <p:origin x="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26.01.2023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26.01.2023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26.01.2023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1776656" y="369212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0" y="1777050"/>
            <a:ext cx="11498817" cy="330390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(проект по разработке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-клиента для доступа к подсистемам РВС GCD и другим программным системам).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 для программных реализаций сложных вычислительных методов 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графоориентированной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GBSE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части возможности генерации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 работоспособности созданных программных средств.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B0AEA9-13B1-BB11-3C6E-1CCA91B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FED0E2-96AF-82DE-BF2F-7838CBB4B99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планы</a:t>
            </a:r>
          </a:p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535806"/>
            <a:ext cx="11498817" cy="3786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 // Наука и инновации. 2020. №11.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 // СОВРЕМЕННАЯ НАУКА: АКТУАЛЬНЫЕ ПРОБЛЕМЫ ТЕОРИИ И ПРАКТИКИ. 2020. №3.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B0AEA9-13B1-BB11-3C6E-1CCA91B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FED0E2-96AF-82DE-BF2F-7838CBB4B99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планы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4102B1F-A0A8-F7E5-1EE9-48E49DD46F2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46591" y="808826"/>
                <a:ext cx="11498817" cy="3386667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Интерфейс</m:t>
                        </m:r>
                      </m:e>
                      <m:sup>
                        <m:r>
                          <a:rPr lang="ru-RU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совокупность средств методов и правил взаимодействия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управления контроля и т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между элементами системы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Пользовательский интерфейс</m:t>
                        </m:r>
                      </m:e>
                      <m:sup>
                        <m:r>
                          <a:rPr lang="ru-RU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разновидность интерфейсов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котором одна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сторона представлена человеком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пользователем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другая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машиной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устройством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Графический пользовательский интерфейс</m:t>
                        </m:r>
                      </m:e>
                      <m:sup>
                        <m:r>
                          <a:rPr lang="ru-RU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разновидность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пользовательского интерфейса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котором элементы интерфейса меню кнопки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значки списки и т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представленные пользователю на дисплее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исполнены в виде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графических изображений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4102B1F-A0A8-F7E5-1EE9-48E49DD46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46591" y="808826"/>
                <a:ext cx="11498817" cy="3386667"/>
              </a:xfrm>
              <a:blipFill>
                <a:blip r:embed="rId2"/>
                <a:stretch>
                  <a:fillRect l="-742" t="-2523" r="-7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3" y="3429000"/>
            <a:ext cx="4046982" cy="30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6441317"/>
            <a:ext cx="404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75310-278B-D68A-F141-341B0933FC1D}"/>
                  </a:ext>
                </a:extLst>
              </p:cNvPr>
              <p:cNvSpPr txBox="1"/>
              <p:nvPr/>
            </p:nvSpPr>
            <p:spPr>
              <a:xfrm>
                <a:off x="346591" y="669634"/>
                <a:ext cx="11498818" cy="5397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изучении статьи о </a:t>
                </a: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построении интерфейса на основе пользовательских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9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целей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были выделены два метода взаимодействия человека и ЭВМ: </a:t>
                </a:r>
              </a:p>
              <a:p>
                <a:pPr marL="342900" indent="-3429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Ограничительный</a:t>
                </a: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    </a:r>
              </a:p>
              <a:p>
                <a:pPr marL="342900" indent="-3429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Направляющий</a:t>
                </a: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    </a:r>
              </a:p>
              <a:p>
                <a:pPr algn="just"/>
                <a:endParaRPr lang="ru-RU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Методический подход к созданию средства построения пользовательского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9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интерфейса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Мониторинг действий оператора.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Применения типовой системы показателей качества. Обеспечивается оценка качества пользовательского интерфейса.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Отображение некоторого абстрактного сценария осуществляет механизм его интерпретации в стандартные программные процедуры.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ru-RU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же существует метод  </a:t>
                </a: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пользовательского интерфейса с использованием интерактивного машинного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9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обучения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9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75310-278B-D68A-F141-341B0933F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1" y="669634"/>
                <a:ext cx="11498818" cy="5397055"/>
              </a:xfrm>
              <a:prstGeom prst="rect">
                <a:avLst/>
              </a:prstGeom>
              <a:blipFill>
                <a:blip r:embed="rId2"/>
                <a:stretch>
                  <a:fillRect l="-530" t="-565" r="-477" b="-3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752669"/>
            <a:ext cx="11498817" cy="59490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 и создать основу для разработки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препроцессора инженерной программной системы.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подходы разработки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3628" r="3167" b="1991"/>
          <a:stretch/>
        </p:blipFill>
        <p:spPr>
          <a:xfrm>
            <a:off x="3396342" y="0"/>
            <a:ext cx="8469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671226"/>
            <a:ext cx="11498817" cy="568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использованы 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 </a:t>
            </a:r>
          </a:p>
          <a:p>
            <a:pPr marL="0" indent="0" algn="just"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2812481" y="3429000"/>
            <a:ext cx="6567037" cy="1634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2812479" y="5063412"/>
            <a:ext cx="65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7476931" y="671227"/>
            <a:ext cx="43684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5337111" y="2760612"/>
            <a:ext cx="650829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</a:rPr>
              <a:t>request.method</a:t>
            </a:r>
            <a:r>
              <a:rPr lang="en-US" sz="1400" dirty="0">
                <a:latin typeface="Consolas" panose="020B0609020204030204" pitchFamily="49" charset="0"/>
              </a:rPr>
              <a:t> == "POST" and </a:t>
            </a:r>
            <a:r>
              <a:rPr lang="en-US" sz="1400" dirty="0" err="1">
                <a:latin typeface="Consolas" panose="020B0609020204030204" pitchFamily="49" charset="0"/>
              </a:rPr>
              <a:t>request.FILES</a:t>
            </a:r>
            <a:r>
              <a:rPr lang="en-US" sz="1400" dirty="0">
                <a:latin typeface="Consolas" panose="020B0609020204030204" pitchFamily="49" charset="0"/>
              </a:rPr>
              <a:t>["</a:t>
            </a:r>
            <a:r>
              <a:rPr lang="en-US" sz="1400" dirty="0" err="1">
                <a:latin typeface="Consolas" panose="020B0609020204030204" pitchFamily="49" charset="0"/>
              </a:rPr>
              <a:t>image_file</a:t>
            </a:r>
            <a:r>
              <a:rPr lang="en-US" sz="1400" dirty="0">
                <a:latin typeface="Consolas" panose="020B0609020204030204" pitchFamily="49" charset="0"/>
              </a:rPr>
              <a:t>"]: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image_file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request.FILES</a:t>
            </a:r>
            <a:r>
              <a:rPr lang="en-US" sz="1400" dirty="0">
                <a:latin typeface="Consolas" panose="020B0609020204030204" pitchFamily="49" charset="0"/>
              </a:rPr>
              <a:t>["</a:t>
            </a:r>
            <a:r>
              <a:rPr lang="en-US" sz="1400" dirty="0" err="1">
                <a:latin typeface="Consolas" panose="020B0609020204030204" pitchFamily="49" charset="0"/>
              </a:rPr>
              <a:t>image_file</a:t>
            </a:r>
            <a:r>
              <a:rPr lang="en-US" sz="14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fs = </a:t>
            </a:r>
            <a:r>
              <a:rPr lang="en-US" sz="1400" dirty="0" err="1">
                <a:latin typeface="Consolas" panose="020B0609020204030204" pitchFamily="49" charset="0"/>
              </a:rPr>
              <a:t>FileSystemStorage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filename = </a:t>
            </a:r>
            <a:r>
              <a:rPr lang="en-US" sz="1400" dirty="0" err="1">
                <a:latin typeface="Consolas" panose="020B0609020204030204" pitchFamily="49" charset="0"/>
              </a:rPr>
              <a:t>fs.save</a:t>
            </a:r>
            <a:r>
              <a:rPr lang="en-US" sz="1400" dirty="0">
                <a:latin typeface="Consolas" panose="020B0609020204030204" pitchFamily="49" charset="0"/>
              </a:rPr>
              <a:t>(image_file.name, </a:t>
            </a:r>
            <a:r>
              <a:rPr lang="en-US" sz="1400" dirty="0" err="1">
                <a:latin typeface="Consolas" panose="020B0609020204030204" pitchFamily="49" charset="0"/>
              </a:rPr>
              <a:t>image_file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image_url</a:t>
            </a:r>
            <a:r>
              <a:rPr lang="en-US" sz="1400" dirty="0">
                <a:latin typeface="Consolas" panose="020B0609020204030204" pitchFamily="49" charset="0"/>
              </a:rPr>
              <a:t> = fs.url(filename)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print(</a:t>
            </a:r>
            <a:r>
              <a:rPr lang="en-US" sz="1400" dirty="0" err="1">
                <a:latin typeface="Consolas" panose="020B0609020204030204" pitchFamily="49" charset="0"/>
              </a:rPr>
              <a:t>image_url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upload.html</a:t>
            </a:r>
            <a:r>
              <a:rPr lang="en-US" sz="1400" dirty="0">
                <a:latin typeface="Consolas" panose="020B0609020204030204" pitchFamily="49" charset="0"/>
              </a:rPr>
              <a:t>",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"</a:t>
            </a:r>
            <a:r>
              <a:rPr lang="en-US" sz="1400" dirty="0" err="1">
                <a:latin typeface="Consolas" panose="020B0609020204030204" pitchFamily="49" charset="0"/>
              </a:rPr>
              <a:t>image_url</a:t>
            </a:r>
            <a:r>
              <a:rPr lang="en-US" sz="1400" dirty="0">
                <a:latin typeface="Consolas" panose="020B0609020204030204" pitchFamily="49" charset="0"/>
              </a:rPr>
              <a:t>": </a:t>
            </a:r>
            <a:r>
              <a:rPr lang="en-US" sz="1400" dirty="0" err="1">
                <a:latin typeface="Consolas" panose="020B0609020204030204" pitchFamily="49" charset="0"/>
              </a:rPr>
              <a:t>image_url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upload.html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7476931" y="2056222"/>
            <a:ext cx="4368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5337111" y="5222825"/>
            <a:ext cx="6508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image_upload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46591" y="671227"/>
            <a:ext cx="7130339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image_upload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46591" y="2760612"/>
            <a:ext cx="49905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данном случае в функции-представления используется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который так раз можно генерировать и заменять, если потребуется.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в случае изменения взаимодействия пользователя со страницей, помимо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требуется так же переписать функцию-представления.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6B1D6-A733-5B75-DC9A-970E71DD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"/>
          <a:stretch/>
        </p:blipFill>
        <p:spPr>
          <a:xfrm>
            <a:off x="6616972" y="2058765"/>
            <a:ext cx="5482791" cy="202899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1E289-7160-C728-2D92-8E4EDDC5D440}"/>
              </a:ext>
            </a:extLst>
          </p:cNvPr>
          <p:cNvSpPr txBox="1"/>
          <p:nvPr/>
        </p:nvSpPr>
        <p:spPr>
          <a:xfrm>
            <a:off x="6711163" y="4187138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Проверка таблиц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8609579-830D-AC72-3542-7B2C1EA1C273}"/>
              </a:ext>
            </a:extLst>
          </p:cNvPr>
          <p:cNvCxnSpPr>
            <a:cxnSpLocks/>
          </p:cNvCxnSpPr>
          <p:nvPr/>
        </p:nvCxnSpPr>
        <p:spPr>
          <a:xfrm>
            <a:off x="3246868" y="1682885"/>
            <a:ext cx="0" cy="3758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4E1CD-7CF3-6775-81CF-6C9D6E51C01C}"/>
              </a:ext>
            </a:extLst>
          </p:cNvPr>
          <p:cNvSpPr txBox="1"/>
          <p:nvPr/>
        </p:nvSpPr>
        <p:spPr>
          <a:xfrm>
            <a:off x="599663" y="612049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3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ACE9EB-5095-F1B7-656D-FF4DA9AA1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 b="14759"/>
          <a:stretch/>
        </p:blipFill>
        <p:spPr>
          <a:xfrm>
            <a:off x="904342" y="717927"/>
            <a:ext cx="4685048" cy="9649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8D4DC5-F8FB-14B0-85A9-81180FACA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3" r="6889" b="4237"/>
          <a:stretch/>
        </p:blipFill>
        <p:spPr>
          <a:xfrm>
            <a:off x="1734356" y="2057765"/>
            <a:ext cx="3025019" cy="40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3160</TotalTime>
  <Words>910</Words>
  <Application>Microsoft Office PowerPoint</Application>
  <PresentationFormat>Широкоэкранный</PresentationFormat>
  <Paragraphs>108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23</cp:revision>
  <dcterms:created xsi:type="dcterms:W3CDTF">2022-12-22T15:39:28Z</dcterms:created>
  <dcterms:modified xsi:type="dcterms:W3CDTF">2023-01-26T20:09:01Z</dcterms:modified>
</cp:coreProperties>
</file>