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7559675" cx="11998325"/>
  <p:notesSz cx="7559675" cy="10691800"/>
  <p:embeddedFontLst>
    <p:embeddedFont>
      <p:font typeface="Source Sans Pro Light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67B09D-A810-4E74-87C3-07537F268CA5}">
  <a:tblStyle styleId="{E067B09D-A810-4E74-87C3-07537F268C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SourceSansProLight-bold.fntdata"/><Relationship Id="rId21" Type="http://schemas.openxmlformats.org/officeDocument/2006/relationships/font" Target="fonts/SourceSansProLight-regular.fntdata"/><Relationship Id="rId24" Type="http://schemas.openxmlformats.org/officeDocument/2006/relationships/font" Target="fonts/SourceSansProLight-boldItalic.fntdata"/><Relationship Id="rId23" Type="http://schemas.openxmlformats.org/officeDocument/2006/relationships/font" Target="fonts/SourceSansPr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Я занимался разработкой web-приложений, реализующих бизнес-логику в системе инженерного анализа на основе графоориентированной методологии</a:t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Предложенная архитектура была реализована программно. Для тестирования программной реализации запускалась функция удаленного запуска графоориентированных решателей в web-клиенте распределенной вычислительной системы, проверялись правильность построения графовой модели и визуализация статуса решения</a:t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Текстовое описание тестового графоориентированного решателя и построенная визуализация на web-клиенте представлены на рисунках 12 и 13 соответственно. Графовая модель представляет собой ориентированный граф из трех состояний и двух функций перехода...Как вы можете увидеть, был произведен успешный запуск решателя и построена верная визуализация </a:t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Далее происходил запрос на получение статуса решения. В результате были показаны стадии обхода с помощью раскраски ребер на </a:t>
            </a:r>
            <a:r>
              <a:rPr lang="ru-RU"/>
              <a:t>построенной визуализации</a:t>
            </a:r>
            <a:r>
              <a:rPr lang="ru-RU"/>
              <a:t> графовой модели. </a:t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заключение доклада хочется провести анализ проделанной работы. </a:t>
            </a: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удалось получить программную реализацию web-приложения, которое воплощает идею возможности прямого обращения к графоориентированному решателю во время исполнения процесса решения. Сценарий применения программной разработки на данном этапе - это удаленный запуск любого решателя в системе и просмотр состояния решения, что может быть полезно как разработчикам графоориентированных решателей в целях отладки, так и пользователям системы, которые хотели бы наглядно увидеть, какие вычисления производятся в данный момент, и оценить сколько времени может занять расчет.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разработанного подхода можно производить дальнейшие исследования и программные разработки в области описания и реализации бизнес-логики в системе инженерного анализа на основе графоориентированной методологии.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мой доклад подошел к концу. Спасибо за внимание. </a:t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Моя работа проводилась в рамках разработки распределенной вычислительной системы, осуществляемой на кафедре РК6, которая использует графоориентированный подход при разработке программных реализаций сложных вычислительных методов. Графоориентированный подход предОставляет инженеру-разработчику набор инструментов для организации программного кода таким образом, чтобы алгоритм решения задачи можно было формально описать с помощью графовой модели, которая состоит из следующих объектов: ориентированный граф, множество состояний и множество функций перехода из одного состояния в другое. </a:t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Поскольку данный подход применяется для формального описания программных алгоритмов,  можно смоделировать следующую ситуацию: пусть в качестве функции перехода будет поставлена функция, которая производит запрос данных у пользователя. На основе полученных данных можно выбрать один из вариантов обработки пользовательского запроса. В таком случае графовая модель может стать инструментом описания и программной реализации бизнес-логики в системе.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того чтобы реализовать такую возможность, требуется разработать средства для интерактивного взаимодействия с графовой моделью...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Поэтому целью данной работы стало создание программной инфраструктуры для коммуникации с графовой моделью, чтобы получить состояние её обхода во время решения задачи.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достижения этой цели...необходимо было изучить существующие методы организации и визуализации процессов решения сложных вычислительных задач, на основе </a:t>
            </a:r>
            <a:r>
              <a:rPr lang="ru-RU">
                <a:solidFill>
                  <a:schemeClr val="dk1"/>
                </a:solidFill>
              </a:rPr>
              <a:t>анализа </a:t>
            </a:r>
            <a:r>
              <a:rPr lang="ru-RU"/>
              <a:t>этих методов разработать архитектуру подсистемы для получения статуса обхода графовой модели и программно реализовать приложение для удаленного запуска произвольного графоориентированного решателя с возможностью визуализации статуса решения.</a:t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ходе анализа научных работ и существующих программных разработок, был сделан вывод, что визуализация процессов вычисления во многих современных системах инженерного анализа производится с помощью блок диаграмм потоков данных. Например, на рисунке 3 вы можете видеть, как это происходит в среде Matlab Simulink. По аналогии, в графоориентированном подходе визуализацию графовой модели можно построить с помощью ориентированного графа.</a:t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Запуск графоориентированного решателя можно разделить на два процесса: управляющий и исполнительный. Это позволит разделить ответственность и поручить управляющему процессу принимать и обрабатывать запросы от пользователя. Исполнительный процесс будет заниматься обходом графовой модели и сообщением управляющему процессу статуса решения.</a:t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Чтобы показать, что подобный подход может быть применен на практике, было разработано приложение для удаленного запуска графоориентированных решателей. Оно, также, было необходимо для решения следующих проблем: предоставление доступа ко всем разработанным решателям в системе и обеспечение запуска решателя на высокопроизводительном кластере.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рисунке 5 представлены основные узлы распределенной вычислительной системы, которые взаимодействуют при удаленном запуске. В общем процесс можно описать так: из web-клиента, пользователь посылает запрос на сервер приложений, где запускается плагин для удаленного запуска решателей. </a:t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Сама графовая модель на сервере хранится в виде файла в формате aDOT. На рисунке 6 вы можете увидеть пример такого файла, а на рисунке 7 интерпретированную по нему графовую модель. Схема работы плагина на сервере приложений  представлена на рисунке 8. Необходимый для запуска файл описания графового решателя разбирается и на основе разбора выбирает один из двух режимов запуска. Если </a:t>
            </a:r>
            <a:r>
              <a:rPr lang="ru-RU">
                <a:solidFill>
                  <a:schemeClr val="dk1"/>
                </a:solidFill>
              </a:rPr>
              <a:t>в процессе разбора </a:t>
            </a:r>
            <a:r>
              <a:rPr lang="ru-RU"/>
              <a:t>функции-обработчики, привязанные к ребрам графовой модели, были найдены в библиотеках функций для языка Python, то строится объект такой графовой модели на языке Python и запускается обход. Иначе генерируется исходный код на языке C++, компилируется и запускается.</a:t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Чтобы визуализировать статус решения, после разбора файла описания графовой модели сервер присылает на клиентское приложение структуру графовой модели. Она визуализируется в виде ориентированного графа. Процесс проиллюстрирован на рисунке 9.  Далее от web-клиента происходят периодические запросы о статусе решения задачи на сервер приложений. На рисунке 10 вы можете видеть, что запросы на получение статуса решения перенаправляются напрямую к плагину удаленного запуска, который и является тем самым управляющим процессом. Исполнительный процесс во время обхода графовой модели, пишет пройденные состояния графовой модели в стандартный поток вывода. Эти данные управляющий процесс передает на web-клиент, где они визуализируется в виде закраски соответствующих ребер графа. </a:t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99760" y="17686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9976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102384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144792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9976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102384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144792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599760" y="301320"/>
            <a:ext cx="10797120" cy="584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599760" y="17686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59976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102384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144792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59976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102384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144792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subTitle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599760" y="301320"/>
            <a:ext cx="10797120" cy="584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3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3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599760" y="17686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4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59976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2" type="body"/>
          </p:nvPr>
        </p:nvSpPr>
        <p:spPr>
          <a:xfrm>
            <a:off x="102384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3" type="body"/>
          </p:nvPr>
        </p:nvSpPr>
        <p:spPr>
          <a:xfrm>
            <a:off x="1447920" y="17686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4" type="body"/>
          </p:nvPr>
        </p:nvSpPr>
        <p:spPr>
          <a:xfrm>
            <a:off x="59976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5" type="body"/>
          </p:nvPr>
        </p:nvSpPr>
        <p:spPr>
          <a:xfrm>
            <a:off x="102384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6" type="body"/>
          </p:nvPr>
        </p:nvSpPr>
        <p:spPr>
          <a:xfrm>
            <a:off x="1447920" y="4058280"/>
            <a:ext cx="40356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99760" y="301320"/>
            <a:ext cx="10797120" cy="584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12423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997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99760" y="1768680"/>
            <a:ext cx="6116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1242360" y="40582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997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1242360" y="1768680"/>
            <a:ext cx="6116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99760" y="4058280"/>
            <a:ext cx="125388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599760" y="301320"/>
            <a:ext cx="10797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59976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1917000" y="1768680"/>
            <a:ext cx="125388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/>
          <p:nvPr/>
        </p:nvSpPr>
        <p:spPr>
          <a:xfrm>
            <a:off x="548640" y="301320"/>
            <a:ext cx="10796760" cy="380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0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2304000" y="72000"/>
            <a:ext cx="7270920" cy="23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a:t>
            </a:r>
            <a:endParaRPr i="0" sz="22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0" y="1584000"/>
            <a:ext cx="11997360" cy="5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7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Факультет        «Робототехника и комплексная автоматизация»</a:t>
            </a:r>
            <a:endParaRPr i="0" sz="17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7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Кафедра 	  «Системы автоматизированного проектирования»</a:t>
            </a:r>
            <a:endParaRPr i="0" sz="17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648000" y="2592000"/>
            <a:ext cx="10697400" cy="17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Разработка web-приложений, реализующих бизнес-логику в САПР на основе графоориентированной методологии</a:t>
            </a:r>
            <a:endParaRPr i="0" sz="36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68" name="Google Shape;168;p40"/>
          <p:cNvGraphicFramePr/>
          <p:nvPr/>
        </p:nvGraphicFramePr>
        <p:xfrm>
          <a:off x="3470760" y="5720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{E067B09D-A810-4E74-87C3-07537F268CA5}</a:tableStyleId>
              </a:tblPr>
              <a:tblGrid>
                <a:gridCol w="5481725"/>
                <a:gridCol w="2646000"/>
              </a:tblGrid>
              <a:tr h="347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Студент РК6-83Б: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Голубев В.О.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/>
                </a:tc>
              </a:tr>
              <a:tr h="1185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Научный руководитель: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доцент кафедры РК6,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к.ф.-м.н., Соколов А.П.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Тестирование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Метод тестирования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9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49"/>
          <p:cNvSpPr/>
          <p:nvPr/>
        </p:nvSpPr>
        <p:spPr>
          <a:xfrm>
            <a:off x="576000" y="1752575"/>
            <a:ext cx="36972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тестирования были локально установлены все необходимые компоненты РВС GCD. Тестирование проводилось вручную:</a:t>
            </a:r>
            <a:endParaRPr sz="16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2579" lvl="2" marL="64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Source Sans Pro"/>
              <a:buAutoNum type="arabicParenR"/>
            </a:pPr>
            <a:r>
              <a:rPr i="0" lang="ru-RU" sz="16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запуск функции web-клиента для удаленного запуска решателей;</a:t>
            </a:r>
            <a:endParaRPr i="0" sz="16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2579" lvl="2" marL="64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Source Sans Pro"/>
              <a:buAutoNum type="arabicParenR"/>
            </a:pPr>
            <a:r>
              <a:rPr i="0" lang="ru-RU" sz="16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выбор и запуск тестового решателя;</a:t>
            </a:r>
            <a:endParaRPr i="0" sz="16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2579" lvl="2" marL="64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Source Sans Pro"/>
              <a:buAutoNum type="arabicParenR"/>
            </a:pPr>
            <a:r>
              <a:rPr i="0" lang="ru-RU" sz="16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проверка правильности построения графовой модели (обычные графы и вложенные графы)</a:t>
            </a:r>
            <a:endParaRPr i="0" sz="16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2579" lvl="2" marL="64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Source Sans Pro"/>
              <a:buAutoNum type="arabicParenR"/>
            </a:pPr>
            <a:r>
              <a:rPr i="0" lang="ru-RU" sz="16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проверка визуализации статуса решения;</a:t>
            </a:r>
            <a:endParaRPr i="0" sz="16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49"/>
          <p:cNvSpPr/>
          <p:nvPr/>
        </p:nvSpPr>
        <p:spPr>
          <a:xfrm>
            <a:off x="5411975" y="6189632"/>
            <a:ext cx="5327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11 — Интерфейс для удаленного запуска решателей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" name="Google Shape;2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425" y="2453803"/>
            <a:ext cx="7318500" cy="3529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Тестирование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Тестирование удаленного запуска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0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10 / 12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0" y="3600000"/>
            <a:ext cx="5193000" cy="294012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50"/>
          <p:cNvSpPr/>
          <p:nvPr/>
        </p:nvSpPr>
        <p:spPr>
          <a:xfrm>
            <a:off x="6264000" y="6624000"/>
            <a:ext cx="5108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13 — Построенный граф на web-клиенте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50"/>
          <p:cNvSpPr/>
          <p:nvPr/>
        </p:nvSpPr>
        <p:spPr>
          <a:xfrm>
            <a:off x="504000" y="6624000"/>
            <a:ext cx="532728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12 — Описание тестовой графовой модели в формате aDOT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000" y="2304000"/>
            <a:ext cx="2399400" cy="42850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50"/>
          <p:cNvSpPr/>
          <p:nvPr/>
        </p:nvSpPr>
        <p:spPr>
          <a:xfrm>
            <a:off x="576000" y="1591500"/>
            <a:ext cx="71274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тестовом решателе ф</a:t>
            </a: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ункции-обработчики графовой модели реализованы на языке C++. Графовая модель была успешно построена и сгенерирован файл с исходным кодом решателя. Компиляция и запуск произошли без ошибок.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Тестирование 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Тестирование успешного решения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1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3" name="Google Shape;2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0075" y="2509190"/>
            <a:ext cx="2466425" cy="3968661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51"/>
          <p:cNvSpPr/>
          <p:nvPr/>
        </p:nvSpPr>
        <p:spPr>
          <a:xfrm>
            <a:off x="1512000" y="2016000"/>
            <a:ext cx="3015720" cy="39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8949" y="2513151"/>
            <a:ext cx="2466421" cy="39323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51"/>
          <p:cNvSpPr/>
          <p:nvPr/>
        </p:nvSpPr>
        <p:spPr>
          <a:xfrm>
            <a:off x="576000" y="6454080"/>
            <a:ext cx="532728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14 — Состояние графовой модели в момент начала вычислений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51"/>
          <p:cNvSpPr/>
          <p:nvPr/>
        </p:nvSpPr>
        <p:spPr>
          <a:xfrm>
            <a:off x="5688000" y="6454080"/>
            <a:ext cx="532728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15 — Состояние графовой модели под конец вычислений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51"/>
          <p:cNvSpPr/>
          <p:nvPr/>
        </p:nvSpPr>
        <p:spPr>
          <a:xfrm>
            <a:off x="576000" y="1656000"/>
            <a:ext cx="1087128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случае успешного обхода графовой модели, как и ожидалось, ребра </a:t>
            </a:r>
            <a:r>
              <a:rPr lang="ru-RU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окрашиваются</a:t>
            </a: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в зеленый цвет. 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Анализ работы  и з</a:t>
            </a: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аключение </a:t>
            </a: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2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12 / 12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2"/>
          <p:cNvSpPr/>
          <p:nvPr/>
        </p:nvSpPr>
        <p:spPr>
          <a:xfrm>
            <a:off x="648000" y="1800000"/>
            <a:ext cx="10727280" cy="35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>
                <a:latin typeface="Source Sans Pro"/>
                <a:ea typeface="Source Sans Pro"/>
                <a:cs typeface="Source Sans Pro"/>
                <a:sym typeface="Source Sans Pro"/>
              </a:rPr>
              <a:t>В результате работы удалось: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ru-RU" sz="2300">
                <a:latin typeface="Source Sans Pro"/>
                <a:ea typeface="Source Sans Pro"/>
                <a:cs typeface="Source Sans Pro"/>
                <a:sym typeface="Source Sans Pro"/>
              </a:rPr>
              <a:t>разработать подход для интерактивного взаимодействия с графовой моделью;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ru-RU" sz="2300">
                <a:latin typeface="Source Sans Pro"/>
                <a:ea typeface="Source Sans Pro"/>
                <a:cs typeface="Source Sans Pro"/>
                <a:sym typeface="Source Sans Pro"/>
              </a:rPr>
              <a:t>Программно реализовать подход на основе удаленного запуска произвольного графоориентированного решателя с возможностью визуализации статуса решения;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lang="ru-RU" sz="2300">
                <a:latin typeface="Source Sans Pro"/>
                <a:ea typeface="Source Sans Pro"/>
                <a:cs typeface="Source Sans Pro"/>
                <a:sym typeface="Source Sans Pro"/>
              </a:rPr>
              <a:t>заложить основы для дальнейших разработок в области описания и реализации бизнес-логики в системе инженерного анализа на основе графоориентированной методологии 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576000" y="1582250"/>
            <a:ext cx="107967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GBSE (Graph-Based Software Environment) </a:t>
            </a:r>
            <a:r>
              <a:rPr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—</a:t>
            </a:r>
            <a:r>
              <a:rPr b="1"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набор инструментов для организации кода и формального описания алгоритмов решения задач в виде графовой модели.</a:t>
            </a:r>
            <a:endParaRPr i="0" sz="20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Графовая модель —</a:t>
            </a:r>
            <a:r>
              <a:rPr i="0" lang="ru-RU" sz="20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тройка объектов (G, S, F), где G — ориентированный граф, S — множество состояний, F — множество функций перехода.</a:t>
            </a:r>
            <a:endParaRPr i="0" sz="20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Введение</a:t>
            </a:r>
            <a:endParaRPr i="0" sz="4400" u="none" cap="none" strike="noStrike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2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Графоориентированный подход</a:t>
            </a:r>
            <a:r>
              <a:rPr baseline="30000" i="0" lang="ru-RU" sz="2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1</a:t>
            </a:r>
            <a:endParaRPr i="0" sz="2400" u="none" cap="none" strike="noStrike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5" name="Google Shape;175;p41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600" u="none" cap="none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/ 12</a:t>
            </a:r>
            <a:endParaRPr i="0" sz="1600" u="none" cap="none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000" y="3646800"/>
            <a:ext cx="4980240" cy="2113200"/>
          </a:xfrm>
          <a:prstGeom prst="rect">
            <a:avLst/>
          </a:prstGeom>
          <a:noFill/>
          <a:ln cap="flat" cmpd="sng" w="10075">
            <a:solidFill>
              <a:srgbClr val="1B75B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41"/>
          <p:cNvSpPr/>
          <p:nvPr/>
        </p:nvSpPr>
        <p:spPr>
          <a:xfrm>
            <a:off x="98640" y="5846760"/>
            <a:ext cx="11997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1 - Графовая  модель  с  параллельными  ветвями выполнения  и  циклом </a:t>
            </a:r>
            <a:endParaRPr i="0" sz="18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258840" y="6776280"/>
            <a:ext cx="6768000" cy="71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i="0" lang="ru-RU" sz="1800" u="none" cap="none" strike="noStrike">
                <a:latin typeface="Arial"/>
                <a:ea typeface="Arial"/>
                <a:cs typeface="Arial"/>
                <a:sym typeface="Arial"/>
              </a:rPr>
              <a:t>1. Соколов А. П., Першин А. Ю. Графоориентированный программный каркас для реализации сложных вычислительных методов // Программирование. 2019. T. 47, № 5. C. 43-55</a:t>
            </a:r>
            <a:endParaRPr b="0" baseline="-2500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/>
          <p:nvPr/>
        </p:nvSpPr>
        <p:spPr>
          <a:xfrm>
            <a:off x="0" y="1517760"/>
            <a:ext cx="11997360" cy="452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Введение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Графовая модель как инструмент описания бизнес-логики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42"/>
          <p:cNvSpPr/>
          <p:nvPr/>
        </p:nvSpPr>
        <p:spPr>
          <a:xfrm>
            <a:off x="0" y="5923975"/>
            <a:ext cx="11997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2 - Графовая модель, описывающая бизнес-логику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42"/>
          <p:cNvSpPr/>
          <p:nvPr/>
        </p:nvSpPr>
        <p:spPr>
          <a:xfrm>
            <a:off x="648000" y="1800000"/>
            <a:ext cx="105354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 рисунке 2 представлена графовая модель алгоритма решения некоторой задачи.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Пусть</a:t>
            </a:r>
            <a:r>
              <a:rPr i="1"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input_func</a:t>
            </a: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функция перехода из состояния s</a:t>
            </a:r>
            <a:r>
              <a:rPr baseline="-25000"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</a:t>
            </a: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состояние s</a:t>
            </a:r>
            <a:r>
              <a:rPr baseline="-25000"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n+1</a:t>
            </a: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которая реализует запрос у пользователя дополнительных данных.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случае такого обобщения графовая модель начинает являться инструментом: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4920" lvl="1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AutoNum type="arabicParenR"/>
            </a:pP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"упрощ</a:t>
            </a:r>
            <a:r>
              <a:rPr lang="ru-RU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</a:t>
            </a: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нной" сборки алгоритмов решения сложных задач; </a:t>
            </a:r>
            <a:endParaRPr i="0" sz="18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4920" lvl="1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AutoNum type="arabicParenR"/>
            </a:pP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описания бизнес-логики работы пользователя в системе.</a:t>
            </a:r>
            <a:endParaRPr i="0" sz="18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8" name="Google Shape;1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000" y="4539475"/>
            <a:ext cx="5828759" cy="119844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Введение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Цель и задачи работы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/>
          <p:nvPr/>
        </p:nvSpPr>
        <p:spPr>
          <a:xfrm>
            <a:off x="0" y="1517760"/>
            <a:ext cx="11997360" cy="452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432000" y="1626200"/>
            <a:ext cx="11158800" cy="5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Цель:</a:t>
            </a:r>
            <a:r>
              <a:rPr b="0" lang="ru-RU" sz="22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создание программной инфраструктуры для при</a:t>
            </a:r>
            <a:r>
              <a:rPr lang="ru-RU" sz="2200">
                <a:solidFill>
                  <a:srgbClr val="333333"/>
                </a:solidFill>
              </a:rPr>
              <a:t>е</a:t>
            </a:r>
            <a:r>
              <a:rPr b="0" lang="ru-RU" sz="22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ма, интерпретации и передачи запросов о текущем состоянии процесса выполнения (обхода) графовой модели; 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919" lvl="1" marL="431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9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изучение существующих методов организации и визуализации процессов решения сложных вычислительных задач;</a:t>
            </a:r>
            <a:endParaRPr sz="2200">
              <a:solidFill>
                <a:srgbClr val="333333"/>
              </a:solidFill>
            </a:endParaRPr>
          </a:p>
          <a:p>
            <a:pPr indent="-214919" lvl="1" marL="431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90"/>
              <a:buFont typeface="Noto Sans Symbols"/>
              <a:buChar char="●"/>
            </a:pPr>
            <a:r>
              <a:rPr lang="ru-RU" sz="2200">
                <a:solidFill>
                  <a:srgbClr val="333333"/>
                </a:solidFill>
              </a:rPr>
              <a:t>разработать архитектуру подсистемы для приема-передачи-интерпретации запросов к графовой модели для обеспечения решения задачи визуализации;</a:t>
            </a:r>
            <a:endParaRPr sz="2200">
              <a:solidFill>
                <a:srgbClr val="333333"/>
              </a:solidFill>
            </a:endParaRPr>
          </a:p>
          <a:p>
            <a:pPr indent="-214920" lvl="1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90"/>
              <a:buFont typeface="Noto Sans Symbols"/>
              <a:buChar char="●"/>
            </a:pP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lang="ru-RU" sz="2200">
                <a:solidFill>
                  <a:srgbClr val="333333"/>
                </a:solidFill>
              </a:rPr>
              <a:t>азработка web-приложения для</a:t>
            </a:r>
            <a:r>
              <a:rPr b="0" i="0" lang="ru-RU" sz="2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удаленного запуска произвольного графоориентированного решателя с возможностью </a:t>
            </a:r>
            <a:r>
              <a:rPr lang="ru-RU" sz="2200">
                <a:solidFill>
                  <a:srgbClr val="333333"/>
                </a:solidFill>
              </a:rPr>
              <a:t>визуализации статуса решения.</a:t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Теоретическая часть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Методы организации и визуализации процессов решения сложных вычислительных задач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/>
          <p:nvPr/>
        </p:nvSpPr>
        <p:spPr>
          <a:xfrm>
            <a:off x="433685" y="1735705"/>
            <a:ext cx="1079700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4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4" name="Google Shape;2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0138" y="4173400"/>
            <a:ext cx="6108479" cy="1821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44"/>
          <p:cNvSpPr/>
          <p:nvPr/>
        </p:nvSpPr>
        <p:spPr>
          <a:xfrm>
            <a:off x="488" y="6200375"/>
            <a:ext cx="11997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3 - Пример модели в среде MatLab Simulink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576000" y="1656000"/>
            <a:ext cx="10796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Визуализация вычислений в таких аналогах РВС GCD, как MatLab Simulink, LabVIEW и др. реализована с помощью </a:t>
            </a:r>
            <a:r>
              <a:rPr b="1"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блок-диаграмм потоков данных</a:t>
            </a:r>
            <a:r>
              <a:rPr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GBSE графовую модель можно наглядно визуализировать в виде </a:t>
            </a:r>
            <a:r>
              <a:rPr b="1"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ориентированного графа</a:t>
            </a:r>
            <a:r>
              <a:rPr lang="ru-RU" sz="22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Теоретическая часть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Коммуникация с графовой моделью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5"/>
          <p:cNvSpPr/>
          <p:nvPr/>
        </p:nvSpPr>
        <p:spPr>
          <a:xfrm>
            <a:off x="599760" y="1768680"/>
            <a:ext cx="1079712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45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45"/>
          <p:cNvSpPr/>
          <p:nvPr/>
        </p:nvSpPr>
        <p:spPr>
          <a:xfrm>
            <a:off x="0" y="6552000"/>
            <a:ext cx="119973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4 - Схема организации процесса запуска графоориентированного решателя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600">
            <a:off x="2990160" y="4543920"/>
            <a:ext cx="5934240" cy="18597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45"/>
          <p:cNvSpPr/>
          <p:nvPr/>
        </p:nvSpPr>
        <p:spPr>
          <a:xfrm>
            <a:off x="599760" y="1768680"/>
            <a:ext cx="798084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Запуск графоориентированного решателя разделяется на два процесса: </a:t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690840" y="227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{E067B09D-A810-4E74-87C3-07537F268CA5}</a:tableStyleId>
              </a:tblPr>
              <a:tblGrid>
                <a:gridCol w="5363275"/>
                <a:gridCol w="5364725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Управляющий процесс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Исполнительный процесс</a:t>
                      </a:r>
                      <a:endParaRPr sz="1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Функции: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14920" lvl="0" marL="216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10"/>
                        <a:buFont typeface="Source Sans Pro"/>
                        <a:buChar char="●"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Запуск исполнительного процесса;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14920" lvl="0" marL="216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10"/>
                        <a:buFont typeface="Source Sans Pro"/>
                        <a:buChar char="●"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Прием запросов от клиента;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Функции: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14920" lvl="0" marL="216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10"/>
                        <a:buFont typeface="Source Sans Pro"/>
                        <a:buChar char="●"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Обход графовой модели;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14920" lvl="0" marL="216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10"/>
                        <a:buFont typeface="Source Sans Pro"/>
                        <a:buChar char="●"/>
                      </a:pPr>
                      <a:r>
                        <a:rPr lang="ru-RU" sz="1800" u="none" cap="none" strike="noStrike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Передача статуса решения задачи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Архитектура программной реализации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Удаленный запуск графоориентированных решателей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99760" y="1768680"/>
            <a:ext cx="52682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46"/>
          <p:cNvSpPr/>
          <p:nvPr/>
        </p:nvSpPr>
        <p:spPr>
          <a:xfrm>
            <a:off x="5904000" y="5805720"/>
            <a:ext cx="566136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5 - Схема взаимодействия компонентов РВС GCD при удаленном запуске.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46"/>
          <p:cNvSpPr/>
          <p:nvPr/>
        </p:nvSpPr>
        <p:spPr>
          <a:xfrm>
            <a:off x="599760" y="1768680"/>
            <a:ext cx="2437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600" y="2201400"/>
            <a:ext cx="5268240" cy="35172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46"/>
          <p:cNvSpPr/>
          <p:nvPr/>
        </p:nvSpPr>
        <p:spPr>
          <a:xfrm>
            <a:off x="576000" y="1922050"/>
            <a:ext cx="52683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Какие проблемы решает: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4920" lvl="1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AutoNum type="arabicParenR"/>
            </a:pP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доступ различных пользователей системы  к решателям;</a:t>
            </a:r>
            <a:endParaRPr i="0" sz="18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14920" lvl="1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AutoNum type="arabicParenR"/>
            </a:pPr>
            <a:r>
              <a:rPr i="0" lang="ru-RU" sz="1800" u="none" cap="none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возможность запуска решателей на          высокопроизводительных кластерах.</a:t>
            </a:r>
            <a:endParaRPr i="0" sz="1800" u="none" cap="none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Архитектура программной реализации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Удаленный запуск графоориентированных решателей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7"/>
          <p:cNvSpPr/>
          <p:nvPr/>
        </p:nvSpPr>
        <p:spPr>
          <a:xfrm>
            <a:off x="599760" y="1768680"/>
            <a:ext cx="5268240" cy="4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7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47"/>
          <p:cNvSpPr/>
          <p:nvPr/>
        </p:nvSpPr>
        <p:spPr>
          <a:xfrm>
            <a:off x="504000" y="6624000"/>
            <a:ext cx="3069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6 — Описание графовой модели в формате aDOT</a:t>
            </a:r>
            <a:endParaRPr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47"/>
          <p:cNvSpPr/>
          <p:nvPr/>
        </p:nvSpPr>
        <p:spPr>
          <a:xfrm>
            <a:off x="599760" y="1768680"/>
            <a:ext cx="2437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7"/>
          <p:cNvSpPr/>
          <p:nvPr/>
        </p:nvSpPr>
        <p:spPr>
          <a:xfrm>
            <a:off x="504000" y="1603650"/>
            <a:ext cx="108954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Графовая модель хранится на сервере в виде файла в формате aDOT. Плагин на pycomaps разбирает файл и производит запуск в отдельном процессе  в одном из режимов: запуск кода на C++ или на Python.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9" name="Google Shape;2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550" y="2892890"/>
            <a:ext cx="3028250" cy="366486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5450" y="4956315"/>
            <a:ext cx="3829325" cy="160143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47"/>
          <p:cNvSpPr/>
          <p:nvPr/>
        </p:nvSpPr>
        <p:spPr>
          <a:xfrm>
            <a:off x="4160160" y="6557760"/>
            <a:ext cx="3069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7 — Интерпретированная графовая модель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7425" y="4667750"/>
            <a:ext cx="2814481" cy="18900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47"/>
          <p:cNvSpPr/>
          <p:nvPr/>
        </p:nvSpPr>
        <p:spPr>
          <a:xfrm>
            <a:off x="7920000" y="6557760"/>
            <a:ext cx="3069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8 — Схема работы плагина для удаленного запуска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/>
          <p:nvPr/>
        </p:nvSpPr>
        <p:spPr>
          <a:xfrm>
            <a:off x="576000" y="0"/>
            <a:ext cx="10796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Архитектура программной реализации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400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Получение статуса решения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8"/>
          <p:cNvSpPr/>
          <p:nvPr/>
        </p:nvSpPr>
        <p:spPr>
          <a:xfrm>
            <a:off x="9216000" y="6997680"/>
            <a:ext cx="2518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strike="noStrike">
                <a:solidFill>
                  <a:srgbClr val="808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 / 12</a:t>
            </a:r>
            <a:endParaRPr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599760" y="1768680"/>
            <a:ext cx="2437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/>
          <p:nvPr/>
        </p:nvSpPr>
        <p:spPr>
          <a:xfrm>
            <a:off x="7848000" y="6413760"/>
            <a:ext cx="3069360" cy="8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8"/>
          <p:cNvSpPr/>
          <p:nvPr/>
        </p:nvSpPr>
        <p:spPr>
          <a:xfrm>
            <a:off x="599760" y="1685175"/>
            <a:ext cx="109191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Клиентское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приложение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периодически 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передает запрос на сервер приложений, 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управляющий процесс 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собирает информацию от исполнительного процесса. Собранн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ая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информаци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передается для визуализации 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статуса решения с помощью </a:t>
            </a:r>
            <a:r>
              <a:rPr lang="ru-RU" sz="16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раскраски</a:t>
            </a:r>
            <a:r>
              <a:rPr lang="ru-RU" sz="16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ребер графа. </a:t>
            </a:r>
            <a:endParaRPr sz="16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5962425" y="6569577"/>
            <a:ext cx="439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10 — Схема отправки запроса на получение статуса решения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6899" y="3296376"/>
            <a:ext cx="5210450" cy="3238725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926" y="3312549"/>
            <a:ext cx="4446670" cy="3238726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48"/>
          <p:cNvSpPr/>
          <p:nvPr/>
        </p:nvSpPr>
        <p:spPr>
          <a:xfrm>
            <a:off x="792000" y="6552000"/>
            <a:ext cx="4391280" cy="39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strike="noStrike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Рисунок 9 — Схема запросов при удаленном запуске</a:t>
            </a:r>
            <a:endParaRPr sz="1800" strike="noStrike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