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4" r:id="rId1"/>
  </p:sldMasterIdLst>
  <p:notesMasterIdLst>
    <p:notesMasterId r:id="rId14"/>
  </p:notesMasterIdLst>
  <p:sldIdLst>
    <p:sldId id="256" r:id="rId2"/>
    <p:sldId id="267" r:id="rId3"/>
    <p:sldId id="259" r:id="rId4"/>
    <p:sldId id="272" r:id="rId5"/>
    <p:sldId id="260" r:id="rId6"/>
    <p:sldId id="268" r:id="rId7"/>
    <p:sldId id="270" r:id="rId8"/>
    <p:sldId id="274" r:id="rId9"/>
    <p:sldId id="265" r:id="rId10"/>
    <p:sldId id="264" r:id="rId11"/>
    <p:sldId id="263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Соколов" initials="АС" lastIdx="1" clrIdx="0">
    <p:extLst>
      <p:ext uri="{19B8F6BF-5375-455C-9EA6-DF929625EA0E}">
        <p15:presenceInfo xmlns:p15="http://schemas.microsoft.com/office/powerpoint/2012/main" userId="8874f918b52946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50" autoAdjust="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DABF-D097-44E0-82C0-1AAF5966212D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C8647-A8F2-4A8D-8F90-7E55E52D7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4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714A-B5FA-4BDA-BAC5-CE551E0D5C71}" type="datetime1">
              <a:rPr lang="ru-RU" smtClean="0"/>
              <a:t>10.02.2023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1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9654-3562-4100-A766-537F27551235}" type="datetime1">
              <a:rPr lang="ru-RU" smtClean="0"/>
              <a:t>10.02.2023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8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07FA-9BD8-40AF-A59F-C82356EC0E74}" type="datetime1">
              <a:rPr lang="ru-RU" smtClean="0"/>
              <a:t>10.02.2023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1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78E360-8AEE-4B90-99BC-1D6B98DA5EE2}" type="datetime1">
              <a:rPr lang="ru-RU" smtClean="0"/>
              <a:t>10.02.2023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123" y="6356350"/>
            <a:ext cx="463062" cy="365125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552E39F-73D0-4A16-9BC8-08DD5BB183D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DEF6-BF7E-4AAA-BE08-A3E2C310E23A}" type="datetime1">
              <a:rPr lang="ru-RU" smtClean="0"/>
              <a:t>10.02.2023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AE50-8815-4DDF-8D38-374A41423F79}" type="datetime1">
              <a:rPr lang="ru-RU" smtClean="0"/>
              <a:t>10.02.2023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29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339C-11A2-47C7-8682-F5E088FCD6CD}" type="datetime1">
              <a:rPr lang="ru-RU" smtClean="0"/>
              <a:t>10.02.2023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26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86C6-E43C-4031-9DEE-B110F5665883}" type="datetime1">
              <a:rPr lang="ru-RU" smtClean="0"/>
              <a:t>10.02.2023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02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D86-633A-4A5C-99A8-AF67CDA3F4C5}" type="datetime1">
              <a:rPr lang="ru-RU" smtClean="0"/>
              <a:t>10.02.2023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1B0F-4B70-46F9-8E49-A8927A8EF61C}" type="datetime1">
              <a:rPr lang="ru-RU" smtClean="0"/>
              <a:t>10.02.2023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6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E755-3C6B-40C3-812B-8DBAD8856AD3}" type="datetime1">
              <a:rPr lang="ru-RU" smtClean="0"/>
              <a:t>10.02.2023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88E7E-34F9-43C6-9C08-101ACE33D9FB}" type="datetime1">
              <a:rPr lang="ru-RU" smtClean="0"/>
              <a:t>10.02.2023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var19r219@student.bmstu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FFF6-D730-25C6-36F5-94F24EB7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936" y="155845"/>
            <a:ext cx="11835064" cy="2551260"/>
          </a:xfrm>
        </p:spPr>
        <p:txBody>
          <a:bodyPr>
            <a:noAutofit/>
          </a:bodyPr>
          <a:lstStyle/>
          <a:p>
            <a:pPr algn="l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библиотеки функций на языке Python, реализующей автоматизированное построение динамических графических пользовательских интерфейсов в рамках CMS </a:t>
            </a:r>
            <a:r>
              <a:rPr lang="ru-RU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AF2E7-C903-3047-02C2-A83D1BF4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936" y="3429000"/>
            <a:ext cx="9144000" cy="3273155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Василян Артур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Размикович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студент группы РК6-73Б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var19r219@student.bmstu.ru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Соколов Александр Павлович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проведения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им. Н. Э. Баумана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автоматизированного проектирования (РК-6)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Россия, Москва, 2023 г.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E3E64A-6E30-1F16-0AE4-C8066272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178" y="2169769"/>
            <a:ext cx="4122822" cy="46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32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>
            <a:extLst>
              <a:ext uri="{FF2B5EF4-FFF2-40B4-BE49-F238E27FC236}">
                <a16:creationId xmlns:a16="http://schemas.microsoft.com/office/drawing/2014/main" id="{6D7A8D81-2D61-B736-2888-F464A6310BD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1" y="1043805"/>
            <a:ext cx="8154538" cy="26483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8E7F00-5701-CF1D-C377-21DFAFAF61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5258" b="37209"/>
          <a:stretch/>
        </p:blipFill>
        <p:spPr>
          <a:xfrm>
            <a:off x="7120647" y="4579692"/>
            <a:ext cx="4724761" cy="879407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C6E4AF-106B-D81B-9FEC-EC90BF7D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BF56078-C7A7-17AF-F796-BBA56CEED07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на тестовом сервере</a:t>
            </a:r>
          </a:p>
          <a:p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021E7-4772-6103-6B7C-A589EEAE5B95}"/>
              </a:ext>
            </a:extLst>
          </p:cNvPr>
          <p:cNvSpPr txBox="1"/>
          <p:nvPr/>
        </p:nvSpPr>
        <p:spPr>
          <a:xfrm>
            <a:off x="1776656" y="3692125"/>
            <a:ext cx="5294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5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Вход на сервер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04804-E364-B2E5-E59E-5B1A02ADE99D}"/>
              </a:ext>
            </a:extLst>
          </p:cNvPr>
          <p:cNvSpPr txBox="1"/>
          <p:nvPr/>
        </p:nvSpPr>
        <p:spPr>
          <a:xfrm>
            <a:off x="7607908" y="5459099"/>
            <a:ext cx="3750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6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Работа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приложения на тестовом сервере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29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55A50336-E84D-AD90-D45D-744D2CC6BC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0" y="1777050"/>
            <a:ext cx="11498817" cy="3303900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существующего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(проект по разработке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-клиента для доступа к подсистемам РВС GCD и другим программным системам).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Доработка библиотеки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pycomsdk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SDK для программных реализаций сложных вычислительных методов в рамках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графоориентированной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технологии GBSE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части возможности генерации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разработки в состав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тестирование работоспособности созданных программных средств.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FB0AEA9-13B1-BB11-3C6E-1CCA91B1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10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AFED0E2-96AF-82DE-BF2F-7838CBB4B99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Дальнейшие планы</a:t>
            </a:r>
          </a:p>
          <a:p>
            <a:r>
              <a:rPr lang="ru-RU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2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55A50336-E84D-AD90-D45D-744D2CC6BC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1535806"/>
            <a:ext cx="11498817" cy="3786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Лукьянов Д. В. Разработка графического пользовательского интерфейса // Новые информационные технологии в автоматизированных системах. 2012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Санковский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Ю.Е. Метод построения оконного интерфейса пользователя на основе моделирования пользовательских целей. 1998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Казаков Г.В.,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Корянов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В.В.,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Чемирисов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В.В., Уваров А.В. Методический подход к созданию универсального пользовательского интерфейса // Наука и инновации. 2020. №11.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Юркин В.А.,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Сараджишвили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С.Э. Построение пользовательского интерфейса с использованием интерактивного машинного обучения // СОВРЕМЕННАЯ НАУКА: АКТУАЛЬНЫЕ ПРОБЛЕМЫ ТЕОРИИ И ПРАКТИКИ. 2020. №3.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FB0AEA9-13B1-BB11-3C6E-1CCA91B1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11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AFED0E2-96AF-82DE-BF2F-7838CBB4B99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литературы</a:t>
            </a:r>
          </a:p>
          <a:p>
            <a:r>
              <a:rPr lang="ru-RU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4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675E0-73D1-2515-7028-AE05E479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C6EA4BE-A895-CD9D-A38C-85C2BD2A1E00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FF80584-9182-581D-D453-91968558EA86}"/>
              </a:ext>
            </a:extLst>
          </p:cNvPr>
          <p:cNvSpPr txBox="1">
            <a:spLocks/>
          </p:cNvSpPr>
          <p:nvPr/>
        </p:nvSpPr>
        <p:spPr>
          <a:xfrm>
            <a:off x="346591" y="1498255"/>
            <a:ext cx="11498817" cy="520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на тестовом сервере.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Дальнейшие планы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литературы.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4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4102B1F-A0A8-F7E5-1EE9-48E49DD46F25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46591" y="808826"/>
                <a:ext cx="11498817" cy="3386667"/>
              </a:xfrm>
            </p:spPr>
            <p:txBody>
              <a:bodyPr>
                <a:normAutofit/>
              </a:bodyPr>
              <a:lstStyle/>
              <a:p>
                <a:pPr algn="just"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Интерфейс</m:t>
                        </m:r>
                      </m:e>
                      <m:sup>
                        <m:r>
                          <a:rPr lang="ru-RU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совокупность средств методов и правил взаимодействия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управления контроля и т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между элементами системы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just"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Пользовательский интерфейс</m:t>
                        </m:r>
                      </m:e>
                      <m:sup>
                        <m:r>
                          <a:rPr lang="ru-RU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разновидность интерфейсов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котором одна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сторона представлена человеком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пользователем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другая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машиной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устройством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Графический пользовательский интерфейс</m:t>
                        </m:r>
                      </m:e>
                      <m:sup>
                        <m:r>
                          <a:rPr lang="ru-RU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GUI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разновидность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пользовательского интерфейса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котором элементы интерфейса меню кнопки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значки списки и т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.,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представленные пользователю на дисплее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исполнены в виде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графических изображений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4102B1F-A0A8-F7E5-1EE9-48E49DD46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46591" y="808826"/>
                <a:ext cx="11498817" cy="3386667"/>
              </a:xfrm>
              <a:blipFill>
                <a:blip r:embed="rId2"/>
                <a:stretch>
                  <a:fillRect l="-742" t="-2523" r="-7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D256EB1-5237-DB4D-105D-07D8AE46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4145AC5-383E-42DA-67B2-652626697FF6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pic>
        <p:nvPicPr>
          <p:cNvPr id="1026" name="Picture 2" descr="Введение в разработку графического интерфейса">
            <a:extLst>
              <a:ext uri="{FF2B5EF4-FFF2-40B4-BE49-F238E27FC236}">
                <a16:creationId xmlns:a16="http://schemas.microsoft.com/office/drawing/2014/main" id="{52F6709E-0E07-A5B2-CF6A-8F98AA6D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83" y="3429000"/>
            <a:ext cx="4046982" cy="301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A8E67E-3F86-BE0E-077D-0982B3CADC3B}"/>
              </a:ext>
            </a:extLst>
          </p:cNvPr>
          <p:cNvSpPr txBox="1"/>
          <p:nvPr/>
        </p:nvSpPr>
        <p:spPr>
          <a:xfrm>
            <a:off x="6397083" y="6441317"/>
            <a:ext cx="404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Пример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2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3E672F-48CF-FDD4-5730-A69D167C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A293D09-6913-4587-D223-C9B0EDDC49E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845409" cy="6671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275310-278B-D68A-F141-341B0933FC1D}"/>
                  </a:ext>
                </a:extLst>
              </p:cNvPr>
              <p:cNvSpPr txBox="1"/>
              <p:nvPr/>
            </p:nvSpPr>
            <p:spPr>
              <a:xfrm>
                <a:off x="346591" y="669634"/>
                <a:ext cx="11498818" cy="5397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изучении статьи о </a:t>
                </a:r>
                <a:r>
                  <a:rPr lang="ru-RU" sz="19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построении интерфейса на основе пользовательских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9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90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целей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были выделены два метода взаимодействия человека и ЭВМ: </a:t>
                </a:r>
              </a:p>
              <a:p>
                <a:pPr marL="342900" indent="-342900" algn="just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ru-RU" sz="19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Ограничительный</a:t>
                </a:r>
                <a:r>
                  <a:rPr lang="ru-RU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Пользователь должен иметь необходимые знания для того, чтобы самому планировать ход выполнения своего задания из предоставляемых ему операций.</a:t>
                </a:r>
              </a:p>
              <a:p>
                <a:pPr marL="342900" indent="-342900" algn="just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ru-RU" sz="19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Направляющий</a:t>
                </a:r>
                <a:r>
                  <a:rPr lang="ru-RU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Каждая из целей соответствует определенному пользовательскому заданию, которое может выполнить ЭВМ, взаимодействуя с пользователем. </a:t>
                </a:r>
              </a:p>
              <a:p>
                <a:pPr algn="just"/>
                <a:endParaRPr lang="ru-RU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19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Методический подход к созданию средства построения пользовательского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9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19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интерфейса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ru-RU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ru-RU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Мониторинг действий оператора.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ru-RU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Применения типовой системы показателей качества. Обеспечивается оценка качества пользовательского интерфейса.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ru-RU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Автоматизация программирования и документирования пользовательского интерфейса (возможность автоматизированного документирования интерфейса программы).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ru-RU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Отображение некоторого абстрактного сценария осуществляет механизм его интерпретации в стандартные программные процедуры. 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endParaRPr lang="ru-RU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 же существует метод  </a:t>
                </a:r>
                <a:r>
                  <a:rPr lang="ru-RU" sz="19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построение пользовательского интерфейса с использованием интерактивного машинного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9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90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обучения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ru-RU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19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275310-278B-D68A-F141-341B0933F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91" y="669634"/>
                <a:ext cx="11498818" cy="5397055"/>
              </a:xfrm>
              <a:prstGeom prst="rect">
                <a:avLst/>
              </a:prstGeom>
              <a:blipFill>
                <a:blip r:embed="rId2"/>
                <a:stretch>
                  <a:fillRect l="-530" t="-565" r="-477" b="-3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45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1008328" y="5359745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C40137B-EF34-7170-2D35-01C294B3915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752669"/>
            <a:ext cx="11498817" cy="59490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библиотеку, обеспечивающую автоматизацию построения динамических пользовательских интерфейсов и создать основу для разработки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препроцессора инженерной программной системы.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</a:t>
            </a:r>
            <a:r>
              <a:rPr lang="ru-RU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подходы разработки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GUI.</a:t>
            </a:r>
            <a:endParaRPr lang="ru-RU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тестовое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разработанное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на тестовом сервере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существующего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Доработка библиотеки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pycomsdk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части возможности генерации GUI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разработки в состав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тестирование.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A6EA0D-72FE-B12A-B37F-22BA48DE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4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3C9459-D47B-5B3C-D080-55CA8909852B}"/>
              </a:ext>
            </a:extLst>
          </p:cNvPr>
          <p:cNvSpPr txBox="1">
            <a:spLocks/>
          </p:cNvSpPr>
          <p:nvPr/>
        </p:nvSpPr>
        <p:spPr>
          <a:xfrm>
            <a:off x="346591" y="147766"/>
            <a:ext cx="11498817" cy="11522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5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1008328" y="5359745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A6EA0D-72FE-B12A-B37F-22BA48DE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5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3C9459-D47B-5B3C-D080-55CA8909852B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A6360F-1EF6-C145-C094-C2F974817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9" t="3628" r="3167" b="1991"/>
          <a:stretch/>
        </p:blipFill>
        <p:spPr>
          <a:xfrm>
            <a:off x="3396342" y="0"/>
            <a:ext cx="84690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9106089-6942-817E-3737-7B853F10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6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7D84D18-7307-42D8-543E-C1DFC8471C8A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8731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327D3BF-2772-B2EB-4926-D35AF6D58349}"/>
              </a:ext>
            </a:extLst>
          </p:cNvPr>
          <p:cNvSpPr txBox="1">
            <a:spLocks/>
          </p:cNvSpPr>
          <p:nvPr/>
        </p:nvSpPr>
        <p:spPr>
          <a:xfrm>
            <a:off x="346591" y="1511109"/>
            <a:ext cx="11498817" cy="63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Использовались: 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1800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800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NGINX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YAML …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8ECC6A-338F-23AE-4D2F-3764BF24E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1" t="31226" r="3979" b="26197"/>
          <a:stretch/>
        </p:blipFill>
        <p:spPr>
          <a:xfrm>
            <a:off x="3124249" y="2422807"/>
            <a:ext cx="4795681" cy="1193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E83B26-638D-9CE4-4D8D-050CCF7214A3}"/>
              </a:ext>
            </a:extLst>
          </p:cNvPr>
          <p:cNvSpPr txBox="1"/>
          <p:nvPr/>
        </p:nvSpPr>
        <p:spPr>
          <a:xfrm>
            <a:off x="3045040" y="3688700"/>
            <a:ext cx="4700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Создание контейнера на основе образа 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3ED82763-9C53-4351-8289-E29B35951555}"/>
              </a:ext>
            </a:extLst>
          </p:cNvPr>
          <p:cNvSpPr txBox="1">
            <a:spLocks/>
          </p:cNvSpPr>
          <p:nvPr/>
        </p:nvSpPr>
        <p:spPr>
          <a:xfrm>
            <a:off x="754962" y="5432744"/>
            <a:ext cx="9534257" cy="13595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________________________________________________________________________________________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Python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-фреймворк, с помощью которого можно вести разработку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-приложения.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программное обеспечение, применяемое для разработки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 в средах с поддержкой контейнеризации.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-образ — шаблон для создания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-контейнеров.</a:t>
            </a:r>
          </a:p>
        </p:txBody>
      </p:sp>
    </p:spTree>
    <p:extLst>
      <p:ext uri="{BB962C8B-B14F-4D97-AF65-F5344CB8AC3E}">
        <p14:creationId xmlns:p14="http://schemas.microsoft.com/office/powerpoint/2010/main" val="417112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4C791E-47AA-B674-2AE1-5FB825E1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67FAA-1AFD-8145-9805-DBBB5BC37575}"/>
              </a:ext>
            </a:extLst>
          </p:cNvPr>
          <p:cNvSpPr txBox="1"/>
          <p:nvPr/>
        </p:nvSpPr>
        <p:spPr>
          <a:xfrm>
            <a:off x="6405873" y="941248"/>
            <a:ext cx="436847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urlpatterns</a:t>
            </a:r>
            <a:r>
              <a:rPr lang="en-US" sz="1400" dirty="0">
                <a:latin typeface="Consolas" panose="020B0609020204030204" pitchFamily="49" charset="0"/>
              </a:rPr>
              <a:t> =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path("", 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image_upload</a:t>
            </a:r>
            <a:r>
              <a:rPr lang="en-US" sz="1400" dirty="0">
                <a:latin typeface="Consolas" panose="020B0609020204030204" pitchFamily="49" charset="0"/>
              </a:rPr>
              <a:t>, name="upload"),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path("admin/", </a:t>
            </a:r>
            <a:r>
              <a:rPr lang="en-US" sz="1400" dirty="0" err="1">
                <a:latin typeface="Consolas" panose="020B0609020204030204" pitchFamily="49" charset="0"/>
              </a:rPr>
              <a:t>admin.site.urls</a:t>
            </a:r>
            <a:r>
              <a:rPr lang="en-US" sz="14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70A22-C5D8-0204-3F25-FF4AB8DC1C04}"/>
              </a:ext>
            </a:extLst>
          </p:cNvPr>
          <p:cNvSpPr txBox="1"/>
          <p:nvPr/>
        </p:nvSpPr>
        <p:spPr>
          <a:xfrm>
            <a:off x="5565635" y="3436710"/>
            <a:ext cx="5749407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</a:t>
            </a:r>
            <a:r>
              <a:rPr lang="en-US" sz="1200" dirty="0" err="1">
                <a:latin typeface="Consolas" panose="020B0609020204030204" pitchFamily="49" charset="0"/>
              </a:rPr>
              <a:t>image_upload</a:t>
            </a:r>
            <a:r>
              <a:rPr lang="en-US" sz="1200" dirty="0">
                <a:latin typeface="Consolas" panose="020B0609020204030204" pitchFamily="49" charset="0"/>
              </a:rPr>
              <a:t>(request):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 err="1">
                <a:latin typeface="Consolas" panose="020B0609020204030204" pitchFamily="49" charset="0"/>
              </a:rPr>
              <a:t>request.method</a:t>
            </a:r>
            <a:r>
              <a:rPr lang="en-US" sz="1200" dirty="0">
                <a:latin typeface="Consolas" panose="020B0609020204030204" pitchFamily="49" charset="0"/>
              </a:rPr>
              <a:t> == "POST" and </a:t>
            </a:r>
            <a:r>
              <a:rPr lang="en-US" sz="1200" dirty="0" err="1">
                <a:latin typeface="Consolas" panose="020B0609020204030204" pitchFamily="49" charset="0"/>
              </a:rPr>
              <a:t>request.FILES</a:t>
            </a:r>
            <a:r>
              <a:rPr lang="en-US" sz="1200" dirty="0">
                <a:latin typeface="Consolas" panose="020B0609020204030204" pitchFamily="49" charset="0"/>
              </a:rPr>
              <a:t>["</a:t>
            </a:r>
            <a:r>
              <a:rPr lang="en-US" sz="1200" dirty="0" err="1">
                <a:latin typeface="Consolas" panose="020B0609020204030204" pitchFamily="49" charset="0"/>
              </a:rPr>
              <a:t>image_file</a:t>
            </a:r>
            <a:r>
              <a:rPr lang="en-US" sz="1200" dirty="0">
                <a:latin typeface="Consolas" panose="020B0609020204030204" pitchFamily="49" charset="0"/>
              </a:rPr>
              <a:t>"]: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image_file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request.FILES</a:t>
            </a:r>
            <a:r>
              <a:rPr lang="en-US" sz="1200" dirty="0">
                <a:latin typeface="Consolas" panose="020B0609020204030204" pitchFamily="49" charset="0"/>
              </a:rPr>
              <a:t>["</a:t>
            </a:r>
            <a:r>
              <a:rPr lang="en-US" sz="1200" dirty="0" err="1">
                <a:latin typeface="Consolas" panose="020B0609020204030204" pitchFamily="49" charset="0"/>
              </a:rPr>
              <a:t>image_file</a:t>
            </a:r>
            <a:r>
              <a:rPr lang="en-US" sz="1200" dirty="0">
                <a:latin typeface="Consolas" panose="020B0609020204030204" pitchFamily="49" charset="0"/>
              </a:rPr>
              <a:t>"]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fs = </a:t>
            </a:r>
            <a:r>
              <a:rPr lang="en-US" sz="1200" dirty="0" err="1">
                <a:latin typeface="Consolas" panose="020B0609020204030204" pitchFamily="49" charset="0"/>
              </a:rPr>
              <a:t>FileSystemStorage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filename = </a:t>
            </a:r>
            <a:r>
              <a:rPr lang="en-US" sz="1200" dirty="0" err="1">
                <a:latin typeface="Consolas" panose="020B0609020204030204" pitchFamily="49" charset="0"/>
              </a:rPr>
              <a:t>fs.save</a:t>
            </a:r>
            <a:r>
              <a:rPr lang="en-US" sz="1200" dirty="0">
                <a:latin typeface="Consolas" panose="020B0609020204030204" pitchFamily="49" charset="0"/>
              </a:rPr>
              <a:t>(image_file.name, </a:t>
            </a:r>
            <a:r>
              <a:rPr lang="en-US" sz="1200" dirty="0" err="1">
                <a:latin typeface="Consolas" panose="020B0609020204030204" pitchFamily="49" charset="0"/>
              </a:rPr>
              <a:t>image_file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image_url</a:t>
            </a:r>
            <a:r>
              <a:rPr lang="en-US" sz="1200" dirty="0">
                <a:latin typeface="Consolas" panose="020B0609020204030204" pitchFamily="49" charset="0"/>
              </a:rPr>
              <a:t> = fs.url(filename)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print(</a:t>
            </a:r>
            <a:r>
              <a:rPr lang="en-US" sz="1200" dirty="0" err="1">
                <a:latin typeface="Consolas" panose="020B0609020204030204" pitchFamily="49" charset="0"/>
              </a:rPr>
              <a:t>image_url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render(request, "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upload.html</a:t>
            </a:r>
            <a:r>
              <a:rPr lang="en-US" sz="1200" dirty="0">
                <a:latin typeface="Consolas" panose="020B0609020204030204" pitchFamily="49" charset="0"/>
              </a:rPr>
              <a:t>",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"</a:t>
            </a:r>
            <a:r>
              <a:rPr lang="en-US" sz="1200" dirty="0" err="1">
                <a:latin typeface="Consolas" panose="020B0609020204030204" pitchFamily="49" charset="0"/>
              </a:rPr>
              <a:t>image_url</a:t>
            </a:r>
            <a:r>
              <a:rPr lang="en-US" sz="1200" dirty="0">
                <a:latin typeface="Consolas" panose="020B0609020204030204" pitchFamily="49" charset="0"/>
              </a:rPr>
              <a:t>": </a:t>
            </a:r>
            <a:r>
              <a:rPr lang="en-US" sz="1200" dirty="0" err="1">
                <a:latin typeface="Consolas" panose="020B0609020204030204" pitchFamily="49" charset="0"/>
              </a:rPr>
              <a:t>image_url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})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return render(request, "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upload.html</a:t>
            </a:r>
            <a:r>
              <a:rPr lang="en-US" sz="1200" dirty="0">
                <a:latin typeface="Consolas" panose="020B0609020204030204" pitchFamily="49" charset="0"/>
              </a:rPr>
              <a:t>")</a:t>
            </a:r>
            <a:endParaRPr lang="ru-RU" sz="1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E0A3F-C3D6-BC48-25BC-81A6C22963CB}"/>
              </a:ext>
            </a:extLst>
          </p:cNvPr>
          <p:cNvSpPr txBox="1"/>
          <p:nvPr/>
        </p:nvSpPr>
        <p:spPr>
          <a:xfrm>
            <a:off x="6405873" y="2326243"/>
            <a:ext cx="4368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1. Содержимое файла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urls.py 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F481C-E376-5692-97EF-253A4D226253}"/>
              </a:ext>
            </a:extLst>
          </p:cNvPr>
          <p:cNvSpPr txBox="1"/>
          <p:nvPr/>
        </p:nvSpPr>
        <p:spPr>
          <a:xfrm>
            <a:off x="5186190" y="5590183"/>
            <a:ext cx="6508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 Функция-представления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image_upload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views.py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AC0A007-6809-A77C-2FC3-54114F8DF2FF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  <a:p>
            <a:r>
              <a:rPr lang="ru-RU" sz="26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</a:t>
            </a:r>
            <a:r>
              <a:rPr lang="en-US" sz="26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ru-RU" sz="2600" b="1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???</a:t>
            </a:r>
            <a:r>
              <a:rPr lang="ru-RU" sz="2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00E310B6-F866-68EA-8F23-0CDBAA99052A}"/>
              </a:ext>
            </a:extLst>
          </p:cNvPr>
          <p:cNvSpPr txBox="1">
            <a:spLocks/>
          </p:cNvSpPr>
          <p:nvPr/>
        </p:nvSpPr>
        <p:spPr>
          <a:xfrm>
            <a:off x="346591" y="1022800"/>
            <a:ext cx="5219044" cy="209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всех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обрабатываются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приложением.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image_upload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сопоставлена с адресом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функции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path()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которая обрабатывает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по этому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AA0E6-0800-3A51-4921-3DCA51451A6B}"/>
              </a:ext>
            </a:extLst>
          </p:cNvPr>
          <p:cNvSpPr txBox="1"/>
          <p:nvPr/>
        </p:nvSpPr>
        <p:spPr>
          <a:xfrm>
            <a:off x="346591" y="3439023"/>
            <a:ext cx="52190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функции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image_upload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(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upload.html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который должен быть </a:t>
            </a:r>
            <a:r>
              <a:rPr lang="ru-RU" sz="1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сгенерирован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При изменении взаимодействия пользователя со страницей, помимо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файла требуется также переписать функцию-представления.</a:t>
            </a:r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3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B6B1D6-A733-5B75-DC9A-970E71DDA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1"/>
          <a:stretch/>
        </p:blipFill>
        <p:spPr>
          <a:xfrm>
            <a:off x="6616972" y="2058765"/>
            <a:ext cx="5482791" cy="202899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9106089-6942-817E-3737-7B853F10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8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7D84D18-7307-42D8-543E-C1DFC8471C8A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1E289-7160-C728-2D92-8E4EDDC5D440}"/>
              </a:ext>
            </a:extLst>
          </p:cNvPr>
          <p:cNvSpPr txBox="1"/>
          <p:nvPr/>
        </p:nvSpPr>
        <p:spPr>
          <a:xfrm>
            <a:off x="6711163" y="4187138"/>
            <a:ext cx="5294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4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Проверка таблиц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8609579-830D-AC72-3542-7B2C1EA1C273}"/>
              </a:ext>
            </a:extLst>
          </p:cNvPr>
          <p:cNvCxnSpPr>
            <a:cxnSpLocks/>
          </p:cNvCxnSpPr>
          <p:nvPr/>
        </p:nvCxnSpPr>
        <p:spPr>
          <a:xfrm>
            <a:off x="3246868" y="1682885"/>
            <a:ext cx="0" cy="3758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24E1CD-7CF3-6775-81CF-6C9D6E51C01C}"/>
              </a:ext>
            </a:extLst>
          </p:cNvPr>
          <p:cNvSpPr txBox="1"/>
          <p:nvPr/>
        </p:nvSpPr>
        <p:spPr>
          <a:xfrm>
            <a:off x="599663" y="6120495"/>
            <a:ext cx="5294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3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Работа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приложения 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CACE9EB-5095-F1B7-656D-FF4DA9AA11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" b="14759"/>
          <a:stretch/>
        </p:blipFill>
        <p:spPr>
          <a:xfrm>
            <a:off x="904342" y="717927"/>
            <a:ext cx="4685048" cy="96495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38D4DC5-F8FB-14B0-85A9-81180FACA1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3" r="6889" b="4237"/>
          <a:stretch/>
        </p:blipFill>
        <p:spPr>
          <a:xfrm>
            <a:off x="1734356" y="2057765"/>
            <a:ext cx="3025019" cy="40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3191</TotalTime>
  <Words>912</Words>
  <Application>Microsoft Office PowerPoint</Application>
  <PresentationFormat>Широкоэкранный</PresentationFormat>
  <Paragraphs>110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Разработка библиотеки функций на языке Python, реализующей автоматизированное построение динамических графических пользовательских интерфейсов в рамках CMS Django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Артур Василян</dc:creator>
  <cp:lastModifiedBy>Александр Соколов</cp:lastModifiedBy>
  <cp:revision>31</cp:revision>
  <dcterms:created xsi:type="dcterms:W3CDTF">2022-12-22T15:39:28Z</dcterms:created>
  <dcterms:modified xsi:type="dcterms:W3CDTF">2023-02-10T15:31:24Z</dcterms:modified>
</cp:coreProperties>
</file>