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4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108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E794B-A222-482A-9DD3-292E414AB8C0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521CD-E63E-4861-B9F0-771907C27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188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521CD-E63E-4861-B9F0-771907C2751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67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8578-5C1D-420D-9EE2-FADE3ED5B332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0B70-2E60-418F-A7DE-3DBAE48CD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42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8578-5C1D-420D-9EE2-FADE3ED5B332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0B70-2E60-418F-A7DE-3DBAE48CD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67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8578-5C1D-420D-9EE2-FADE3ED5B332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0B70-2E60-418F-A7DE-3DBAE48CD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80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8578-5C1D-420D-9EE2-FADE3ED5B332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0B70-2E60-418F-A7DE-3DBAE48CD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97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8578-5C1D-420D-9EE2-FADE3ED5B332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0B70-2E60-418F-A7DE-3DBAE48CD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6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8578-5C1D-420D-9EE2-FADE3ED5B332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0B70-2E60-418F-A7DE-3DBAE48CD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052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8578-5C1D-420D-9EE2-FADE3ED5B332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0B70-2E60-418F-A7DE-3DBAE48CD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85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8578-5C1D-420D-9EE2-FADE3ED5B332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0B70-2E60-418F-A7DE-3DBAE48CD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3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8578-5C1D-420D-9EE2-FADE3ED5B332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0B70-2E60-418F-A7DE-3DBAE48CD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94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8578-5C1D-420D-9EE2-FADE3ED5B332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0B70-2E60-418F-A7DE-3DBAE48CD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82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8578-5C1D-420D-9EE2-FADE3ED5B332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0B70-2E60-418F-A7DE-3DBAE48CD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32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08578-5C1D-420D-9EE2-FADE3ED5B332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50B70-2E60-418F-A7DE-3DBAE48CDB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79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65463"/>
            <a:ext cx="9144000" cy="1698580"/>
          </a:xfrm>
        </p:spPr>
        <p:txBody>
          <a:bodyPr>
            <a:noAutofit/>
          </a:bodyPr>
          <a:lstStyle/>
          <a:p>
            <a:r>
              <a:rPr lang="ru-RU" sz="1800" dirty="0" smtClean="0"/>
              <a:t>ФЕДЕРАЛЬНОЕ ГОСУДАРСТВЕННОЕ БЮДЖЕТНОЕ ОБРАЗОВАТЕЛЬНОЕ УЧРЕЖДЕНИЕ ВЫСШЕГО ПРОФЕССИОНАЛЬНОГО ОБРАЗОВАНИЯ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«МОСКОВСКИЙ ГОСУДАРСТВЕННЫЙ ТЕХНИЧЕСКИЙ УНИВЕРСИТЕТ ИМЕНИ Н.Э.БАУМАНА»</a:t>
            </a:r>
            <a:br>
              <a:rPr lang="ru-RU" sz="2400" dirty="0" smtClean="0"/>
            </a:br>
            <a:r>
              <a:rPr lang="ru-RU" sz="2400" dirty="0" smtClean="0"/>
              <a:t>(МГТУ им. </a:t>
            </a:r>
            <a:r>
              <a:rPr lang="ru-RU" sz="2400" dirty="0" err="1" smtClean="0"/>
              <a:t>Н.Э.Баумана</a:t>
            </a:r>
            <a:r>
              <a:rPr lang="ru-RU" sz="2400" dirty="0" smtClean="0"/>
              <a:t>)</a:t>
            </a: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381372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ru-RU" dirty="0" err="1" smtClean="0"/>
              <a:t>Рындовская</a:t>
            </a:r>
            <a:r>
              <a:rPr lang="ru-RU" dirty="0" smtClean="0"/>
              <a:t> Юлия Васильевна</a:t>
            </a:r>
          </a:p>
          <a:p>
            <a:r>
              <a:rPr lang="ru-RU" b="1" dirty="0"/>
              <a:t>Разработка </a:t>
            </a:r>
            <a:r>
              <a:rPr lang="ru-RU" b="1" dirty="0" err="1" smtClean="0"/>
              <a:t>Web</a:t>
            </a:r>
            <a:r>
              <a:rPr lang="ru-RU" b="1" dirty="0" smtClean="0"/>
              <a:t>-приложений</a:t>
            </a:r>
            <a:r>
              <a:rPr lang="ru-RU" b="1" dirty="0"/>
              <a:t>, реализующих бизнес-логику </a:t>
            </a:r>
            <a:r>
              <a:rPr lang="ru-RU" b="1" dirty="0" smtClean="0"/>
              <a:t>работы </a:t>
            </a:r>
            <a:r>
              <a:rPr lang="ru-RU" b="1" dirty="0"/>
              <a:t>пользователя в системах инженерного анализа на основе </a:t>
            </a:r>
            <a:r>
              <a:rPr lang="ru-RU" b="1" dirty="0" err="1"/>
              <a:t>графоориентированной</a:t>
            </a:r>
            <a:r>
              <a:rPr lang="ru-RU" b="1" dirty="0"/>
              <a:t> </a:t>
            </a:r>
            <a:r>
              <a:rPr lang="ru-RU" b="1" dirty="0" smtClean="0"/>
              <a:t>методологии</a:t>
            </a:r>
            <a:endParaRPr lang="en-US" b="1" dirty="0" smtClean="0"/>
          </a:p>
          <a:p>
            <a:r>
              <a:rPr lang="ru-RU" dirty="0" smtClean="0"/>
              <a:t>Научный руководитель: доцент РК-6б </a:t>
            </a:r>
            <a:r>
              <a:rPr lang="ru-RU" dirty="0" err="1" smtClean="0"/>
              <a:t>к.ф.-м.н.б</a:t>
            </a:r>
            <a:endParaRPr lang="ru-RU" dirty="0" smtClean="0"/>
          </a:p>
          <a:p>
            <a:r>
              <a:rPr lang="ru-RU" dirty="0" smtClean="0"/>
              <a:t>Соколов Александр Павлович</a:t>
            </a:r>
            <a:endParaRPr lang="en-US" dirty="0" smtClean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813" y="1864043"/>
            <a:ext cx="1184374" cy="1388104"/>
          </a:xfrm>
          <a:prstGeom prst="rect">
            <a:avLst/>
          </a:prstGeom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524000" y="503713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ПРЕЗЕНТАЦИЯ (курсовая работа)</a:t>
            </a:r>
          </a:p>
          <a:p>
            <a:r>
              <a:rPr lang="ru-RU" dirty="0"/>
              <a:t>Разработка </a:t>
            </a:r>
            <a:r>
              <a:rPr lang="ru-RU" dirty="0" err="1"/>
              <a:t>Web</a:t>
            </a:r>
            <a:r>
              <a:rPr lang="ru-RU" dirty="0"/>
              <a:t>-приложений, реализующих бизнес-логику работы пользователя в системах инженерного анализа на основе </a:t>
            </a:r>
            <a:r>
              <a:rPr lang="ru-RU" dirty="0" err="1"/>
              <a:t>графоориентированной</a:t>
            </a:r>
            <a:r>
              <a:rPr lang="ru-RU" dirty="0"/>
              <a:t> </a:t>
            </a:r>
            <a:r>
              <a:rPr lang="ru-RU" dirty="0" smtClean="0"/>
              <a:t>методологии</a:t>
            </a:r>
            <a:endParaRPr lang="ru-RU" b="1" dirty="0" smtClean="0"/>
          </a:p>
          <a:p>
            <a:r>
              <a:rPr lang="ru-RU" dirty="0" smtClean="0"/>
              <a:t>Москва, 2018</a:t>
            </a:r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976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ВВЕДЕНИЕ</a:t>
            </a:r>
            <a:br>
              <a:rPr lang="ru-RU" sz="3600" dirty="0" smtClean="0"/>
            </a:br>
            <a:r>
              <a:rPr lang="ru-RU" sz="2000" dirty="0" smtClean="0"/>
              <a:t>Цель и содержание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b="1" dirty="0" smtClean="0"/>
              <a:t>Объект исследовани</a:t>
            </a:r>
            <a:r>
              <a:rPr lang="ru-RU" sz="1800" b="1" dirty="0" smtClean="0"/>
              <a:t>й:   </a:t>
            </a:r>
            <a:r>
              <a:rPr lang="ru-RU" sz="1800" dirty="0" smtClean="0"/>
              <a:t>визуализация </a:t>
            </a:r>
            <a:r>
              <a:rPr lang="ru-RU" sz="1800" dirty="0"/>
              <a:t>процесса решения сложных вычислительных </a:t>
            </a:r>
            <a:r>
              <a:rPr lang="ru-RU" sz="1800" dirty="0" smtClean="0"/>
              <a:t>задач</a:t>
            </a:r>
            <a:r>
              <a:rPr lang="ru-RU" sz="1800" b="1" dirty="0" smtClean="0"/>
              <a:t> </a:t>
            </a:r>
          </a:p>
          <a:p>
            <a:pPr marL="0" indent="0" algn="just">
              <a:buNone/>
            </a:pPr>
            <a:r>
              <a:rPr lang="ru-RU" sz="1800" b="1" dirty="0" smtClean="0"/>
              <a:t>Цель работы:  </a:t>
            </a:r>
            <a:r>
              <a:rPr lang="ru-RU" sz="1800" dirty="0"/>
              <a:t>создать программную инфраструктуру для приёма, интерпретации и передачи запросов о текущем состоянии процесса выполнения (обхода) </a:t>
            </a:r>
            <a:r>
              <a:rPr lang="ru-RU" sz="1800" dirty="0" err="1"/>
              <a:t>графовой</a:t>
            </a:r>
            <a:r>
              <a:rPr lang="ru-RU" sz="1800" dirty="0"/>
              <a:t> модели. </a:t>
            </a:r>
            <a:endParaRPr lang="ru-RU" sz="1800" b="1" dirty="0" smtClean="0"/>
          </a:p>
          <a:p>
            <a:pPr marL="0" indent="0" algn="just">
              <a:buNone/>
            </a:pPr>
            <a:r>
              <a:rPr lang="ru-RU" sz="1800" dirty="0" smtClean="0"/>
              <a:t>Задачи работы: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1800" dirty="0" smtClean="0"/>
              <a:t>Разработать </a:t>
            </a:r>
            <a:r>
              <a:rPr lang="ru-RU" sz="1800" dirty="0"/>
              <a:t>функцию системы (в рамках </a:t>
            </a:r>
            <a:r>
              <a:rPr lang="en-US" sz="1800" dirty="0"/>
              <a:t>web</a:t>
            </a:r>
            <a:r>
              <a:rPr lang="ru-RU" sz="1800" dirty="0"/>
              <a:t>-клиента), позволяющую визуализировать состояние выполнения удалённого процесса (в частности, обход тестового графа</a:t>
            </a:r>
            <a:r>
              <a:rPr lang="ru-RU" sz="1800" dirty="0" smtClean="0"/>
              <a:t>).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1800" dirty="0"/>
              <a:t>Разработать схему архитектуры подсистемы, обеспечивающей приём-передачу-интерпретацию запросов для обеспечения решения задачи визуализации.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1800" dirty="0" smtClean="0"/>
              <a:t>Разработать </a:t>
            </a:r>
            <a:r>
              <a:rPr lang="ru-RU" sz="1800" dirty="0"/>
              <a:t>архитектуру программной реализации приёма и интерпретации запросов о состоянии  выполнения удалённого процесса</a:t>
            </a:r>
            <a:r>
              <a:rPr lang="ru-RU" sz="1800" dirty="0" smtClean="0"/>
              <a:t>.</a:t>
            </a:r>
            <a:endParaRPr lang="ru-RU" sz="1800" dirty="0"/>
          </a:p>
          <a:p>
            <a:pPr marL="342900" lvl="0" indent="-342900" algn="just">
              <a:buFont typeface="+mj-lt"/>
              <a:buAutoNum type="arabicPeriod"/>
            </a:pPr>
            <a:r>
              <a:rPr lang="ru-RU" sz="1800" dirty="0"/>
              <a:t>Провести отладку работоспособности созданного программного обеспечения</a:t>
            </a:r>
            <a:r>
              <a:rPr lang="ru-RU" sz="1800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554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10597516" y="3146363"/>
            <a:ext cx="1089660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9134475" y="3146363"/>
            <a:ext cx="1314450" cy="3693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7665294" y="3146363"/>
            <a:ext cx="130453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ПОСТАНОВКА ЗАДАЧИ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000" dirty="0" smtClean="0"/>
              <a:t>Концептуальная постановка задачи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496185"/>
            <a:ext cx="3942806" cy="2624455"/>
          </a:xfrm>
        </p:spPr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Создание </a:t>
            </a:r>
            <a:r>
              <a:rPr lang="ru-RU" sz="1800" dirty="0"/>
              <a:t>графического плагина, который с заданным периодом по времени формирует запрос к серверу приложений о состоянии выполнения определённого процесса (далее, </a:t>
            </a:r>
            <a:r>
              <a:rPr lang="ru-RU" sz="1800" dirty="0" err="1"/>
              <a:t>графоориентированного</a:t>
            </a:r>
            <a:r>
              <a:rPr lang="ru-RU" sz="1800" dirty="0"/>
              <a:t> решателя) и принимает ответ, который должен быть интерпретирован и визуализирован в графическом виде.</a:t>
            </a:r>
          </a:p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535173" y="2186059"/>
            <a:ext cx="1375955" cy="692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Func_1</a:t>
            </a:r>
          </a:p>
          <a:p>
            <a:pPr algn="ctr"/>
            <a:r>
              <a:rPr lang="en-US" dirty="0" smtClean="0"/>
              <a:t>Pred_1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5535172" y="5091876"/>
            <a:ext cx="1375955" cy="692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Pred_3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5535173" y="3650613"/>
            <a:ext cx="1375955" cy="692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Func_2</a:t>
            </a:r>
          </a:p>
          <a:p>
            <a:pPr algn="ctr"/>
            <a:r>
              <a:rPr lang="en-US" dirty="0" smtClean="0"/>
              <a:t>Pred_2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4" idx="4"/>
            <a:endCxn id="8" idx="0"/>
          </p:cNvCxnSpPr>
          <p:nvPr/>
        </p:nvCxnSpPr>
        <p:spPr>
          <a:xfrm>
            <a:off x="6223151" y="2878142"/>
            <a:ext cx="0" cy="772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8" idx="4"/>
            <a:endCxn id="7" idx="0"/>
          </p:cNvCxnSpPr>
          <p:nvPr/>
        </p:nvCxnSpPr>
        <p:spPr>
          <a:xfrm flipH="1">
            <a:off x="6223150" y="4342696"/>
            <a:ext cx="1" cy="749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23150" y="3060253"/>
            <a:ext cx="898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DATA_1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6202208" y="4524807"/>
            <a:ext cx="898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DATA_2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620001" y="3117669"/>
            <a:ext cx="4145279" cy="4267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7707087" y="2748337"/>
            <a:ext cx="134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Progress bar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9055214" y="3117669"/>
            <a:ext cx="1463040" cy="4267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7912555" y="3146363"/>
            <a:ext cx="850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Pred</a:t>
            </a:r>
            <a:r>
              <a:rPr lang="en-US" dirty="0" smtClean="0"/>
              <a:t>_</a:t>
            </a:r>
            <a:r>
              <a:rPr lang="ru-RU" dirty="0"/>
              <a:t>1</a:t>
            </a:r>
            <a:endParaRPr lang="ru-RU" dirty="0"/>
          </a:p>
        </p:txBody>
      </p:sp>
      <p:cxnSp>
        <p:nvCxnSpPr>
          <p:cNvPr id="24" name="Прямая со стрелкой 23"/>
          <p:cNvCxnSpPr>
            <a:endCxn id="4" idx="0"/>
          </p:cNvCxnSpPr>
          <p:nvPr/>
        </p:nvCxnSpPr>
        <p:spPr>
          <a:xfrm>
            <a:off x="6223149" y="1402374"/>
            <a:ext cx="2" cy="783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28444" y="1610027"/>
            <a:ext cx="898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DATA_</a:t>
            </a:r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10704207" y="3146363"/>
            <a:ext cx="850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Pred</a:t>
            </a:r>
            <a:r>
              <a:rPr lang="en-US" dirty="0" smtClean="0"/>
              <a:t>_</a:t>
            </a: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9362669" y="3146363"/>
            <a:ext cx="850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Pred</a:t>
            </a:r>
            <a:r>
              <a:rPr lang="en-US" dirty="0" smtClean="0"/>
              <a:t>_</a:t>
            </a:r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31" name="Прямая со стрелкой 30"/>
          <p:cNvCxnSpPr>
            <a:endCxn id="4" idx="0"/>
          </p:cNvCxnSpPr>
          <p:nvPr/>
        </p:nvCxnSpPr>
        <p:spPr>
          <a:xfrm>
            <a:off x="6223149" y="1402374"/>
            <a:ext cx="2" cy="78368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6223149" y="2884181"/>
            <a:ext cx="2" cy="78368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6223635" y="4356917"/>
            <a:ext cx="2" cy="78368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2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5" grpId="0" animBg="1"/>
      <p:bldP spid="34" grpId="0" animBg="1"/>
      <p:bldP spid="21" grpId="0" animBg="1"/>
      <p:bldP spid="22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АРХИТЕКТУРА ПРОГРАММНОЙ РЕАЛИЗАЦИИ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5556" y="1686783"/>
            <a:ext cx="5658213" cy="42698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Языки программирования, </a:t>
            </a:r>
            <a:r>
              <a:rPr lang="ru-RU" sz="1600" dirty="0" smtClean="0"/>
              <a:t>применяемые </a:t>
            </a:r>
            <a:r>
              <a:rPr lang="ru-RU" sz="1600" dirty="0"/>
              <a:t>для разработки: </a:t>
            </a:r>
          </a:p>
          <a:p>
            <a:pPr lvl="0"/>
            <a:r>
              <a:rPr lang="ru-RU" sz="1600" dirty="0"/>
              <a:t>  Си++ для разработки на стороне сервера приложений </a:t>
            </a:r>
          </a:p>
          <a:p>
            <a:pPr lvl="0"/>
            <a:r>
              <a:rPr lang="ru-RU" sz="1600" dirty="0"/>
              <a:t>  </a:t>
            </a:r>
            <a:r>
              <a:rPr lang="en-US" sz="1600" dirty="0"/>
              <a:t>Python</a:t>
            </a:r>
            <a:r>
              <a:rPr lang="ru-RU" sz="1600" dirty="0"/>
              <a:t> на стороне </a:t>
            </a:r>
            <a:r>
              <a:rPr lang="en-US" sz="1600" dirty="0"/>
              <a:t>web</a:t>
            </a:r>
            <a:r>
              <a:rPr lang="ru-RU" sz="1600" dirty="0" smtClean="0"/>
              <a:t>-клиента</a:t>
            </a:r>
          </a:p>
          <a:p>
            <a:pPr marL="0" indent="0">
              <a:buNone/>
            </a:pPr>
            <a:r>
              <a:rPr lang="ru-RU" sz="1600" dirty="0"/>
              <a:t>Разработка ведётся на базе </a:t>
            </a:r>
            <a:r>
              <a:rPr lang="ru-RU" sz="1600" dirty="0" smtClean="0"/>
              <a:t>написанной </a:t>
            </a:r>
            <a:r>
              <a:rPr lang="ru-RU" sz="1600" dirty="0"/>
              <a:t>библиотеки </a:t>
            </a:r>
            <a:r>
              <a:rPr lang="en-US" sz="1600" dirty="0" err="1"/>
              <a:t>comsdk</a:t>
            </a:r>
            <a:r>
              <a:rPr lang="ru-RU" sz="1600" dirty="0"/>
              <a:t> и сервера приложений </a:t>
            </a:r>
            <a:r>
              <a:rPr lang="en-US" sz="1600" dirty="0" err="1"/>
              <a:t>comaps</a:t>
            </a:r>
            <a:r>
              <a:rPr lang="ru-RU" sz="1600" dirty="0" smtClean="0"/>
              <a:t>.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О</a:t>
            </a:r>
            <a:r>
              <a:rPr lang="ru-RU" sz="1600" dirty="0" smtClean="0"/>
              <a:t>бход </a:t>
            </a:r>
            <a:r>
              <a:rPr lang="ru-RU" sz="1600" dirty="0"/>
              <a:t>графа без запуска функций в узлах графа</a:t>
            </a:r>
            <a:r>
              <a:rPr lang="en-US" sz="1600" dirty="0" smtClean="0"/>
              <a:t> </a:t>
            </a:r>
            <a:r>
              <a:rPr lang="ru-RU" sz="1600" dirty="0" smtClean="0"/>
              <a:t>для получения списка </a:t>
            </a:r>
            <a:r>
              <a:rPr lang="ru-RU" sz="1600" dirty="0"/>
              <a:t>всех функций и </a:t>
            </a:r>
            <a:r>
              <a:rPr lang="ru-RU" sz="1600" dirty="0" smtClean="0"/>
              <a:t>предикатов совершается в помощью функции </a:t>
            </a:r>
            <a:r>
              <a:rPr lang="en-US" sz="1600" dirty="0" err="1"/>
              <a:t>run_without_execute</a:t>
            </a:r>
            <a:r>
              <a:rPr lang="en-US" sz="1600" dirty="0"/>
              <a:t>(parameters</a:t>
            </a:r>
            <a:r>
              <a:rPr lang="en-US" sz="1600" dirty="0" smtClean="0"/>
              <a:t>)</a:t>
            </a:r>
            <a:r>
              <a:rPr lang="ru-RU" sz="1600" dirty="0" smtClean="0"/>
              <a:t> в библиотеке </a:t>
            </a:r>
            <a:r>
              <a:rPr lang="en-US" sz="1600" dirty="0" err="1" smtClean="0"/>
              <a:t>comsdk</a:t>
            </a:r>
            <a:r>
              <a:rPr lang="ru-RU" sz="1600" dirty="0" smtClean="0"/>
              <a:t>. </a:t>
            </a:r>
          </a:p>
          <a:p>
            <a:pPr marL="0" indent="0">
              <a:buNone/>
            </a:pPr>
            <a:r>
              <a:rPr lang="ru-RU" sz="1600" dirty="0" smtClean="0"/>
              <a:t>Для визуализации процесса обхода графа графический плагин с </a:t>
            </a:r>
            <a:r>
              <a:rPr lang="ru-RU" sz="1600" dirty="0"/>
              <a:t>заданным периодом по времени формирует запрос к серверу приложений о состоянии выполнения конкретного </a:t>
            </a:r>
            <a:r>
              <a:rPr lang="ru-RU" sz="1600" dirty="0" smtClean="0"/>
              <a:t>процесса. </a:t>
            </a:r>
            <a:r>
              <a:rPr lang="ru-RU" sz="1600" dirty="0"/>
              <a:t>С</a:t>
            </a:r>
            <a:r>
              <a:rPr lang="ru-RU" sz="1600" dirty="0" smtClean="0"/>
              <a:t>ервер приложений </a:t>
            </a:r>
            <a:r>
              <a:rPr lang="ru-RU" sz="1600" dirty="0"/>
              <a:t>принимает и интерпретирует </a:t>
            </a:r>
            <a:r>
              <a:rPr lang="ru-RU" sz="1600" dirty="0" smtClean="0"/>
              <a:t>запрос, </a:t>
            </a:r>
            <a:r>
              <a:rPr lang="ru-RU" sz="1600" dirty="0"/>
              <a:t>проверяет </a:t>
            </a:r>
            <a:r>
              <a:rPr lang="ru-RU" sz="1600" dirty="0" smtClean="0"/>
              <a:t>текущее состояние графа, </a:t>
            </a:r>
            <a:r>
              <a:rPr lang="ru-RU" sz="1600" dirty="0"/>
              <a:t>формирует и отправляет ответ</a:t>
            </a:r>
            <a:r>
              <a:rPr lang="ru-RU" sz="1600" dirty="0" smtClean="0"/>
              <a:t>.</a:t>
            </a:r>
            <a:r>
              <a:rPr lang="ru-RU" sz="1600" dirty="0"/>
              <a:t> </a:t>
            </a:r>
            <a:r>
              <a:rPr lang="ru-RU" sz="1600" dirty="0" smtClean="0"/>
              <a:t>Клиентское </a:t>
            </a:r>
            <a:r>
              <a:rPr lang="ru-RU" sz="1600" dirty="0"/>
              <a:t>приложение принимает ответ, интерпретирует его и визуализирует в графическом </a:t>
            </a:r>
            <a:r>
              <a:rPr lang="ru-RU" sz="1600" dirty="0" smtClean="0"/>
              <a:t>виде.</a:t>
            </a:r>
            <a:endParaRPr lang="ru-RU" sz="1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875519" y="1763526"/>
            <a:ext cx="1556657" cy="539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601096" y="1782128"/>
            <a:ext cx="1889760" cy="539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сервер</a:t>
            </a:r>
            <a:endParaRPr lang="ru-RU" dirty="0"/>
          </a:p>
        </p:txBody>
      </p:sp>
      <p:cxnSp>
        <p:nvCxnSpPr>
          <p:cNvPr id="7" name="Прямая соединительная линия 6"/>
          <p:cNvCxnSpPr>
            <a:stCxn id="5" idx="2"/>
          </p:cNvCxnSpPr>
          <p:nvPr/>
        </p:nvCxnSpPr>
        <p:spPr>
          <a:xfrm flipH="1">
            <a:off x="7538530" y="2322060"/>
            <a:ext cx="7446" cy="3634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10660378" y="2303457"/>
            <a:ext cx="0" cy="3548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7539445" y="3077295"/>
            <a:ext cx="3120933" cy="5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45430" y="2490131"/>
            <a:ext cx="2995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Запуск выполнения </a:t>
            </a:r>
            <a:r>
              <a:rPr lang="ru-RU" sz="1600" dirty="0" err="1" smtClean="0"/>
              <a:t>графовой</a:t>
            </a:r>
            <a:r>
              <a:rPr lang="ru-RU" sz="1600" dirty="0" smtClean="0"/>
              <a:t> модели</a:t>
            </a:r>
            <a:endParaRPr lang="ru-RU" sz="1600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7545976" y="4155228"/>
            <a:ext cx="3114402" cy="18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38530" y="3368506"/>
            <a:ext cx="2991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Шаблон </a:t>
            </a:r>
            <a:r>
              <a:rPr lang="en-US" sz="1600" dirty="0" smtClean="0"/>
              <a:t>progress bar </a:t>
            </a:r>
          </a:p>
          <a:p>
            <a:r>
              <a:rPr lang="ru-RU" sz="1600" dirty="0" smtClean="0"/>
              <a:t>(список всех функций и предикатов)</a:t>
            </a:r>
            <a:endParaRPr lang="ru-RU" sz="1600" dirty="0"/>
          </a:p>
        </p:txBody>
      </p:sp>
      <p:cxnSp>
        <p:nvCxnSpPr>
          <p:cNvPr id="23" name="Прямая со стрелкой 22"/>
          <p:cNvCxnSpPr/>
          <p:nvPr/>
        </p:nvCxnSpPr>
        <p:spPr>
          <a:xfrm flipH="1" flipV="1">
            <a:off x="7545430" y="5653988"/>
            <a:ext cx="3108417" cy="114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52876" y="4341975"/>
            <a:ext cx="32872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Обмен информационными сообщениями с целью визуализации процесса выполнения </a:t>
            </a:r>
            <a:r>
              <a:rPr lang="ru-RU" sz="1600" dirty="0" err="1" smtClean="0"/>
              <a:t>графовой</a:t>
            </a:r>
            <a:r>
              <a:rPr lang="ru-RU" sz="1600" dirty="0" smtClean="0"/>
              <a:t> модели на стороне клиента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73420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ТЕСТИРОВАНИЕ И ОТЛАДКА</a:t>
            </a:r>
            <a:endParaRPr lang="ru-RU" sz="3600" dirty="0"/>
          </a:p>
        </p:txBody>
      </p:sp>
      <p:cxnSp>
        <p:nvCxnSpPr>
          <p:cNvPr id="4" name="Straight Connector 4"/>
          <p:cNvCxnSpPr/>
          <p:nvPr/>
        </p:nvCxnSpPr>
        <p:spPr>
          <a:xfrm>
            <a:off x="1537063" y="2845830"/>
            <a:ext cx="0" cy="19043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1624147" y="2718815"/>
            <a:ext cx="5991497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dev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res </a:t>
            </a:r>
          </a:p>
          <a:p>
            <a:endParaRPr lang="en-US" dirty="0" smtClean="0"/>
          </a:p>
          <a:p>
            <a:r>
              <a:rPr lang="en-US" dirty="0"/>
              <a:t>tests/</a:t>
            </a:r>
            <a:r>
              <a:rPr lang="en-US" dirty="0" err="1"/>
              <a:t>test_jugr</a:t>
            </a:r>
            <a:r>
              <a:rPr lang="en-US" dirty="0"/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CMakeLists.txt</a:t>
            </a:r>
            <a:endParaRPr lang="en-US" dirty="0" smtClean="0"/>
          </a:p>
        </p:txBody>
      </p:sp>
      <p:cxnSp>
        <p:nvCxnSpPr>
          <p:cNvPr id="6" name="Straight Connector 8"/>
          <p:cNvCxnSpPr/>
          <p:nvPr/>
        </p:nvCxnSpPr>
        <p:spPr>
          <a:xfrm>
            <a:off x="1537063" y="3133722"/>
            <a:ext cx="53760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0"/>
          <p:cNvCxnSpPr/>
          <p:nvPr/>
        </p:nvCxnSpPr>
        <p:spPr>
          <a:xfrm flipH="1">
            <a:off x="6903117" y="3116505"/>
            <a:ext cx="2" cy="7409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5"/>
          <p:cNvSpPr txBox="1"/>
          <p:nvPr/>
        </p:nvSpPr>
        <p:spPr>
          <a:xfrm>
            <a:off x="6994680" y="2995812"/>
            <a:ext cx="1759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CMakeLists.txt</a:t>
            </a:r>
          </a:p>
          <a:p>
            <a:r>
              <a:rPr lang="en-US" dirty="0"/>
              <a:t>jugr.cpp</a:t>
            </a:r>
          </a:p>
          <a:p>
            <a:r>
              <a:rPr lang="en-US" dirty="0" err="1" smtClean="0"/>
              <a:t>jugr.h</a:t>
            </a:r>
            <a:endParaRPr lang="ru-RU" dirty="0"/>
          </a:p>
        </p:txBody>
      </p:sp>
      <p:cxnSp>
        <p:nvCxnSpPr>
          <p:cNvPr id="9" name="Straight Connector 19"/>
          <p:cNvCxnSpPr/>
          <p:nvPr/>
        </p:nvCxnSpPr>
        <p:spPr>
          <a:xfrm>
            <a:off x="1537063" y="3617933"/>
            <a:ext cx="29906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0"/>
          <p:cNvSpPr txBox="1"/>
          <p:nvPr/>
        </p:nvSpPr>
        <p:spPr>
          <a:xfrm>
            <a:off x="4614829" y="3549810"/>
            <a:ext cx="217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graph_jugr_test.dot</a:t>
            </a:r>
            <a:endParaRPr lang="ru-RU" dirty="0"/>
          </a:p>
        </p:txBody>
      </p:sp>
      <p:cxnSp>
        <p:nvCxnSpPr>
          <p:cNvPr id="11" name="Straight Connector 22"/>
          <p:cNvCxnSpPr/>
          <p:nvPr/>
        </p:nvCxnSpPr>
        <p:spPr>
          <a:xfrm>
            <a:off x="4533286" y="3611498"/>
            <a:ext cx="0" cy="245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4"/>
          <p:cNvCxnSpPr/>
          <p:nvPr/>
        </p:nvCxnSpPr>
        <p:spPr>
          <a:xfrm>
            <a:off x="1537063" y="4188344"/>
            <a:ext cx="21292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6"/>
          <p:cNvSpPr txBox="1"/>
          <p:nvPr/>
        </p:nvSpPr>
        <p:spPr>
          <a:xfrm>
            <a:off x="3739639" y="4141605"/>
            <a:ext cx="1759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CMakeLists.txt</a:t>
            </a:r>
          </a:p>
          <a:p>
            <a:r>
              <a:rPr lang="en-US" dirty="0" smtClean="0"/>
              <a:t>main</a:t>
            </a:r>
            <a:r>
              <a:rPr lang="ru-RU" dirty="0" smtClean="0"/>
              <a:t>.</a:t>
            </a:r>
            <a:r>
              <a:rPr lang="en-US" dirty="0" err="1" smtClean="0"/>
              <a:t>cpp</a:t>
            </a:r>
            <a:endParaRPr lang="en-US" dirty="0"/>
          </a:p>
        </p:txBody>
      </p:sp>
      <p:cxnSp>
        <p:nvCxnSpPr>
          <p:cNvPr id="14" name="Straight Connector 27"/>
          <p:cNvCxnSpPr/>
          <p:nvPr/>
        </p:nvCxnSpPr>
        <p:spPr>
          <a:xfrm>
            <a:off x="3652555" y="4188344"/>
            <a:ext cx="1" cy="5528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9"/>
          <p:cNvCxnSpPr/>
          <p:nvPr/>
        </p:nvCxnSpPr>
        <p:spPr>
          <a:xfrm>
            <a:off x="810512" y="2845830"/>
            <a:ext cx="7265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3"/>
          <p:cNvSpPr txBox="1"/>
          <p:nvPr/>
        </p:nvSpPr>
        <p:spPr>
          <a:xfrm>
            <a:off x="838200" y="2476292"/>
            <a:ext cx="742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jugr</a:t>
            </a:r>
            <a:endParaRPr lang="ru-RU" dirty="0"/>
          </a:p>
        </p:txBody>
      </p:sp>
      <p:sp>
        <p:nvSpPr>
          <p:cNvPr id="17" name="TextBox 41"/>
          <p:cNvSpPr txBox="1"/>
          <p:nvPr/>
        </p:nvSpPr>
        <p:spPr>
          <a:xfrm>
            <a:off x="881410" y="1957353"/>
            <a:ext cx="300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Зависимости : </a:t>
            </a:r>
            <a:r>
              <a:rPr lang="en-US" dirty="0" smtClean="0"/>
              <a:t>Boost, </a:t>
            </a:r>
            <a:r>
              <a:rPr lang="en-US" dirty="0" err="1" smtClean="0"/>
              <a:t>Comsdk</a:t>
            </a:r>
            <a:endParaRPr lang="ru-RU" dirty="0"/>
          </a:p>
        </p:txBody>
      </p:sp>
      <p:sp>
        <p:nvSpPr>
          <p:cNvPr id="18" name="TextBox 42"/>
          <p:cNvSpPr txBox="1"/>
          <p:nvPr/>
        </p:nvSpPr>
        <p:spPr>
          <a:xfrm>
            <a:off x="838200" y="5296357"/>
            <a:ext cx="70826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jugr.cpp </a:t>
            </a:r>
            <a:r>
              <a:rPr lang="ru-RU" dirty="0" smtClean="0"/>
              <a:t>содержит описание функций-решателей и функций-предикат.</a:t>
            </a:r>
          </a:p>
          <a:p>
            <a:r>
              <a:rPr lang="en-US" dirty="0" smtClean="0"/>
              <a:t>main.cpp – </a:t>
            </a:r>
            <a:r>
              <a:rPr lang="ru-RU" dirty="0" smtClean="0"/>
              <a:t>осуществляет инициализацию данных и запуск решателя.</a:t>
            </a:r>
          </a:p>
          <a:p>
            <a:r>
              <a:rPr lang="en-US" dirty="0" smtClean="0"/>
              <a:t>graph_jugr_test.dot – </a:t>
            </a:r>
            <a:r>
              <a:rPr lang="ru-RU" dirty="0" smtClean="0"/>
              <a:t>содержит </a:t>
            </a:r>
            <a:r>
              <a:rPr lang="ru-RU" dirty="0" err="1" smtClean="0"/>
              <a:t>графовый</a:t>
            </a:r>
            <a:r>
              <a:rPr lang="ru-RU" dirty="0" smtClean="0"/>
              <a:t> алгоритм работы решателя.</a:t>
            </a:r>
            <a:endParaRPr lang="ru-RU" dirty="0"/>
          </a:p>
        </p:txBody>
      </p:sp>
      <p:sp>
        <p:nvSpPr>
          <p:cNvPr id="19" name="TextBox 43"/>
          <p:cNvSpPr txBox="1"/>
          <p:nvPr/>
        </p:nvSpPr>
        <p:spPr>
          <a:xfrm>
            <a:off x="881410" y="1438414"/>
            <a:ext cx="971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Для тестирования был собран простой </a:t>
            </a:r>
            <a:r>
              <a:rPr lang="ru-RU" dirty="0" err="1" smtClean="0"/>
              <a:t>графовый</a:t>
            </a:r>
            <a:r>
              <a:rPr lang="ru-RU" dirty="0" smtClean="0"/>
              <a:t> решатель </a:t>
            </a:r>
            <a:r>
              <a:rPr lang="en-US" dirty="0" err="1" smtClean="0"/>
              <a:t>jugr</a:t>
            </a:r>
            <a:r>
              <a:rPr lang="en-US" dirty="0" smtClean="0"/>
              <a:t>, </a:t>
            </a:r>
            <a:r>
              <a:rPr lang="ru-RU" dirty="0" smtClean="0"/>
              <a:t>имеющий следующую структуру: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22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1009559"/>
            <a:ext cx="10515600" cy="1325563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1026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740" y="2434063"/>
            <a:ext cx="4032250" cy="4032251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67525" y="6281648"/>
            <a:ext cx="3702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* Котик для привлечения внимания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838200" y="7168649"/>
            <a:ext cx="10515600" cy="619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Для отладки </a:t>
            </a:r>
            <a:r>
              <a:rPr lang="ru-RU" sz="1800" dirty="0" smtClean="0"/>
              <a:t>функции создан </a:t>
            </a:r>
            <a:r>
              <a:rPr lang="ru-RU" sz="1800" dirty="0"/>
              <a:t>простой тестовый плагин на стороне сервера приложений, который </a:t>
            </a:r>
            <a:r>
              <a:rPr lang="ru-RU" sz="1800" dirty="0" smtClean="0"/>
              <a:t>обеспечивает нужный </a:t>
            </a:r>
            <a:r>
              <a:rPr lang="ru-RU" sz="1800" dirty="0"/>
              <a:t>обмен сообщениями между клиентом и сервером.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23498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450</Words>
  <Application>Microsoft Office PowerPoint</Application>
  <PresentationFormat>Широкоэкранный</PresentationFormat>
  <Paragraphs>67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ФЕДЕРАЛЬНОЕ ГОСУДАРСТВЕННОЕ БЮДЖЕТНОЕ ОБРАЗОВАТЕЛЬНОЕ УЧРЕЖДЕНИЕ ВЫСШЕГО ПРОФЕССИОНАЛЬНОГО ОБРАЗОВАНИЯ «МОСКОВСКИЙ ГОСУДАРСТВЕННЫЙ ТЕХНИЧЕСКИЙ УНИВЕРСИТЕТ ИМЕНИ Н.Э.БАУМАНА» (МГТУ им. Н.Э.Баумана)</vt:lpstr>
      <vt:lpstr>ВВЕДЕНИЕ Цель и содержание</vt:lpstr>
      <vt:lpstr>ПОСТАНОВКА ЗАДАЧИ Концептуальная постановка задачи</vt:lpstr>
      <vt:lpstr>АРХИТЕКТУРА ПРОГРАММНОЙ РЕАЛИЗАЦИИ</vt:lpstr>
      <vt:lpstr>ТЕСТИРОВАНИЕ И ОТЛАДКА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ФЕДЕРАЛЬНОЕ ГОСУДАРСТВЕННОЕ БЮДЖЕТНОЕ ОБРАЗОВАТЕЛЬНОЕ УЧРЕЖДЕНИЕ ВЫСШЕГО ПРОФЕССИОНАЛЬНОГО ОБРАЗОВАНИЯ «МОСКОВСКИЙ ГОСУДАРСТВЕННЫЙ ТЕХНИЧЕСКИЙ УНИВЕРСИТЕТ ИМЕНИ Н.Э.БАУМАНА» (МГТУ им. Н.Э.Баумана)</dc:title>
  <dc:creator>pc</dc:creator>
  <cp:lastModifiedBy>pc</cp:lastModifiedBy>
  <cp:revision>18</cp:revision>
  <dcterms:created xsi:type="dcterms:W3CDTF">2018-12-20T16:41:49Z</dcterms:created>
  <dcterms:modified xsi:type="dcterms:W3CDTF">2018-12-20T20:36:31Z</dcterms:modified>
</cp:coreProperties>
</file>