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60" r:id="rId3"/>
    <p:sldId id="259" r:id="rId4"/>
    <p:sldId id="257" r:id="rId5"/>
    <p:sldId id="266" r:id="rId6"/>
    <p:sldId id="258" r:id="rId7"/>
    <p:sldId id="261" r:id="rId8"/>
    <p:sldId id="262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41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28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11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29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2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02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6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3CE5-5250-419C-9667-09D8782B6356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5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3CE5-5250-419C-9667-09D8782B6356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E39F-73D0-4A16-9BC8-08DD5BB18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8FFF6-D730-25C6-36F5-94F24EB7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0525"/>
            <a:ext cx="12192000" cy="3119438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accent2"/>
                </a:solidFill>
              </a:rPr>
              <a:t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</a:t>
            </a:r>
            <a:r>
              <a:rPr lang="ru-RU" sz="4400">
                <a:solidFill>
                  <a:schemeClr val="accent2"/>
                </a:solidFill>
              </a:rPr>
              <a:t>Django</a:t>
            </a:r>
            <a:endParaRPr lang="ru-RU" sz="4400" b="1" dirty="0">
              <a:solidFill>
                <a:schemeClr val="accent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AF2E7-C903-3047-02C2-A83D1BF4A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Подготовил студент</a:t>
            </a:r>
            <a:r>
              <a:rPr lang="en-US" dirty="0"/>
              <a:t>:</a:t>
            </a:r>
            <a:r>
              <a:rPr lang="ru-RU" dirty="0"/>
              <a:t> Василян А. Р.</a:t>
            </a:r>
          </a:p>
          <a:p>
            <a:pPr algn="r"/>
            <a:r>
              <a:rPr lang="ru-RU" dirty="0"/>
              <a:t>Группа</a:t>
            </a:r>
            <a:r>
              <a:rPr lang="en-US" dirty="0"/>
              <a:t>:</a:t>
            </a:r>
            <a:r>
              <a:rPr lang="ru-RU" dirty="0"/>
              <a:t> РК6-73Б</a:t>
            </a:r>
          </a:p>
          <a:p>
            <a:pPr algn="r"/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Соколов А. П.</a:t>
            </a:r>
          </a:p>
        </p:txBody>
      </p:sp>
    </p:spTree>
    <p:extLst>
      <p:ext uri="{BB962C8B-B14F-4D97-AF65-F5344CB8AC3E}">
        <p14:creationId xmlns:p14="http://schemas.microsoft.com/office/powerpoint/2010/main" val="250632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415C69E-E3CD-4859-B7F3-5110A207A280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Запуск </a:t>
            </a:r>
            <a:r>
              <a:rPr lang="ru-RU" b="1" dirty="0" err="1">
                <a:solidFill>
                  <a:schemeClr val="accent2"/>
                </a:solidFill>
              </a:rPr>
              <a:t>web</a:t>
            </a:r>
            <a:r>
              <a:rPr lang="ru-RU" b="1" dirty="0">
                <a:solidFill>
                  <a:schemeClr val="accent2"/>
                </a:solidFill>
              </a:rPr>
              <a:t>-приложения на тестовом сервере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6D7A8D81-2D61-B736-2888-F464A6310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1" y="1043805"/>
            <a:ext cx="8154538" cy="26483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8E7F00-5701-CF1D-C377-21DFAFAF6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t="5258" b="37209"/>
          <a:stretch/>
        </p:blipFill>
        <p:spPr>
          <a:xfrm>
            <a:off x="7120647" y="4579692"/>
            <a:ext cx="4724761" cy="87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9F2426-2C78-46F2-CD51-367C59D805F7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Дальнейшая работа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5A50336-E84D-AD90-D45D-744D2CC6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4"/>
            <a:ext cx="11498817" cy="5203507"/>
          </a:xfrm>
        </p:spPr>
        <p:txBody>
          <a:bodyPr/>
          <a:lstStyle/>
          <a:p>
            <a:pPr algn="just"/>
            <a:r>
              <a:rPr lang="ru-RU" dirty="0"/>
              <a:t>Изучение существующего </a:t>
            </a:r>
            <a:r>
              <a:rPr lang="en-US" dirty="0"/>
              <a:t>web-</a:t>
            </a:r>
            <a:r>
              <a:rPr lang="ru-RU" dirty="0"/>
              <a:t>приложения </a:t>
            </a:r>
            <a:r>
              <a:rPr lang="en-US" dirty="0" err="1"/>
              <a:t>comwpc</a:t>
            </a:r>
            <a:r>
              <a:rPr lang="ru-RU" dirty="0"/>
              <a:t> (проект по разработке </a:t>
            </a:r>
            <a:r>
              <a:rPr lang="en-US" dirty="0"/>
              <a:t>web</a:t>
            </a:r>
            <a:r>
              <a:rPr lang="ru-RU" dirty="0"/>
              <a:t>-клиента для доступа к подсистемам РВС GCD и другим программным системам)</a:t>
            </a:r>
            <a:r>
              <a:rPr lang="en-US" dirty="0"/>
              <a:t>;</a:t>
            </a:r>
          </a:p>
          <a:p>
            <a:pPr algn="just"/>
            <a:r>
              <a:rPr lang="ru-RU" dirty="0"/>
              <a:t>Доработка библиотеки</a:t>
            </a:r>
            <a:r>
              <a:rPr lang="en-US" dirty="0"/>
              <a:t> </a:t>
            </a:r>
            <a:r>
              <a:rPr lang="en-US" dirty="0" err="1"/>
              <a:t>pycomsdk</a:t>
            </a:r>
            <a:r>
              <a:rPr lang="en-US" dirty="0"/>
              <a:t> (</a:t>
            </a:r>
            <a:r>
              <a:rPr lang="ru-RU" dirty="0"/>
              <a:t>SDK для программных реализаций сложных вычислительных методов в рамках </a:t>
            </a:r>
            <a:r>
              <a:rPr lang="ru-RU" dirty="0" err="1"/>
              <a:t>графоориентированной</a:t>
            </a:r>
            <a:r>
              <a:rPr lang="ru-RU" dirty="0"/>
              <a:t> технологии GBSE</a:t>
            </a:r>
            <a:r>
              <a:rPr lang="en-US" dirty="0"/>
              <a:t>) </a:t>
            </a:r>
            <a:r>
              <a:rPr lang="ru-RU" dirty="0"/>
              <a:t>в части возможности генерации </a:t>
            </a:r>
            <a:r>
              <a:rPr lang="en-US" dirty="0"/>
              <a:t>GUI;</a:t>
            </a:r>
          </a:p>
          <a:p>
            <a:pPr algn="just"/>
            <a:r>
              <a:rPr lang="ru-RU" dirty="0"/>
              <a:t>Интеграция разработки в состав </a:t>
            </a:r>
            <a:r>
              <a:rPr lang="ru-RU" dirty="0" err="1"/>
              <a:t>web</a:t>
            </a:r>
            <a:r>
              <a:rPr lang="ru-RU" dirty="0"/>
              <a:t>-приложения </a:t>
            </a:r>
            <a:r>
              <a:rPr lang="ru-RU" dirty="0" err="1"/>
              <a:t>comwpc</a:t>
            </a:r>
            <a:r>
              <a:rPr lang="ru-RU" dirty="0"/>
              <a:t> и тестирование работоспособности созданных программных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223662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7A3A147-0937-5E8E-B8C7-105D4A412B32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Постановка задач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40137B-EF34-7170-2D35-01C294B39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5"/>
            <a:ext cx="11498817" cy="5203507"/>
          </a:xfrm>
        </p:spPr>
        <p:txBody>
          <a:bodyPr/>
          <a:lstStyle/>
          <a:p>
            <a:pPr algn="just"/>
            <a:r>
              <a:rPr lang="ru-RU" dirty="0"/>
              <a:t>Рассмотреть существующие подходы разработки </a:t>
            </a:r>
            <a:r>
              <a:rPr lang="en-US" dirty="0"/>
              <a:t>GUI;</a:t>
            </a:r>
            <a:endParaRPr lang="ru-RU" dirty="0"/>
          </a:p>
          <a:p>
            <a:pPr algn="just"/>
            <a:r>
              <a:rPr lang="ru-RU" dirty="0"/>
              <a:t>Разработать тестовое </a:t>
            </a:r>
            <a:r>
              <a:rPr lang="en-US" dirty="0"/>
              <a:t>web-</a:t>
            </a:r>
            <a:r>
              <a:rPr lang="ru-RU" dirty="0"/>
              <a:t>приложение</a:t>
            </a:r>
            <a:r>
              <a:rPr lang="en-US" dirty="0"/>
              <a:t>;</a:t>
            </a:r>
            <a:endParaRPr lang="ru-RU" dirty="0"/>
          </a:p>
          <a:p>
            <a:pPr algn="just"/>
            <a:r>
              <a:rPr lang="ru-RU" dirty="0"/>
              <a:t>Запустить разработанное </a:t>
            </a:r>
            <a:r>
              <a:rPr lang="en-US" dirty="0"/>
              <a:t>web-</a:t>
            </a:r>
            <a:r>
              <a:rPr lang="ru-RU" dirty="0"/>
              <a:t>приложение на тестовом сервере.</a:t>
            </a:r>
          </a:p>
        </p:txBody>
      </p:sp>
    </p:spTree>
    <p:extLst>
      <p:ext uri="{BB962C8B-B14F-4D97-AF65-F5344CB8AC3E}">
        <p14:creationId xmlns:p14="http://schemas.microsoft.com/office/powerpoint/2010/main" val="113265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2B1F-A0A8-F7E5-1EE9-48E49DD4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4"/>
            <a:ext cx="11498817" cy="5203507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ru-RU" dirty="0">
                <a:solidFill>
                  <a:schemeClr val="accent2"/>
                </a:solidFill>
              </a:rPr>
              <a:t>Интерфейс</a:t>
            </a:r>
            <a:r>
              <a:rPr lang="ru-RU" dirty="0"/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ru-RU" dirty="0"/>
              <a:t>это совокупность средств методов и правил взаимодействия</a:t>
            </a:r>
            <a:r>
              <a:rPr lang="en-US" dirty="0"/>
              <a:t> </a:t>
            </a:r>
            <a:r>
              <a:rPr lang="ru-RU" dirty="0"/>
              <a:t>управления контроля и т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</a:t>
            </a:r>
            <a:r>
              <a:rPr lang="ru-RU" dirty="0"/>
              <a:t> между элементами системы</a:t>
            </a:r>
            <a:r>
              <a:rPr lang="en-US" dirty="0"/>
              <a:t>;</a:t>
            </a:r>
          </a:p>
          <a:p>
            <a:pPr algn="just">
              <a:buClr>
                <a:schemeClr val="tx1"/>
              </a:buClr>
            </a:pPr>
            <a:r>
              <a:rPr lang="ru-RU" dirty="0">
                <a:solidFill>
                  <a:schemeClr val="accent2"/>
                </a:solidFill>
              </a:rPr>
              <a:t>Пользовательский интерфейс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/>
              <a:t>это разновидность интерфейсов</a:t>
            </a:r>
            <a:r>
              <a:rPr lang="en-US" dirty="0"/>
              <a:t>,</a:t>
            </a:r>
            <a:r>
              <a:rPr lang="ru-RU" dirty="0"/>
              <a:t> в котором одна</a:t>
            </a:r>
            <a:r>
              <a:rPr lang="en-US" dirty="0"/>
              <a:t> </a:t>
            </a:r>
            <a:r>
              <a:rPr lang="ru-RU" dirty="0"/>
              <a:t>сторона представлена человеком</a:t>
            </a:r>
            <a:r>
              <a:rPr lang="en-US" dirty="0"/>
              <a:t>-</a:t>
            </a:r>
            <a:r>
              <a:rPr lang="ru-RU" dirty="0"/>
              <a:t>пользователем</a:t>
            </a:r>
            <a:r>
              <a:rPr lang="en-US" dirty="0"/>
              <a:t>,</a:t>
            </a:r>
            <a:r>
              <a:rPr lang="ru-RU" dirty="0"/>
              <a:t> другая</a:t>
            </a:r>
            <a:r>
              <a:rPr lang="en-US" dirty="0"/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/>
              <a:t> </a:t>
            </a:r>
            <a:r>
              <a:rPr lang="ru-RU" dirty="0"/>
              <a:t>машиной</a:t>
            </a:r>
            <a:r>
              <a:rPr lang="en-US" dirty="0"/>
              <a:t>-</a:t>
            </a:r>
            <a:r>
              <a:rPr lang="ru-RU" dirty="0"/>
              <a:t>устройством</a:t>
            </a:r>
            <a:r>
              <a:rPr lang="en-US" dirty="0"/>
              <a:t>. </a:t>
            </a:r>
            <a:endParaRPr lang="ru-RU" dirty="0"/>
          </a:p>
          <a:p>
            <a:pPr algn="just">
              <a:buClr>
                <a:schemeClr val="tx1"/>
              </a:buClr>
            </a:pPr>
            <a:r>
              <a:rPr lang="ru-RU" dirty="0">
                <a:solidFill>
                  <a:schemeClr val="accent2"/>
                </a:solidFill>
              </a:rPr>
              <a:t>Графический пользовательский интерфейс (</a:t>
            </a:r>
            <a:r>
              <a:rPr lang="en-US" dirty="0">
                <a:solidFill>
                  <a:schemeClr val="accent2"/>
                </a:solidFill>
              </a:rPr>
              <a:t>GUI</a:t>
            </a:r>
            <a:r>
              <a:rPr lang="ru-RU" dirty="0">
                <a:solidFill>
                  <a:schemeClr val="accent2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/>
              <a:t>это</a:t>
            </a:r>
            <a:r>
              <a:rPr lang="en-US" dirty="0"/>
              <a:t> </a:t>
            </a:r>
            <a:r>
              <a:rPr lang="ru-RU" dirty="0"/>
              <a:t>разновидность</a:t>
            </a:r>
            <a:r>
              <a:rPr lang="en-US" dirty="0"/>
              <a:t> </a:t>
            </a:r>
            <a:r>
              <a:rPr lang="ru-RU" dirty="0"/>
              <a:t>пользовательского интерфейса</a:t>
            </a:r>
            <a:r>
              <a:rPr lang="en-US" dirty="0"/>
              <a:t>,</a:t>
            </a:r>
            <a:r>
              <a:rPr lang="ru-RU" dirty="0"/>
              <a:t> в котором элементы интерфейса меню кнопки</a:t>
            </a:r>
            <a:r>
              <a:rPr lang="en-US" dirty="0"/>
              <a:t> </a:t>
            </a:r>
            <a:r>
              <a:rPr lang="ru-RU" dirty="0"/>
              <a:t>значки списки и т</a:t>
            </a:r>
            <a:r>
              <a:rPr lang="en-US" dirty="0"/>
              <a:t>.</a:t>
            </a:r>
            <a:r>
              <a:rPr lang="ru-RU" dirty="0"/>
              <a:t>п</a:t>
            </a:r>
            <a:r>
              <a:rPr lang="en-US" dirty="0"/>
              <a:t>.,</a:t>
            </a:r>
            <a:r>
              <a:rPr lang="ru-RU" dirty="0"/>
              <a:t> представленные пользователю на дисплее</a:t>
            </a:r>
            <a:r>
              <a:rPr lang="en-US" dirty="0"/>
              <a:t>,</a:t>
            </a:r>
            <a:r>
              <a:rPr lang="ru-RU" dirty="0"/>
              <a:t> исполнены в виде</a:t>
            </a:r>
            <a:r>
              <a:rPr lang="en-US" dirty="0"/>
              <a:t> </a:t>
            </a:r>
            <a:r>
              <a:rPr lang="ru-RU" dirty="0"/>
              <a:t>графических изображений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52684E-A6CB-87C2-7F21-FC071272B9B2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99423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049EE8C-CAF9-237E-C3BD-88F77AC040AB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accent2"/>
                </a:solidFill>
              </a:rPr>
              <a:t>Методы взаимодействия пользователя и ЭВМ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8E62D94-1B16-B8D3-E099-D07DCD88D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236792"/>
            <a:ext cx="3528723" cy="48049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accent2"/>
                </a:solidFill>
              </a:rPr>
              <a:t>Ограничительный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54FF36-0D0F-7ADA-B487-5EDE2DE4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518" y="583332"/>
            <a:ext cx="5206482" cy="6224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C3A23-2B42-636A-7619-49E1A7C4813D}"/>
              </a:ext>
            </a:extLst>
          </p:cNvPr>
          <p:cNvSpPr txBox="1"/>
          <p:nvPr/>
        </p:nvSpPr>
        <p:spPr>
          <a:xfrm>
            <a:off x="346591" y="1717283"/>
            <a:ext cx="66389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dirty="0">
                <a:effectLst/>
              </a:rPr>
              <a:t>	Пользователю предоставляется некий набор операций. Операция имеет название, исходные данные и результаты. Пользователь решает, какую из операций необходимо выбрать в данный момент, и задает для нее исходные данные. После чего ЭВМ выполняет указанную операцию, активируя соответствующие функции приложения, и выдаёт результаты операции пользователю.</a:t>
            </a:r>
            <a:endParaRPr lang="ru-RU" dirty="0"/>
          </a:p>
          <a:p>
            <a:pPr algn="just"/>
            <a:r>
              <a:rPr lang="ru-RU" b="0" dirty="0">
                <a:effectLst/>
              </a:rPr>
              <a:t>	Следовательно, пользователь должен сам планировать ход выполнения своего задания из предоставляемых ему операций. </a:t>
            </a:r>
          </a:p>
        </p:txBody>
      </p:sp>
    </p:spTree>
    <p:extLst>
      <p:ext uri="{BB962C8B-B14F-4D97-AF65-F5344CB8AC3E}">
        <p14:creationId xmlns:p14="http://schemas.microsoft.com/office/powerpoint/2010/main" val="207705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>
            <a:extLst>
              <a:ext uri="{FF2B5EF4-FFF2-40B4-BE49-F238E27FC236}">
                <a16:creationId xmlns:a16="http://schemas.microsoft.com/office/drawing/2014/main" id="{8AC3DBDB-907E-5812-36EF-ED5D2598CB20}"/>
              </a:ext>
            </a:extLst>
          </p:cNvPr>
          <p:cNvSpPr txBox="1">
            <a:spLocks/>
          </p:cNvSpPr>
          <p:nvPr/>
        </p:nvSpPr>
        <p:spPr>
          <a:xfrm>
            <a:off x="346591" y="1236792"/>
            <a:ext cx="3528723" cy="480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ru-RU" dirty="0">
                <a:solidFill>
                  <a:schemeClr val="accent2"/>
                </a:solidFill>
              </a:rPr>
              <a:t>Направляющий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504BF0-B836-A64B-B6EA-AE86FA5E694C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accent2"/>
                </a:solidFill>
              </a:rPr>
              <a:t>Методы взаимодействия пользователя и ЭВМ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545634-CBF6-27D5-D19E-D51B3449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747" y="599778"/>
            <a:ext cx="4265603" cy="6208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299FBC-8D49-B14A-3CCF-A81BAF298115}"/>
              </a:ext>
            </a:extLst>
          </p:cNvPr>
          <p:cNvSpPr txBox="1"/>
          <p:nvPr/>
        </p:nvSpPr>
        <p:spPr>
          <a:xfrm>
            <a:off x="346591" y="1717283"/>
            <a:ext cx="72507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dirty="0">
                <a:effectLst/>
              </a:rPr>
              <a:t>Направляющий метод взаимодействия “пользователь-ЭВМ” состоит из следующих основных этапов: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информирование пользователя о множестве допустимых заданий, которые может выполнять ЭВМ в рамках данного приложения;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выбор пользователем задания по меню заданий и передача его ЭВМ на выполнение;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планирование процесса взаимодействия при выполнении задания;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ввод пользователем данных, необходимых ЭВМ для выполнения задания;</a:t>
            </a:r>
            <a:endParaRPr lang="en-US" b="0" dirty="0"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effectLst/>
              </a:rPr>
              <a:t>передача пользователю результатов выполнения задания и их оценка пользователем. </a:t>
            </a:r>
          </a:p>
        </p:txBody>
      </p:sp>
    </p:spTree>
    <p:extLst>
      <p:ext uri="{BB962C8B-B14F-4D97-AF65-F5344CB8AC3E}">
        <p14:creationId xmlns:p14="http://schemas.microsoft.com/office/powerpoint/2010/main" val="318636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D478AC-D890-0DF8-E973-615C6E4AE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0"/>
          <a:stretch/>
        </p:blipFill>
        <p:spPr>
          <a:xfrm>
            <a:off x="5596647" y="671227"/>
            <a:ext cx="6595353" cy="6186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582F3A-B459-86D3-7374-52CF2C187C63}"/>
              </a:ext>
            </a:extLst>
          </p:cNvPr>
          <p:cNvSpPr txBox="1"/>
          <p:nvPr/>
        </p:nvSpPr>
        <p:spPr>
          <a:xfrm>
            <a:off x="346590" y="1503570"/>
            <a:ext cx="58207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Составные элементы подхода к созданию универсального средства построения пользовательского интерфейса программных средств</a:t>
            </a:r>
            <a:r>
              <a:rPr lang="en-US" dirty="0"/>
              <a:t>: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Мониторинг действий оператора позволяет осуществлять сбор и накопление статистики деятельности оператора во время эксплуатации программных средств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Обеспечивается оценка качества пользовательского интерфейса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Подразумевает возможность автоматизированного документирования интерфейса программы</a:t>
            </a:r>
            <a:r>
              <a:rPr lang="en-US" dirty="0"/>
              <a:t>;</a:t>
            </a:r>
            <a:endParaRPr lang="ru-RU" dirty="0"/>
          </a:p>
          <a:p>
            <a:pPr marL="457200" indent="-45720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Отображение некоторого абстрактного сценария осуществляет механизм его интерпретации в стандартные программные процедуры. 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DE720E5-A7AD-BEE2-1B84-F9A3FFBC8515}"/>
              </a:ext>
            </a:extLst>
          </p:cNvPr>
          <p:cNvSpPr txBox="1">
            <a:spLocks/>
          </p:cNvSpPr>
          <p:nvPr/>
        </p:nvSpPr>
        <p:spPr>
          <a:xfrm>
            <a:off x="498992" y="308638"/>
            <a:ext cx="937134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A377CE-6431-8794-42DE-5883C05442D7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b="1" dirty="0">
                <a:solidFill>
                  <a:schemeClr val="accent2"/>
                </a:solidFill>
              </a:rPr>
              <a:t>Методический подход к созданию универсального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174930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260E4E5-6128-FD54-881C-A3AC6AC88FDC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Построение пользовательского интерфейса с использованием интерактивного машинного обучения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74E208E-223C-814A-B9E7-3B71004B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0" y="1952285"/>
            <a:ext cx="11498817" cy="2953430"/>
          </a:xfrm>
        </p:spPr>
        <p:txBody>
          <a:bodyPr/>
          <a:lstStyle/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Сбор входных данных</a:t>
            </a:r>
            <a:r>
              <a:rPr lang="en-US" dirty="0"/>
              <a:t>;</a:t>
            </a:r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На основании собранных данных проводится обучение</a:t>
            </a:r>
            <a:r>
              <a:rPr lang="en-US" dirty="0"/>
              <a:t>;</a:t>
            </a:r>
            <a:endParaRPr lang="ru-RU" dirty="0"/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По результатам обучения строится последовательность действий для достижения необходимого результата</a:t>
            </a:r>
            <a:r>
              <a:rPr lang="en-US" dirty="0"/>
              <a:t>;</a:t>
            </a:r>
            <a:endParaRPr lang="ru-RU" dirty="0"/>
          </a:p>
          <a:p>
            <a:pPr marL="514350" indent="-514350" algn="just">
              <a:buClr>
                <a:schemeClr val="accent2"/>
              </a:buClr>
              <a:buFont typeface="+mj-lt"/>
              <a:buAutoNum type="arabicPeriod"/>
            </a:pPr>
            <a:r>
              <a:rPr lang="ru-RU" dirty="0"/>
              <a:t>На основании полученных результатов вносятся корректировки в существующий интерфейс, после чего обучение продолжается.</a:t>
            </a:r>
            <a:endParaRPr lang="en-US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ru-RU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ru-RU" dirty="0"/>
          </a:p>
          <a:p>
            <a:pPr marL="514350" indent="-514350">
              <a:buClr>
                <a:schemeClr val="accent2"/>
              </a:buClr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2F418FC-A3E8-7B9A-E77E-A4E9E16129D4}"/>
              </a:ext>
            </a:extLst>
          </p:cNvPr>
          <p:cNvSpPr txBox="1">
            <a:spLocks/>
          </p:cNvSpPr>
          <p:nvPr/>
        </p:nvSpPr>
        <p:spPr>
          <a:xfrm>
            <a:off x="100787" y="4375311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b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F300374-2CB1-7C1A-119E-E9A832C86F63}"/>
              </a:ext>
            </a:extLst>
          </p:cNvPr>
          <p:cNvSpPr txBox="1">
            <a:spLocks/>
          </p:cNvSpPr>
          <p:nvPr/>
        </p:nvSpPr>
        <p:spPr>
          <a:xfrm>
            <a:off x="346591" y="156238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Разработка тестового </a:t>
            </a:r>
            <a:r>
              <a:rPr lang="en-US" b="1" dirty="0">
                <a:solidFill>
                  <a:schemeClr val="accent2"/>
                </a:solidFill>
              </a:rPr>
              <a:t>web-</a:t>
            </a:r>
            <a:r>
              <a:rPr lang="ru-RU" b="1" dirty="0">
                <a:solidFill>
                  <a:schemeClr val="accent2"/>
                </a:solidFill>
              </a:rPr>
              <a:t>приложения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0502273D-1A53-361D-3256-C519BC170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91" y="1498254"/>
            <a:ext cx="9182420" cy="52035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В рамках проекта использовались</a:t>
            </a:r>
            <a:r>
              <a:rPr lang="en-US" dirty="0"/>
              <a:t>:</a:t>
            </a: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Django</a:t>
            </a:r>
            <a:r>
              <a:rPr lang="en-US" dirty="0"/>
              <a:t>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/>
              <a:t> </a:t>
            </a:r>
            <a:r>
              <a:rPr lang="ru-RU" b="0" dirty="0">
                <a:effectLst/>
              </a:rPr>
              <a:t>это высокоуровневый Python </a:t>
            </a:r>
            <a:r>
              <a:rPr lang="en-US" b="0" dirty="0">
                <a:effectLst/>
              </a:rPr>
              <a:t>web</a:t>
            </a:r>
            <a:r>
              <a:rPr lang="ru-RU" b="0" dirty="0">
                <a:effectLst/>
              </a:rPr>
              <a:t>-фреймворк для бэкенда, который позволяет быстро создавать безопасные и поддерживаемые </a:t>
            </a:r>
            <a:r>
              <a:rPr lang="en-US" b="0" dirty="0">
                <a:effectLst/>
              </a:rPr>
              <a:t>web</a:t>
            </a:r>
            <a:r>
              <a:rPr lang="ru-RU" b="0" dirty="0">
                <a:effectLst/>
              </a:rPr>
              <a:t>-сайты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ru-RU" b="0" dirty="0">
              <a:effectLst/>
            </a:endParaRPr>
          </a:p>
          <a:p>
            <a:pPr algn="just"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Docker</a:t>
            </a:r>
            <a:r>
              <a:rPr lang="en-US" dirty="0"/>
              <a:t>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—</a:t>
            </a:r>
            <a:r>
              <a:rPr lang="en-US" dirty="0"/>
              <a:t> </a:t>
            </a:r>
            <a:r>
              <a:rPr lang="ru-RU" dirty="0"/>
              <a:t>программное обеспечение, применяемое для разработки, тестирования, доставки и запуска </a:t>
            </a:r>
            <a:r>
              <a:rPr lang="en-US" dirty="0"/>
              <a:t>web</a:t>
            </a:r>
            <a:r>
              <a:rPr lang="ru-RU" dirty="0"/>
              <a:t>-приложений в средах с поддержкой контейнеризации.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416943-ACB6-044D-0DBA-7BEAD0FB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90" y="2059342"/>
            <a:ext cx="2446421" cy="84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ss and Media Resources - Docker">
            <a:extLst>
              <a:ext uri="{FF2B5EF4-FFF2-40B4-BE49-F238E27FC236}">
                <a16:creationId xmlns:a16="http://schemas.microsoft.com/office/drawing/2014/main" id="{429A091B-FC28-EA4C-5008-A45BF112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89" y="3951968"/>
            <a:ext cx="2446421" cy="209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02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F32BED-2E12-E50E-7872-6142B95D70B3}"/>
              </a:ext>
            </a:extLst>
          </p:cNvPr>
          <p:cNvSpPr txBox="1">
            <a:spLocks/>
          </p:cNvSpPr>
          <p:nvPr/>
        </p:nvSpPr>
        <p:spPr>
          <a:xfrm>
            <a:off x="346592" y="144943"/>
            <a:ext cx="114988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dirty="0">
                <a:solidFill>
                  <a:schemeClr val="accent2"/>
                </a:solidFill>
              </a:rPr>
              <a:t>Разработка тестового </a:t>
            </a:r>
            <a:r>
              <a:rPr lang="en-US" b="1" dirty="0">
                <a:solidFill>
                  <a:schemeClr val="accent2"/>
                </a:solidFill>
              </a:rPr>
              <a:t>web-</a:t>
            </a:r>
            <a:r>
              <a:rPr lang="ru-RU" b="1" dirty="0">
                <a:solidFill>
                  <a:schemeClr val="accent2"/>
                </a:solidFill>
              </a:rPr>
              <a:t>приложения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9A98C6B-DD53-FD05-F75C-FA57F2188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2" y="1113309"/>
            <a:ext cx="5175903" cy="105246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08C2C6-8991-871E-8523-CB25934BC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3"/>
          <a:stretch/>
        </p:blipFill>
        <p:spPr>
          <a:xfrm>
            <a:off x="296828" y="2434109"/>
            <a:ext cx="5900083" cy="41191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B6B1D6-A733-5B75-DC9A-970E71DDAC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1"/>
          <a:stretch/>
        </p:blipFill>
        <p:spPr>
          <a:xfrm>
            <a:off x="6616972" y="2165769"/>
            <a:ext cx="5482791" cy="202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515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Разработка библиотеки функций на языке Python, реализующей автоматизированное построение динамических графических пользовательских интерфейсов в рамках CMS Django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Артур Василян</dc:creator>
  <cp:lastModifiedBy>Артур Василян</cp:lastModifiedBy>
  <cp:revision>15</cp:revision>
  <dcterms:created xsi:type="dcterms:W3CDTF">2022-12-22T15:39:28Z</dcterms:created>
  <dcterms:modified xsi:type="dcterms:W3CDTF">2023-01-19T14:11:47Z</dcterms:modified>
</cp:coreProperties>
</file>