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60" r:id="rId4"/>
    <p:sldId id="261" r:id="rId5"/>
    <p:sldId id="266" r:id="rId6"/>
    <p:sldId id="279" r:id="rId7"/>
    <p:sldId id="268" r:id="rId8"/>
    <p:sldId id="272" r:id="rId9"/>
    <p:sldId id="280" r:id="rId10"/>
    <p:sldId id="273" r:id="rId11"/>
    <p:sldId id="284" r:id="rId12"/>
    <p:sldId id="275" r:id="rId13"/>
    <p:sldId id="283" r:id="rId14"/>
    <p:sldId id="277" r:id="rId1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" initials="n" lastIdx="1" clrIdx="0">
    <p:extLst>
      <p:ext uri="{19B8F6BF-5375-455C-9EA6-DF929625EA0E}">
        <p15:presenceInfo xmlns:p15="http://schemas.microsoft.com/office/powerpoint/2012/main" userId="ni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94660"/>
  </p:normalViewPr>
  <p:slideViewPr>
    <p:cSldViewPr>
      <p:cViewPr varScale="1">
        <p:scale>
          <a:sx n="86" d="100"/>
          <a:sy n="86" d="100"/>
        </p:scale>
        <p:origin x="11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783EA-A952-47E2-84BD-A4078B55C3C4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7F21FFF5-B13D-4D59-AF72-DB313B8D69BC}" type="pres">
      <dgm:prSet presAssocID="{6BB783EA-A952-47E2-84BD-A4078B55C3C4}" presName="Name0" presStyleCnt="0">
        <dgm:presLayoutVars>
          <dgm:dir/>
          <dgm:resizeHandles val="exact"/>
        </dgm:presLayoutVars>
      </dgm:prSet>
      <dgm:spPr/>
    </dgm:pt>
    <dgm:pt modelId="{066C6F0F-4A12-475A-89B1-524155E06A25}" type="pres">
      <dgm:prSet presAssocID="{6BB783EA-A952-47E2-84BD-A4078B55C3C4}" presName="fgShape" presStyleLbl="fgShp" presStyleIdx="0" presStyleCnt="1" custScaleX="71915" custScaleY="87881" custLinFactY="100000" custLinFactNeighborX="-770" custLinFactNeighborY="152871"/>
      <dgm:spPr/>
    </dgm:pt>
    <dgm:pt modelId="{58BAD0CD-C579-4E6E-B580-2F99AC57A6F6}" type="pres">
      <dgm:prSet presAssocID="{6BB783EA-A952-47E2-84BD-A4078B55C3C4}" presName="linComp" presStyleCnt="0"/>
      <dgm:spPr/>
    </dgm:pt>
  </dgm:ptLst>
  <dgm:cxnLst>
    <dgm:cxn modelId="{F42C6D76-939C-4737-A81A-A8E2D029FD77}" type="presOf" srcId="{6BB783EA-A952-47E2-84BD-A4078B55C3C4}" destId="{7F21FFF5-B13D-4D59-AF72-DB313B8D69BC}" srcOrd="0" destOrd="0" presId="urn:microsoft.com/office/officeart/2005/8/layout/hList7"/>
    <dgm:cxn modelId="{F30BA8D8-9B9A-4117-8ADE-EBFFE9D10260}" type="presParOf" srcId="{7F21FFF5-B13D-4D59-AF72-DB313B8D69BC}" destId="{066C6F0F-4A12-475A-89B1-524155E06A25}" srcOrd="0" destOrd="0" presId="urn:microsoft.com/office/officeart/2005/8/layout/hList7"/>
    <dgm:cxn modelId="{A0ECC3F5-41E5-4807-A233-A486CB6E8558}" type="presParOf" srcId="{7F21FFF5-B13D-4D59-AF72-DB313B8D69BC}" destId="{58BAD0CD-C579-4E6E-B580-2F99AC57A6F6}" srcOrd="1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B783EA-A952-47E2-84BD-A4078B55C3C4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7F21FFF5-B13D-4D59-AF72-DB313B8D69BC}" type="pres">
      <dgm:prSet presAssocID="{6BB783EA-A952-47E2-84BD-A4078B55C3C4}" presName="Name0" presStyleCnt="0">
        <dgm:presLayoutVars>
          <dgm:dir/>
          <dgm:resizeHandles val="exact"/>
        </dgm:presLayoutVars>
      </dgm:prSet>
      <dgm:spPr/>
    </dgm:pt>
    <dgm:pt modelId="{066C6F0F-4A12-475A-89B1-524155E06A25}" type="pres">
      <dgm:prSet presAssocID="{6BB783EA-A952-47E2-84BD-A4078B55C3C4}" presName="fgShape" presStyleLbl="fgShp" presStyleIdx="0" presStyleCnt="1" custScaleX="71915" custScaleY="87881" custLinFactY="100000" custLinFactNeighborX="8223" custLinFactNeighborY="149677"/>
      <dgm:spPr/>
    </dgm:pt>
    <dgm:pt modelId="{58BAD0CD-C579-4E6E-B580-2F99AC57A6F6}" type="pres">
      <dgm:prSet presAssocID="{6BB783EA-A952-47E2-84BD-A4078B55C3C4}" presName="linComp" presStyleCnt="0"/>
      <dgm:spPr/>
    </dgm:pt>
  </dgm:ptLst>
  <dgm:cxnLst>
    <dgm:cxn modelId="{F42C6D76-939C-4737-A81A-A8E2D029FD77}" type="presOf" srcId="{6BB783EA-A952-47E2-84BD-A4078B55C3C4}" destId="{7F21FFF5-B13D-4D59-AF72-DB313B8D69BC}" srcOrd="0" destOrd="0" presId="urn:microsoft.com/office/officeart/2005/8/layout/hList7"/>
    <dgm:cxn modelId="{F30BA8D8-9B9A-4117-8ADE-EBFFE9D10260}" type="presParOf" srcId="{7F21FFF5-B13D-4D59-AF72-DB313B8D69BC}" destId="{066C6F0F-4A12-475A-89B1-524155E06A25}" srcOrd="0" destOrd="0" presId="urn:microsoft.com/office/officeart/2005/8/layout/hList7"/>
    <dgm:cxn modelId="{A0ECC3F5-41E5-4807-A233-A486CB6E8558}" type="presParOf" srcId="{7F21FFF5-B13D-4D59-AF72-DB313B8D69BC}" destId="{58BAD0CD-C579-4E6E-B580-2F99AC57A6F6}" srcOrd="1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C6F0F-4A12-475A-89B1-524155E06A25}">
      <dsp:nvSpPr>
        <dsp:cNvPr id="0" name=""/>
        <dsp:cNvSpPr/>
      </dsp:nvSpPr>
      <dsp:spPr>
        <a:xfrm>
          <a:off x="679590" y="2450081"/>
          <a:ext cx="2773657" cy="39706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C6F0F-4A12-475A-89B1-524155E06A25}">
      <dsp:nvSpPr>
        <dsp:cNvPr id="0" name=""/>
        <dsp:cNvSpPr/>
      </dsp:nvSpPr>
      <dsp:spPr>
        <a:xfrm>
          <a:off x="1026437" y="2435650"/>
          <a:ext cx="2773657" cy="39706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CB806-D077-4EB5-B262-0DD87175E30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22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65321-FD91-476E-BF2F-EAA1D731293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10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73B06-90FC-40B2-8FCB-ABFBA19B17D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232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F5C03-21A2-4F59-967F-DD7715C50B3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595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B5294-4E25-498E-8C90-E15EC91A60A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4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B1290-7088-40CB-86EE-BD2772D304E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285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E109-CBCB-41DF-9245-64894F123D7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7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60316-0398-43F5-AD4F-B38D810744E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021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889D5-EC87-4D41-AFDC-DA0FA506ABA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592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4172D94-1652-4D27-B000-54E3E115004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414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1D8E8-5472-46E5-A20B-E28E2363CE1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741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27BD03-8775-4A31-B4F4-8D9ACF7778E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9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999644"/>
            <a:ext cx="8166725" cy="196383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Выпускная квалификационная работа бакалавра на тему: </a:t>
            </a:r>
            <a:r>
              <a:rPr lang="ru-RU" altLang="ru-RU" sz="2800" dirty="0" smtClean="0">
                <a:latin typeface="Times New Roman" panose="02020603050405020304" pitchFamily="18" charset="0"/>
              </a:rPr>
              <a:t/>
            </a:r>
            <a:br>
              <a:rPr lang="ru-RU" altLang="ru-RU" sz="2800" dirty="0" smtClean="0">
                <a:latin typeface="Times New Roman" panose="02020603050405020304" pitchFamily="18" charset="0"/>
              </a:rPr>
            </a:br>
            <a:r>
              <a:rPr lang="ru-RU" altLang="ru-RU" sz="2800" dirty="0" smtClean="0">
                <a:latin typeface="Times New Roman" panose="02020603050405020304" pitchFamily="18" charset="0"/>
              </a:rPr>
              <a:t/>
            </a:r>
            <a:br>
              <a:rPr lang="ru-RU" altLang="ru-RU" sz="2800" dirty="0" smtClean="0">
                <a:latin typeface="Times New Roman" panose="02020603050405020304" pitchFamily="18" charset="0"/>
              </a:rPr>
            </a:b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«Разработка веб</a:t>
            </a:r>
            <a:r>
              <a:rPr lang="en-US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-</a:t>
            </a:r>
            <a:r>
              <a:rPr lang="ru-RU" alt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ориентированных динамических пользовательских интерфейсов для распределенных систем инженерного анализа»</a:t>
            </a:r>
          </a:p>
        </p:txBody>
      </p:sp>
      <p:pic>
        <p:nvPicPr>
          <p:cNvPr id="2052" name="Picture 4" descr="C:\Users\Anton\Desktop\Untitled-1 copy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7" y="149380"/>
            <a:ext cx="1284288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8" descr="logo_new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519" y="100966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1386025" y="218941"/>
            <a:ext cx="644463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Министерство образования и науки Российской Федерации</a:t>
            </a:r>
          </a:p>
          <a:p>
            <a:pPr algn="ctr" eaLnBrk="1" hangingPunct="1"/>
            <a:r>
              <a:rPr lang="ru-RU" alt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 eaLnBrk="1" hangingPunct="1"/>
            <a:r>
              <a:rPr lang="ru-RU" alt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Российский химико-технологический университет им. </a:t>
            </a:r>
            <a:r>
              <a:rPr lang="ru-RU" alt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Д.И.Менделеева</a:t>
            </a:r>
            <a:endParaRPr lang="ru-RU" altLang="ru-RU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  <a:p>
            <a:pPr algn="ctr" eaLnBrk="1" hangingPunct="1"/>
            <a:r>
              <a:rPr lang="ru-RU" alt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Факультет информационных технологий и управления</a:t>
            </a:r>
          </a:p>
          <a:p>
            <a:pPr algn="ctr" eaLnBrk="1" hangingPunct="1"/>
            <a:r>
              <a:rPr lang="ru-RU" alt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Кафедра  информационных компьютерных технологий</a:t>
            </a:r>
          </a:p>
          <a:p>
            <a:pPr algn="ctr" eaLnBrk="1" hangingPunct="1"/>
            <a:r>
              <a:rPr lang="ru-RU" altLang="ru-RU" sz="1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Кафедра  </a:t>
            </a:r>
            <a:r>
              <a:rPr lang="ru-RU" altLang="ru-RU" sz="1400" dirty="0">
                <a:solidFill>
                  <a:schemeClr val="bg1"/>
                </a:solidFill>
                <a:latin typeface="Times New Roman" panose="02020603050405020304" pitchFamily="18" charset="0"/>
              </a:rPr>
              <a:t>информационных компьютерных технологий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72" y="4437112"/>
            <a:ext cx="7477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Студент: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Кириллов Никита Дмитриевич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Руководител</a:t>
            </a:r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и</a:t>
            </a:r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: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профессор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alt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д.т.н., Кольцова Элеонора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Моисеевна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доцент,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к.ф.-м.н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.,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Соколов Александр Павлович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6468" y="5949280"/>
            <a:ext cx="68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2017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GBSE </a:t>
            </a:r>
            <a:r>
              <a:rPr lang="ru-RU" dirty="0" smtClean="0"/>
              <a:t>технология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22959" y="2220519"/>
            <a:ext cx="7543801" cy="43915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b="1" dirty="0"/>
              <a:t>Область применения подхода </a:t>
            </a:r>
            <a:r>
              <a:rPr lang="ru-RU" dirty="0"/>
              <a:t>– программные реализации численных методов механики сплошной среды: методы конечных элементов, методы гомогенизации и другие</a:t>
            </a:r>
            <a:r>
              <a:rPr lang="ru-RU" dirty="0" smtClean="0"/>
              <a:t>.</a:t>
            </a:r>
          </a:p>
          <a:p>
            <a:pPr>
              <a:lnSpc>
                <a:spcPct val="120000"/>
              </a:lnSpc>
            </a:pPr>
            <a:endParaRPr lang="ru-RU" dirty="0" smtClean="0"/>
          </a:p>
          <a:p>
            <a:pPr>
              <a:lnSpc>
                <a:spcPct val="120000"/>
              </a:lnSpc>
            </a:pPr>
            <a:r>
              <a:rPr lang="ru-RU" b="1" dirty="0" smtClean="0"/>
              <a:t>Основная идея </a:t>
            </a:r>
            <a:r>
              <a:rPr lang="ru-RU" dirty="0" smtClean="0"/>
              <a:t>заключается в представлении сложных вычислительных методов в виде ориентированного графа</a:t>
            </a:r>
            <a:r>
              <a:rPr lang="ru-RU" dirty="0"/>
              <a:t>, при интерпретации которого реализуется алгоритм решения данной конкретной </a:t>
            </a:r>
            <a:r>
              <a:rPr lang="ru-RU" dirty="0" smtClean="0"/>
              <a:t>задачи</a:t>
            </a:r>
            <a:r>
              <a:rPr lang="ru-RU" dirty="0"/>
              <a:t>.</a:t>
            </a:r>
            <a:endParaRPr lang="ru-RU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8" y="6453336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Слайд 10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8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57" y="1267509"/>
            <a:ext cx="4669793" cy="4907122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Компоненты </a:t>
            </a:r>
            <a:r>
              <a:rPr lang="ru-RU" sz="4000" dirty="0" err="1" smtClean="0"/>
              <a:t>графовой</a:t>
            </a:r>
            <a:r>
              <a:rPr lang="ru-RU" sz="4000" dirty="0" smtClean="0"/>
              <a:t> модели</a:t>
            </a:r>
            <a:endParaRPr lang="ru-RU" sz="40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3250985" y="4564107"/>
            <a:ext cx="13412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Функция перехода_2</a:t>
            </a:r>
            <a:endParaRPr lang="ru-RU" sz="14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822960" y="1087014"/>
            <a:ext cx="754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974249" y="1378498"/>
            <a:ext cx="3276104" cy="2232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508104" y="1412776"/>
            <a:ext cx="345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Узел с одним условием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Узел с несколькими условиями (в данном случае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два условия)</a:t>
            </a:r>
          </a:p>
          <a:p>
            <a:pPr marL="342900" indent="-342900">
              <a:buAutoNum type="arabicPeriod"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Узел без условий (обычно является конечным)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Стрелка - функция перехода (к следующему узлу)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9712" y="5733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426587" y="20697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5733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318714" y="46444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(4)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66368" y="6453336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Слайд 11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8805" y="1340768"/>
            <a:ext cx="1861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solidFill>
                  <a:schemeClr val="bg1"/>
                </a:solidFill>
                <a:cs typeface="Arial" panose="020B0604020202020204" pitchFamily="34" charset="0"/>
              </a:rPr>
              <a:t>Узел с несколькими условиями</a:t>
            </a:r>
            <a:endParaRPr lang="ru-RU" sz="13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610746"/>
            <a:ext cx="1381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solidFill>
                  <a:schemeClr val="bg1"/>
                </a:solidFill>
              </a:rPr>
              <a:t>Условие_1</a:t>
            </a:r>
            <a:endParaRPr lang="ru-RU" sz="13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2556" y="3610746"/>
            <a:ext cx="1381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00" dirty="0" smtClean="0">
                <a:solidFill>
                  <a:schemeClr val="bg1"/>
                </a:solidFill>
              </a:rPr>
              <a:t>Условие_2</a:t>
            </a:r>
            <a:endParaRPr lang="ru-RU" sz="13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457" y="5696879"/>
            <a:ext cx="14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Узел с одним условием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2490" y="5697576"/>
            <a:ext cx="133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Узел без условий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43366" y="4537514"/>
            <a:ext cx="147133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Функция перехода_1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594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368" y="6453336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Слайд 12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22960" y="286605"/>
            <a:ext cx="7543800" cy="766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4000" dirty="0" smtClean="0"/>
              <a:t>Пример построения модели</a:t>
            </a:r>
            <a:endParaRPr lang="ru-RU" sz="40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22960" y="1087014"/>
            <a:ext cx="754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5462918" cy="496901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1301125"/>
            <a:ext cx="1643437" cy="493810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5652120" y="1412776"/>
            <a:ext cx="144016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6660232" y="1988840"/>
            <a:ext cx="2232248" cy="1584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2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368" y="6453336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Слайд 13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138676" y="2964889"/>
            <a:ext cx="2988719" cy="219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318" r="71128" b="62168"/>
          <a:stretch/>
        </p:blipFill>
        <p:spPr>
          <a:xfrm>
            <a:off x="342275" y="2841250"/>
            <a:ext cx="1122314" cy="1108107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727489" y="3143386"/>
            <a:ext cx="358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016696637"/>
              </p:ext>
            </p:extLst>
          </p:nvPr>
        </p:nvGraphicFramePr>
        <p:xfrm>
          <a:off x="2179966" y="3265054"/>
          <a:ext cx="4192234" cy="301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Прямоугольник 29"/>
          <p:cNvSpPr/>
          <p:nvPr/>
        </p:nvSpPr>
        <p:spPr>
          <a:xfrm>
            <a:off x="1355150" y="2974439"/>
            <a:ext cx="277224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>
                <a:latin typeface="+mn-lt"/>
              </a:rPr>
              <a:t>Файл </a:t>
            </a:r>
            <a:r>
              <a:rPr lang="en-US" sz="1700" dirty="0" err="1" smtClean="0">
                <a:latin typeface="+mn-lt"/>
              </a:rPr>
              <a:t>js</a:t>
            </a:r>
            <a:r>
              <a:rPr lang="ru-RU" sz="1700" dirty="0" smtClean="0">
                <a:latin typeface="+mn-lt"/>
              </a:rPr>
              <a:t>, отправляет запрос к плагину на получение данных в формате </a:t>
            </a:r>
            <a:r>
              <a:rPr lang="en-US" sz="1700" dirty="0" smtClean="0">
                <a:latin typeface="+mn-lt"/>
              </a:rPr>
              <a:t>JSON</a:t>
            </a:r>
            <a:r>
              <a:rPr lang="ru-RU" sz="1700" dirty="0" smtClean="0">
                <a:latin typeface="+mn-lt"/>
              </a:rPr>
              <a:t>, полученные данные обрабатывает и применяет настройки библиотеки </a:t>
            </a:r>
            <a:r>
              <a:rPr lang="en-US" sz="1700" dirty="0" smtClean="0">
                <a:latin typeface="+mn-lt"/>
              </a:rPr>
              <a:t>vis.js </a:t>
            </a:r>
            <a:r>
              <a:rPr lang="ru-RU" sz="1700" dirty="0" smtClean="0">
                <a:latin typeface="+mn-lt"/>
              </a:rPr>
              <a:t>для визуализации</a:t>
            </a:r>
            <a:r>
              <a:rPr lang="en-US" sz="1700" dirty="0" smtClean="0">
                <a:latin typeface="+mn-lt"/>
              </a:rPr>
              <a:t> </a:t>
            </a:r>
            <a:r>
              <a:rPr lang="ru-RU" sz="1700" dirty="0" smtClean="0">
                <a:latin typeface="+mn-lt"/>
              </a:rPr>
              <a:t>в шаблоне.</a:t>
            </a:r>
            <a:endParaRPr lang="ru-RU" sz="1700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44977" y="536983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Ajax</a:t>
            </a:r>
            <a:r>
              <a:rPr lang="ru-RU" dirty="0" smtClean="0">
                <a:latin typeface="+mn-lt"/>
              </a:rPr>
              <a:t>-протокол</a:t>
            </a:r>
            <a:endParaRPr lang="ru-RU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0095" y="5734628"/>
            <a:ext cx="202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Визуальная часть</a:t>
            </a:r>
            <a:endParaRPr lang="ru-RU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1035" y="5739163"/>
            <a:ext cx="202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Серверная часть</a:t>
            </a:r>
            <a:endParaRPr lang="ru-RU" dirty="0">
              <a:latin typeface="+mn-lt"/>
            </a:endParaRPr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822960" y="286604"/>
            <a:ext cx="7543800" cy="974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dirty="0"/>
              <a:t>Разработанные модули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822960" y="1260911"/>
            <a:ext cx="754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819736" y="1484784"/>
            <a:ext cx="7547024" cy="377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22480" y="1698235"/>
            <a:ext cx="3004915" cy="855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4390280" y="1646288"/>
            <a:ext cx="365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841135" y="1711430"/>
            <a:ext cx="3112497" cy="2797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9" t="46573" r="42443" b="18913"/>
          <a:stretch/>
        </p:blipFill>
        <p:spPr>
          <a:xfrm>
            <a:off x="7577452" y="1498019"/>
            <a:ext cx="1191143" cy="1176065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841136" y="1727199"/>
            <a:ext cx="311249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>
                <a:latin typeface="+mn-lt"/>
              </a:rPr>
              <a:t>Плагин </a:t>
            </a:r>
            <a:r>
              <a:rPr lang="en-US" sz="1700" dirty="0" smtClean="0">
                <a:latin typeface="+mn-lt"/>
              </a:rPr>
              <a:t>python</a:t>
            </a:r>
            <a:r>
              <a:rPr lang="ru-RU" sz="1700" dirty="0" smtClean="0">
                <a:latin typeface="+mn-lt"/>
              </a:rPr>
              <a:t>, получает данные для выбранной модели из БД, формирует справочник с описанием узлов, ребер и условий между ними, также вычисляет уровни для каждого узла и формирует </a:t>
            </a:r>
            <a:r>
              <a:rPr lang="en-US" sz="1700" dirty="0" smtClean="0">
                <a:latin typeface="+mn-lt"/>
              </a:rPr>
              <a:t>dot </a:t>
            </a:r>
            <a:r>
              <a:rPr lang="ru-RU" sz="1700" dirty="0" smtClean="0">
                <a:latin typeface="+mn-lt"/>
              </a:rPr>
              <a:t>строку с описанием графа. Затем весь справочник передается на </a:t>
            </a:r>
            <a:r>
              <a:rPr lang="en-US" sz="1700" dirty="0" smtClean="0">
                <a:latin typeface="+mn-lt"/>
              </a:rPr>
              <a:t>frontend</a:t>
            </a:r>
            <a:r>
              <a:rPr lang="ru-RU" sz="1700" dirty="0" smtClean="0">
                <a:latin typeface="+mn-lt"/>
              </a:rPr>
              <a:t>.</a:t>
            </a:r>
            <a:endParaRPr lang="ru-RU" sz="1700" dirty="0">
              <a:latin typeface="+mn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318" r="71128" b="62168"/>
          <a:stretch/>
        </p:blipFill>
        <p:spPr>
          <a:xfrm>
            <a:off x="342275" y="1611640"/>
            <a:ext cx="1122314" cy="110810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355150" y="1684515"/>
            <a:ext cx="261661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>
                <a:latin typeface="+mn-lt"/>
              </a:rPr>
              <a:t>Шаблон </a:t>
            </a:r>
            <a:r>
              <a:rPr lang="en-US" sz="1700" dirty="0" smtClean="0">
                <a:latin typeface="+mn-lt"/>
              </a:rPr>
              <a:t>html, </a:t>
            </a:r>
            <a:r>
              <a:rPr lang="ru-RU" sz="1700" dirty="0" smtClean="0">
                <a:latin typeface="+mn-lt"/>
              </a:rPr>
              <a:t>отображает </a:t>
            </a:r>
            <a:r>
              <a:rPr lang="ru-RU" sz="1700" dirty="0" err="1" smtClean="0">
                <a:latin typeface="+mn-lt"/>
              </a:rPr>
              <a:t>графовую</a:t>
            </a:r>
            <a:r>
              <a:rPr lang="ru-RU" sz="1700" dirty="0" smtClean="0">
                <a:latin typeface="+mn-lt"/>
              </a:rPr>
              <a:t> модель в браузере.</a:t>
            </a:r>
            <a:r>
              <a:rPr lang="en-US" sz="1700" dirty="0" smtClean="0">
                <a:latin typeface="+mn-lt"/>
              </a:rPr>
              <a:t>    </a:t>
            </a:r>
            <a:endParaRPr lang="ru-RU" sz="1700" dirty="0">
              <a:latin typeface="+mn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24265" y="1941072"/>
            <a:ext cx="358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7983685" y="1868401"/>
            <a:ext cx="358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80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2060848"/>
            <a:ext cx="7543801" cy="42393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ru-RU" dirty="0"/>
              <a:t> Разработаны модули для построения интерфейса и отображения данных в древовидном </a:t>
            </a:r>
            <a:r>
              <a:rPr lang="ru-RU"/>
              <a:t>и </a:t>
            </a:r>
            <a:r>
              <a:rPr lang="ru-RU" smtClean="0"/>
              <a:t>группированном </a:t>
            </a:r>
            <a:r>
              <a:rPr lang="ru-RU" dirty="0"/>
              <a:t>представлении;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 Разработаны модули</a:t>
            </a:r>
            <a:r>
              <a:rPr lang="ru-RU" dirty="0"/>
              <a:t>, обеспечивающие автоматизацию построения графических представлений вычислительных </a:t>
            </a:r>
            <a:r>
              <a:rPr lang="ru-RU" dirty="0" smtClean="0"/>
              <a:t>инструментов;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ru-RU" dirty="0" smtClean="0"/>
              <a:t> Оптимизирована </a:t>
            </a:r>
            <a:r>
              <a:rPr lang="ru-RU" dirty="0"/>
              <a:t>структура файлов стилей и скриптов веб-клиента с помощью обобщения кода и написания новых </a:t>
            </a:r>
            <a:r>
              <a:rPr lang="ru-RU" dirty="0" smtClean="0"/>
              <a:t>функций;</a:t>
            </a:r>
            <a:endParaRPr lang="ru-RU" dirty="0"/>
          </a:p>
          <a:p>
            <a:pPr lvl="0">
              <a:buFont typeface="Wingdings" panose="05000000000000000000" pitchFamily="2" charset="2"/>
              <a:buChar char="ü"/>
            </a:pPr>
            <a:endParaRPr lang="ru-RU" dirty="0" smtClean="0"/>
          </a:p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368" y="6453336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Слайд 14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Цель работы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>
          <a:xfrm>
            <a:off x="822960" y="1916832"/>
            <a:ext cx="7560840" cy="4023360"/>
          </a:xfrm>
        </p:spPr>
        <p:txBody>
          <a:bodyPr rtlCol="0"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  <a:defRPr/>
            </a:pPr>
            <a:endParaRPr lang="ru-RU" dirty="0" smtClean="0"/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ru-RU" sz="2200" dirty="0" smtClean="0"/>
              <a:t>Создать веб-ориентированную </a:t>
            </a:r>
            <a:r>
              <a:rPr lang="ru-RU" sz="2200" dirty="0"/>
              <a:t>графическую подсистему формирования графических пользовательских интерфейсов для использования в рамках CAE систем с организованным удаленным доступом для прикладных вычислительных задач микромеханики композиционных материалов.</a:t>
            </a:r>
          </a:p>
          <a:p>
            <a:pPr eaLnBrk="1" hangingPunct="1">
              <a:defRPr/>
            </a:pPr>
            <a:endParaRPr lang="ru-RU" altLang="ru-RU" dirty="0" smtClean="0"/>
          </a:p>
          <a:p>
            <a:pPr marL="0" indent="0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ru-RU" sz="1700" b="1" dirty="0" smtClean="0"/>
              <a:t>*CAE</a:t>
            </a:r>
            <a:r>
              <a:rPr lang="ru-RU" sz="1700" dirty="0" smtClean="0"/>
              <a:t> (</a:t>
            </a:r>
            <a:r>
              <a:rPr lang="en-US" sz="1700" i="1" dirty="0" smtClean="0"/>
              <a:t>Computer-aided </a:t>
            </a:r>
            <a:r>
              <a:rPr lang="en-US" sz="1700" i="1" dirty="0"/>
              <a:t>engineering</a:t>
            </a:r>
            <a:r>
              <a:rPr lang="en-US" sz="1700" dirty="0"/>
              <a:t>)</a:t>
            </a:r>
            <a:r>
              <a:rPr lang="ru-RU" sz="1700" dirty="0"/>
              <a:t>  — общее название для </a:t>
            </a:r>
            <a:r>
              <a:rPr lang="ru-RU" sz="1700" dirty="0" smtClean="0"/>
              <a:t>программ</a:t>
            </a:r>
            <a:r>
              <a:rPr lang="ru-RU" sz="1700" dirty="0"/>
              <a:t> и </a:t>
            </a:r>
            <a:r>
              <a:rPr lang="ru-RU" sz="1700" dirty="0" smtClean="0"/>
              <a:t>программных пакетов, </a:t>
            </a:r>
            <a:r>
              <a:rPr lang="ru-RU" sz="1700" dirty="0"/>
              <a:t>предназначенных для решения различных инженерных </a:t>
            </a:r>
            <a:r>
              <a:rPr lang="ru-RU" sz="1700" dirty="0" smtClean="0"/>
              <a:t>задач: </a:t>
            </a:r>
            <a:r>
              <a:rPr lang="ru-RU" sz="1700" dirty="0"/>
              <a:t>расчётов, анализа и </a:t>
            </a:r>
            <a:r>
              <a:rPr lang="ru-RU" sz="1700" dirty="0" smtClean="0"/>
              <a:t>симуляции</a:t>
            </a:r>
            <a:r>
              <a:rPr lang="ru-RU" sz="1700" dirty="0"/>
              <a:t> физических процессов.</a:t>
            </a:r>
            <a:endParaRPr lang="ru-RU" altLang="ru-RU" sz="17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6368" y="6453336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Слайд 2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Задачи</a:t>
            </a:r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>
          <a:xfrm>
            <a:off x="899592" y="1628800"/>
            <a:ext cx="7920880" cy="4608512"/>
          </a:xfrm>
        </p:spPr>
        <p:txBody>
          <a:bodyPr rtlCol="0">
            <a:normAutofit fontScale="400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ru-RU" sz="3800" b="1" dirty="0" smtClean="0"/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ru-RU" sz="5300" dirty="0" smtClean="0"/>
              <a:t>Разработать веб-ориентированные </a:t>
            </a:r>
            <a:r>
              <a:rPr lang="ru-RU" sz="5300" dirty="0"/>
              <a:t>программные модули в рамках существующей системы обеспечивающие автоматизацию </a:t>
            </a:r>
            <a:r>
              <a:rPr lang="ru-RU" sz="5300" dirty="0" smtClean="0"/>
              <a:t>построения…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sz="5300" dirty="0" smtClean="0"/>
              <a:t> GUI</a:t>
            </a:r>
            <a:r>
              <a:rPr lang="en-US" sz="5300" dirty="0" smtClean="0"/>
              <a:t> (</a:t>
            </a:r>
            <a:r>
              <a:rPr lang="ru-RU" sz="5300" dirty="0" smtClean="0"/>
              <a:t>пользовательский графический интерфейс) </a:t>
            </a:r>
            <a:r>
              <a:rPr lang="ru-RU" sz="5300" dirty="0"/>
              <a:t>на основе данных в </a:t>
            </a:r>
            <a:r>
              <a:rPr lang="ru-RU" sz="5300" dirty="0" smtClean="0"/>
              <a:t>БД</a:t>
            </a:r>
            <a:r>
              <a:rPr lang="ru-RU" sz="5300" dirty="0"/>
              <a:t>;</a:t>
            </a:r>
            <a:endParaRPr lang="en-US" sz="53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sz="5300" dirty="0" smtClean="0"/>
              <a:t> графических </a:t>
            </a:r>
            <a:r>
              <a:rPr lang="ru-RU" sz="5300" dirty="0"/>
              <a:t>представлений вычислительных инструментов ("решателей"), применяемых для решения задач, в рамках технологии </a:t>
            </a:r>
            <a:r>
              <a:rPr lang="ru-RU" sz="5300" dirty="0" smtClean="0"/>
              <a:t>GBSE (графо-ориентированная </a:t>
            </a:r>
            <a:r>
              <a:rPr lang="ru-RU" sz="5300" dirty="0"/>
              <a:t>технология разработки программных реализаций </a:t>
            </a:r>
            <a:r>
              <a:rPr lang="ru-RU" sz="5300" dirty="0" smtClean="0"/>
              <a:t>сложных вычислительных </a:t>
            </a:r>
            <a:r>
              <a:rPr lang="ru-RU" sz="5300" dirty="0"/>
              <a:t>методов</a:t>
            </a:r>
            <a:r>
              <a:rPr lang="ru-RU" sz="5300" dirty="0" smtClean="0"/>
              <a:t>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ru-RU" altLang="ru-RU" sz="5200" b="1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ru-RU" alt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8" y="6453336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Слайд 3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65125"/>
            <a:ext cx="7704856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Распределенная вычислительная система </a:t>
            </a:r>
            <a:r>
              <a:rPr lang="en-US" dirty="0" smtClean="0"/>
              <a:t>GCD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5994" y="2132856"/>
            <a:ext cx="7488832" cy="43924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700" dirty="0" smtClean="0"/>
              <a:t>Работы </a:t>
            </a:r>
            <a:r>
              <a:rPr lang="ru-RU" sz="1700" dirty="0"/>
              <a:t>проводятся для различных отраслей промышленности: авиастроение, </a:t>
            </a:r>
            <a:r>
              <a:rPr lang="en-US" sz="1700" dirty="0" smtClean="0"/>
              <a:t> </a:t>
            </a:r>
            <a:r>
              <a:rPr lang="ru-RU" sz="1700" dirty="0" smtClean="0"/>
              <a:t>ракетостроение</a:t>
            </a:r>
            <a:r>
              <a:rPr lang="ru-RU" sz="1700" dirty="0"/>
              <a:t>, судостроение, медицина, машиностроение, ВПК, </a:t>
            </a:r>
            <a:r>
              <a:rPr lang="en-US" sz="1700" dirty="0" smtClean="0"/>
              <a:t> </a:t>
            </a:r>
            <a:r>
              <a:rPr lang="ru-RU" sz="1700" dirty="0" smtClean="0"/>
              <a:t>строительство</a:t>
            </a:r>
            <a:r>
              <a:rPr lang="ru-RU" sz="1700" dirty="0"/>
              <a:t>, по следующим основным направлениям: </a:t>
            </a:r>
            <a:endParaRPr lang="en-US" sz="17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700" dirty="0" smtClean="0"/>
              <a:t> </a:t>
            </a:r>
            <a:r>
              <a:rPr lang="ru-RU" sz="1700" dirty="0" smtClean="0"/>
              <a:t>Проведение </a:t>
            </a:r>
            <a:r>
              <a:rPr lang="ru-RU" sz="1700" dirty="0"/>
              <a:t>расчетов характеристик композиционных материалов </a:t>
            </a:r>
            <a:r>
              <a:rPr lang="ru-RU" sz="1700" dirty="0" smtClean="0"/>
              <a:t>(КМ), </a:t>
            </a:r>
            <a:r>
              <a:rPr lang="ru-RU" sz="1700" dirty="0"/>
              <a:t>в том числе решение задач проектирования КМ с заранее заданными свойствами</a:t>
            </a:r>
            <a:r>
              <a:rPr lang="ru-RU" sz="1700" dirty="0" smtClean="0"/>
              <a:t>.</a:t>
            </a:r>
            <a:endParaRPr lang="en-US" sz="17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700" dirty="0" smtClean="0"/>
              <a:t> </a:t>
            </a:r>
            <a:r>
              <a:rPr lang="ru-RU" sz="1700" dirty="0"/>
              <a:t>Инженерный анализ конструкций (задачи о </a:t>
            </a:r>
            <a:r>
              <a:rPr lang="ru-RU" sz="1700" dirty="0" smtClean="0"/>
              <a:t>напряженно - </a:t>
            </a:r>
            <a:r>
              <a:rPr lang="ru-RU" sz="1700" dirty="0"/>
              <a:t>деформированном состоянии, теплопроводность, </a:t>
            </a:r>
            <a:r>
              <a:rPr lang="ru-RU" sz="1700" dirty="0" err="1"/>
              <a:t>термоупругость</a:t>
            </a:r>
            <a:r>
              <a:rPr lang="ru-RU" sz="1700" dirty="0"/>
              <a:t> и пр.). </a:t>
            </a:r>
            <a:endParaRPr lang="en-US" sz="1700" dirty="0" smtClean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700" dirty="0" smtClean="0"/>
              <a:t> </a:t>
            </a:r>
            <a:r>
              <a:rPr lang="ru-RU" sz="1700" dirty="0" smtClean="0"/>
              <a:t>Решение </a:t>
            </a:r>
            <a:r>
              <a:rPr lang="ru-RU" sz="1700" dirty="0"/>
              <a:t>задач многомерной многокритериальной оптимизации</a:t>
            </a:r>
            <a:r>
              <a:rPr lang="ru-RU" sz="17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368" y="6453336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Слайд 4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" y="188892"/>
            <a:ext cx="9144000" cy="6858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530687" y="5544136"/>
            <a:ext cx="20826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 smtClean="0">
                <a:solidFill>
                  <a:schemeClr val="bg1"/>
                </a:solidFill>
                <a:latin typeface="+mj-lt"/>
              </a:rPr>
              <a:t>Веб</a:t>
            </a:r>
            <a:r>
              <a:rPr lang="en-US" sz="2200" dirty="0" smtClean="0">
                <a:solidFill>
                  <a:schemeClr val="bg1"/>
                </a:solidFill>
                <a:latin typeface="+mj-lt"/>
              </a:rPr>
              <a:t>-</a:t>
            </a:r>
            <a:r>
              <a:rPr lang="ru-RU" sz="2200" dirty="0" smtClean="0">
                <a:solidFill>
                  <a:schemeClr val="bg1"/>
                </a:solidFill>
                <a:latin typeface="+mj-lt"/>
              </a:rPr>
              <a:t>клиент</a:t>
            </a:r>
            <a:endParaRPr lang="ru-RU" sz="2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207831" y="1270993"/>
            <a:ext cx="1313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HTML </a:t>
            </a:r>
            <a:r>
              <a:rPr lang="ru-RU" sz="1600" dirty="0" smtClean="0">
                <a:latin typeface="+mj-lt"/>
              </a:rPr>
              <a:t>шаблоны</a:t>
            </a:r>
            <a:endParaRPr lang="ru-RU" sz="1600" dirty="0"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972868" y="2757240"/>
            <a:ext cx="20826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+mj-lt"/>
              </a:rPr>
              <a:t>CSS </a:t>
            </a:r>
            <a:r>
              <a:rPr lang="ru-RU" sz="1600" dirty="0" smtClean="0">
                <a:latin typeface="+mj-lt"/>
              </a:rPr>
              <a:t>представления шаблонов</a:t>
            </a:r>
            <a:endParaRPr lang="ru-RU" sz="1600" dirty="0"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493900" y="1657826"/>
            <a:ext cx="1178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1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965241" y="199364"/>
            <a:ext cx="129614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СУБД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PostgreSQL</a:t>
            </a:r>
          </a:p>
          <a:p>
            <a:pPr algn="ctr"/>
            <a:endParaRPr lang="ru-RU" sz="1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-180528" y="3243140"/>
            <a:ext cx="20826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+mj-lt"/>
              </a:rPr>
              <a:t>Серверные файлы настроек </a:t>
            </a:r>
            <a:r>
              <a:rPr lang="en-US" sz="1600" dirty="0" smtClean="0">
                <a:latin typeface="+mj-lt"/>
              </a:rPr>
              <a:t>Python</a:t>
            </a:r>
            <a:endParaRPr lang="ru-RU" sz="1600" dirty="0">
              <a:latin typeface="+mj-lt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58354" y="2271532"/>
            <a:ext cx="20826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+mj-lt"/>
              </a:rPr>
              <a:t>Плагины и модули </a:t>
            </a:r>
            <a:r>
              <a:rPr lang="en-US" sz="1600" dirty="0" smtClean="0">
                <a:latin typeface="+mj-lt"/>
              </a:rPr>
              <a:t>Python + Django</a:t>
            </a:r>
            <a:endParaRPr lang="ru-RU" sz="1600" dirty="0">
              <a:latin typeface="+mj-lt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116495" y="903433"/>
            <a:ext cx="136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Репозиторий </a:t>
            </a:r>
            <a:r>
              <a:rPr lang="en-US" sz="1600" dirty="0" smtClean="0">
                <a:latin typeface="+mj-lt"/>
              </a:rPr>
              <a:t>GIT</a:t>
            </a:r>
            <a:endParaRPr lang="ru-RU" sz="16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74833" y="4222845"/>
            <a:ext cx="1875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Скрипты основных функций </a:t>
            </a:r>
            <a:r>
              <a:rPr lang="en-US" sz="1600" dirty="0">
                <a:latin typeface="+mj-lt"/>
              </a:rPr>
              <a:t>JavaScript</a:t>
            </a:r>
            <a:endParaRPr lang="ru-RU" sz="16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368" y="6453336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/>
              <a:t>Слайд 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098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637472" cy="145075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Построение </a:t>
            </a:r>
            <a:r>
              <a:rPr lang="en-US" sz="3600" dirty="0" smtClean="0"/>
              <a:t>GUI </a:t>
            </a:r>
            <a:r>
              <a:rPr lang="ru-RU" sz="3600" dirty="0" smtClean="0"/>
              <a:t>на основе данных в БД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2132856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/>
              <a:t>Задача нацелена на то, чтобы повысить общий уровень </a:t>
            </a:r>
            <a:r>
              <a:rPr lang="ru-RU" sz="2400" dirty="0"/>
              <a:t>интерфейса веб-клиента, а также </a:t>
            </a:r>
            <a:r>
              <a:rPr lang="ru-RU" sz="2400" dirty="0" smtClean="0"/>
              <a:t>сделать использование данных </a:t>
            </a:r>
            <a:r>
              <a:rPr lang="ru-RU" sz="2400" dirty="0"/>
              <a:t>гораздо </a:t>
            </a:r>
            <a:r>
              <a:rPr lang="ru-RU" sz="2400" dirty="0" smtClean="0"/>
              <a:t>удобнее, за счет создания новых представлений.</a:t>
            </a:r>
            <a:endParaRPr lang="ru-RU" sz="2400" dirty="0"/>
          </a:p>
          <a:p>
            <a:pPr>
              <a:lnSpc>
                <a:spcPct val="110000"/>
              </a:lnSpc>
            </a:pPr>
            <a:endParaRPr lang="ru-RU" sz="800" dirty="0" smtClean="0"/>
          </a:p>
          <a:p>
            <a:pPr>
              <a:lnSpc>
                <a:spcPct val="110000"/>
              </a:lnSpc>
            </a:pPr>
            <a:r>
              <a:rPr lang="ru-RU" sz="2400" dirty="0" smtClean="0"/>
              <a:t>Разделяется на 2 подзадачи: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400" dirty="0" smtClean="0"/>
              <a:t> Древовидное представление данных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400" dirty="0" smtClean="0"/>
              <a:t> </a:t>
            </a:r>
            <a:r>
              <a:rPr lang="ru-RU" sz="2400" dirty="0" smtClean="0"/>
              <a:t>Группированное </a:t>
            </a:r>
            <a:r>
              <a:rPr lang="ru-RU" sz="2400" dirty="0" smtClean="0"/>
              <a:t>представление данных</a:t>
            </a:r>
          </a:p>
          <a:p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6368" y="6453336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Слайд 6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43800" cy="105849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Древовидное представление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4328" y="4797152"/>
            <a:ext cx="842432" cy="107194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6368" y="6453336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Слайд 7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29447"/>
            <a:ext cx="7640339" cy="4523992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822960" y="1260911"/>
            <a:ext cx="754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3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7430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Группированное 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8264" y="4869160"/>
            <a:ext cx="1418496" cy="9999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6368" y="6453336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Слайд 8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22960" y="1260911"/>
            <a:ext cx="754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478894"/>
            <a:ext cx="7758633" cy="47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8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6368" y="6453336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Слайд 9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616139" y="3379169"/>
            <a:ext cx="1981898" cy="874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318" r="71128" b="62168"/>
          <a:stretch/>
        </p:blipFill>
        <p:spPr>
          <a:xfrm>
            <a:off x="819736" y="3255530"/>
            <a:ext cx="1122314" cy="1108107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1854054" y="3354828"/>
            <a:ext cx="188040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>
                <a:latin typeface="+mn-lt"/>
              </a:rPr>
              <a:t>Файла </a:t>
            </a:r>
            <a:r>
              <a:rPr lang="en-US" sz="1700" dirty="0" err="1" smtClean="0">
                <a:latin typeface="+mn-lt"/>
              </a:rPr>
              <a:t>css</a:t>
            </a:r>
            <a:r>
              <a:rPr lang="en-US" sz="1700" dirty="0" smtClean="0">
                <a:latin typeface="+mn-lt"/>
              </a:rPr>
              <a:t> </a:t>
            </a:r>
            <a:r>
              <a:rPr lang="ru-RU" sz="1700" dirty="0" smtClean="0">
                <a:latin typeface="+mn-lt"/>
              </a:rPr>
              <a:t>и </a:t>
            </a:r>
            <a:r>
              <a:rPr lang="en-US" sz="1700" dirty="0" err="1" smtClean="0">
                <a:latin typeface="+mn-lt"/>
              </a:rPr>
              <a:t>js</a:t>
            </a:r>
            <a:r>
              <a:rPr lang="ru-RU" sz="1700" dirty="0" smtClean="0">
                <a:latin typeface="+mn-lt"/>
              </a:rPr>
              <a:t>, применяются к шаблонам.</a:t>
            </a:r>
            <a:endParaRPr lang="ru-RU" sz="1700" dirty="0">
              <a:latin typeface="+mn-lt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204950" y="3557666"/>
            <a:ext cx="358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19736" y="1484784"/>
            <a:ext cx="7547024" cy="377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913491" y="1885043"/>
            <a:ext cx="3237716" cy="11196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9" t="46573" r="42443" b="18913"/>
          <a:stretch/>
        </p:blipFill>
        <p:spPr>
          <a:xfrm>
            <a:off x="7775026" y="1671632"/>
            <a:ext cx="1191143" cy="1176065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913491" y="1900812"/>
            <a:ext cx="312066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>
                <a:latin typeface="+mn-lt"/>
              </a:rPr>
              <a:t>Функция древовидного представления, формирует данные с помощью рекурсии и передает их в шаблон.</a:t>
            </a:r>
            <a:endParaRPr lang="ru-RU" sz="1700" dirty="0">
              <a:latin typeface="+mn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04314" y="1863274"/>
            <a:ext cx="1981898" cy="855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3318" r="71128" b="62168"/>
          <a:stretch/>
        </p:blipFill>
        <p:spPr>
          <a:xfrm>
            <a:off x="824108" y="1776679"/>
            <a:ext cx="1122314" cy="110810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854939" y="1863273"/>
            <a:ext cx="188040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>
                <a:latin typeface="+mn-lt"/>
              </a:rPr>
              <a:t>Шаблона </a:t>
            </a:r>
            <a:r>
              <a:rPr lang="en-US" sz="1700" dirty="0" smtClean="0">
                <a:latin typeface="+mn-lt"/>
              </a:rPr>
              <a:t>html,     </a:t>
            </a:r>
            <a:r>
              <a:rPr lang="ru-RU" sz="1700" dirty="0" smtClean="0">
                <a:latin typeface="+mn-lt"/>
              </a:rPr>
              <a:t>осуществляют построение </a:t>
            </a:r>
            <a:r>
              <a:rPr lang="en-US" sz="1700" dirty="0" smtClean="0">
                <a:latin typeface="+mn-lt"/>
              </a:rPr>
              <a:t>GUI</a:t>
            </a:r>
            <a:r>
              <a:rPr lang="ru-RU" sz="1700" dirty="0" smtClean="0">
                <a:latin typeface="+mn-lt"/>
              </a:rPr>
              <a:t>.</a:t>
            </a:r>
            <a:endParaRPr lang="ru-RU" sz="1700" dirty="0">
              <a:latin typeface="+mn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206098" y="2106111"/>
            <a:ext cx="358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ru-RU" sz="24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913491" y="3350795"/>
            <a:ext cx="3237715" cy="1680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9" t="46573" r="42443" b="18913"/>
          <a:stretch/>
        </p:blipFill>
        <p:spPr>
          <a:xfrm>
            <a:off x="7775026" y="3180787"/>
            <a:ext cx="1191143" cy="1176065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908419" y="3369335"/>
            <a:ext cx="312066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 smtClean="0">
                <a:latin typeface="+mn-lt"/>
              </a:rPr>
              <a:t>Функция группового представления, принимает от шаблона поле фильтрации, выполняет запрос на выборку данных с фильтром и передает их в шаблон.</a:t>
            </a:r>
            <a:endParaRPr lang="ru-RU" sz="1700" dirty="0">
              <a:latin typeface="+mn-lt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965033491"/>
              </p:ext>
            </p:extLst>
          </p:nvPr>
        </p:nvGraphicFramePr>
        <p:xfrm>
          <a:off x="2179966" y="3265054"/>
          <a:ext cx="4192234" cy="301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" name="Прямоугольник 39"/>
          <p:cNvSpPr/>
          <p:nvPr/>
        </p:nvSpPr>
        <p:spPr>
          <a:xfrm>
            <a:off x="8181259" y="3551169"/>
            <a:ext cx="358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8181259" y="2042014"/>
            <a:ext cx="358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22973" y="53712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Ajax</a:t>
            </a:r>
            <a:r>
              <a:rPr lang="ru-RU" dirty="0" smtClean="0">
                <a:latin typeface="+mn-lt"/>
              </a:rPr>
              <a:t>-протокол</a:t>
            </a:r>
            <a:endParaRPr lang="ru-RU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6476" y="5766511"/>
            <a:ext cx="202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Визуальная часть</a:t>
            </a:r>
            <a:endParaRPr lang="ru-RU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46777" y="5766511"/>
            <a:ext cx="202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n-lt"/>
              </a:rPr>
              <a:t>Серверная часть</a:t>
            </a:r>
            <a:endParaRPr lang="ru-RU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55149" y="1580098"/>
            <a:ext cx="365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822960" y="286604"/>
            <a:ext cx="7543800" cy="974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dirty="0"/>
              <a:t>Разработанные модули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822960" y="1260911"/>
            <a:ext cx="754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1AJy66g2BAlRqp5nmF4n"/>
</p:tagLst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2811</TotalTime>
  <Words>672</Words>
  <Application>Microsoft Office PowerPoint</Application>
  <PresentationFormat>Экран 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Ретро</vt:lpstr>
      <vt:lpstr>Выпускная квалификационная работа бакалавра на тему:   «Разработка веб-ориентированных динамических пользовательских интерфейсов для распределенных систем инженерного анализа»</vt:lpstr>
      <vt:lpstr>Цель работы</vt:lpstr>
      <vt:lpstr>Задачи</vt:lpstr>
      <vt:lpstr>Распределенная вычислительная система GCD</vt:lpstr>
      <vt:lpstr>Презентация PowerPoint</vt:lpstr>
      <vt:lpstr>Построение GUI на основе данных в БД</vt:lpstr>
      <vt:lpstr>Древовидное представление</vt:lpstr>
      <vt:lpstr>Группированное представление</vt:lpstr>
      <vt:lpstr>Презентация PowerPoint</vt:lpstr>
      <vt:lpstr>GBSE технология</vt:lpstr>
      <vt:lpstr>Компоненты графовой модели</vt:lpstr>
      <vt:lpstr>Презентация PowerPoint</vt:lpstr>
      <vt:lpstr>Презентация PowerPoint</vt:lpstr>
      <vt:lpstr>Выводы</vt:lpstr>
    </vt:vector>
  </TitlesOfParts>
  <Company>РХТУ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All</dc:creator>
  <cp:lastModifiedBy>nikita</cp:lastModifiedBy>
  <cp:revision>224</cp:revision>
  <dcterms:created xsi:type="dcterms:W3CDTF">2015-05-29T13:49:03Z</dcterms:created>
  <dcterms:modified xsi:type="dcterms:W3CDTF">2017-06-19T20:47:35Z</dcterms:modified>
</cp:coreProperties>
</file>