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7" r:id="rId4"/>
    <p:sldId id="276" r:id="rId5"/>
    <p:sldId id="290" r:id="rId6"/>
    <p:sldId id="278" r:id="rId7"/>
    <p:sldId id="295" r:id="rId8"/>
    <p:sldId id="279" r:id="rId9"/>
    <p:sldId id="298" r:id="rId10"/>
    <p:sldId id="280" r:id="rId11"/>
    <p:sldId id="281" r:id="rId12"/>
    <p:sldId id="289" r:id="rId13"/>
    <p:sldId id="293" r:id="rId14"/>
    <p:sldId id="288" r:id="rId15"/>
    <p:sldId id="292" r:id="rId16"/>
    <p:sldId id="274" r:id="rId17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3831"/>
  </p:normalViewPr>
  <p:slideViewPr>
    <p:cSldViewPr>
      <p:cViewPr varScale="1">
        <p:scale>
          <a:sx n="220" d="100"/>
          <a:sy n="220" d="100"/>
        </p:scale>
        <p:origin x="102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8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9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07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50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55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368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6/13/2023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2">
            <a:extLst>
              <a:ext uri="{FF2B5EF4-FFF2-40B4-BE49-F238E27FC236}">
                <a16:creationId xmlns:a16="http://schemas.microsoft.com/office/drawing/2014/main" id="{D0FDE483-F1D8-5AD6-1968-117F4EE6F6A9}"/>
              </a:ext>
            </a:extLst>
          </p:cNvPr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F2F4943B-24A6-2F34-6F3B-7E5C920E04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18" name="object 4">
              <a:extLst>
                <a:ext uri="{FF2B5EF4-FFF2-40B4-BE49-F238E27FC236}">
                  <a16:creationId xmlns:a16="http://schemas.microsoft.com/office/drawing/2014/main" id="{3D17B83B-2AC4-1508-E68B-AEA0A8DE997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1D210662-DB62-542F-3CC5-BD704D00C025}"/>
                </a:ext>
              </a:extLst>
            </p:cNvPr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674710CE-6350-3A85-C0BB-0964D2C5CD3C}"/>
                </a:ext>
              </a:extLst>
            </p:cNvPr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                                     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           к.ф.-м.н. 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2260"/>
            <a:ext cx="421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  запущено на тестовом сервере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которое будет использовать сгенерированный интерфейс для получения данных от пользователя.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использовались: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Nginx</a:t>
            </a:r>
            <a:r>
              <a:rPr lang="en-US" sz="900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Django </a:t>
            </a:r>
            <a:r>
              <a:rPr lang="ru-RU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выбран ввиду его доступности, оперативности, переносимости (работает на многих платформах) и безопасности.</a:t>
            </a:r>
          </a:p>
          <a:p>
            <a:pPr algn="just"/>
            <a:endParaRPr lang="ru-RU" sz="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37C222A-87E8-7F33-F722-C04AA655E7E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тестового </a:t>
            </a:r>
            <a:r>
              <a:rPr lang="en-US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05C112-8034-ADAD-D16A-3AB510A7A0B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73F09-FB3C-2323-907D-989F48742901}"/>
              </a:ext>
            </a:extLst>
          </p:cNvPr>
          <p:cNvSpPr txBox="1"/>
          <p:nvPr/>
        </p:nvSpPr>
        <p:spPr>
          <a:xfrm>
            <a:off x="-1" y="2919435"/>
            <a:ext cx="4610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________________________________________________________________________________________</a:t>
            </a:r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</a:t>
            </a:r>
            <a:endParaRPr lang="ru-RU" sz="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Python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-фреймворк, с помощью которого можно вести разработку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-приложения.</a:t>
            </a:r>
            <a:endParaRPr lang="ru-R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программное обеспечение, применяемое для разработки </a:t>
            </a:r>
            <a:r>
              <a:rPr lang="ru-RU" sz="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 в средах с поддержкой контейнеризации.</a:t>
            </a:r>
            <a:endParaRPr lang="en-US" sz="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[3] Nginx </a:t>
            </a:r>
            <a:r>
              <a:rPr lang="ru-RU" sz="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 веб-сервер и почтовый прокси-сервер.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Объект 2">
            <a:extLst>
              <a:ext uri="{FF2B5EF4-FFF2-40B4-BE49-F238E27FC236}">
                <a16:creationId xmlns:a16="http://schemas.microsoft.com/office/drawing/2014/main" id="{AF0E18EC-1F14-0741-38BF-C67B82BB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80"/>
          <a:stretch/>
        </p:blipFill>
        <p:spPr>
          <a:xfrm>
            <a:off x="191953" y="1619727"/>
            <a:ext cx="2224939" cy="107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EE87C7-947E-EB26-348A-C85C820526D6}"/>
              </a:ext>
            </a:extLst>
          </p:cNvPr>
          <p:cNvSpPr txBox="1"/>
          <p:nvPr/>
        </p:nvSpPr>
        <p:spPr>
          <a:xfrm>
            <a:off x="196936" y="2699495"/>
            <a:ext cx="221995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5.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 на сервер</a:t>
            </a:r>
            <a:endParaRPr lang="ru-RU" sz="7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724C132-416E-FF93-8C9D-05A44D30E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92" y="1552997"/>
            <a:ext cx="1967888" cy="1292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2E2513-558E-2DC3-BE86-5CC8B35586D3}"/>
              </a:ext>
            </a:extLst>
          </p:cNvPr>
          <p:cNvSpPr txBox="1"/>
          <p:nvPr/>
        </p:nvSpPr>
        <p:spPr>
          <a:xfrm>
            <a:off x="2445054" y="2840961"/>
            <a:ext cx="19678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6.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02425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4) – список всех URL, которые обрабатываются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-приложением.</a:t>
            </a:r>
          </a:p>
          <a:p>
            <a:pPr lvl="0" algn="just"/>
            <a:r>
              <a:rPr lang="ru-RU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(листинг 5) – функция-представления, которая сопоставлена с адресом URL с помощью функции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и которая обрабатывает запрос по этому адресу.</a:t>
            </a:r>
          </a:p>
          <a:p>
            <a:pPr marL="0" lvl="0" indent="0" algn="just">
              <a:buNone/>
            </a:pPr>
            <a:endParaRPr lang="el-G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487772-92DA-5864-6231-4E2F67A9840C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интерфейса с применением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FFB1304-084B-797B-59B1-5D3FDC82F748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90B04-9242-26C7-E0E2-48E6E01920DE}"/>
              </a:ext>
            </a:extLst>
          </p:cNvPr>
          <p:cNvSpPr txBox="1"/>
          <p:nvPr/>
        </p:nvSpPr>
        <p:spPr>
          <a:xfrm>
            <a:off x="862620" y="1163401"/>
            <a:ext cx="287489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7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urlpatterns</a:t>
            </a:r>
            <a:r>
              <a:rPr lang="en-US" sz="700" dirty="0">
                <a:latin typeface="Consolas" panose="020B0609020204030204" pitchFamily="49" charset="0"/>
              </a:rPr>
              <a:t> = [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path("",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, name="menu"),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path("F1/", input1, name="input1"),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path("F2/", input2, name="input2"),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path("F3/", input3, name="input3")</a:t>
            </a:r>
            <a:endParaRPr lang="ru-RU" sz="700" dirty="0">
              <a:latin typeface="Consolas" panose="020B0609020204030204" pitchFamily="49" charset="0"/>
            </a:endParaRPr>
          </a:p>
          <a:p>
            <a:r>
              <a:rPr lang="en-US" sz="700" dirty="0">
                <a:latin typeface="Consolas" panose="020B0609020204030204" pitchFamily="49" charset="0"/>
              </a:rPr>
              <a:t>]</a:t>
            </a:r>
          </a:p>
          <a:p>
            <a:r>
              <a:rPr lang="en-US" sz="700" dirty="0">
                <a:latin typeface="Consolas" panose="020B0609020204030204" pitchFamily="49" charset="0"/>
              </a:rPr>
              <a:t>…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FC50E-A9D4-9C2F-D21D-D562D58FBCDC}"/>
              </a:ext>
            </a:extLst>
          </p:cNvPr>
          <p:cNvSpPr txBox="1"/>
          <p:nvPr/>
        </p:nvSpPr>
        <p:spPr>
          <a:xfrm>
            <a:off x="862620" y="2110287"/>
            <a:ext cx="28748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4. Содержимое файла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urls.py 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044A-1B45-FB20-5ED4-06D15F1FB860}"/>
              </a:ext>
            </a:extLst>
          </p:cNvPr>
          <p:cNvSpPr txBox="1"/>
          <p:nvPr/>
        </p:nvSpPr>
        <p:spPr>
          <a:xfrm>
            <a:off x="882717" y="2738193"/>
            <a:ext cx="2865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def 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</a:t>
            </a:r>
            <a:r>
              <a:rPr lang="en-US" sz="700" dirty="0">
                <a:latin typeface="Consolas" panose="020B0609020204030204" pitchFamily="49" charset="0"/>
              </a:rPr>
              <a:t>(request):</a:t>
            </a:r>
          </a:p>
          <a:p>
            <a:r>
              <a:rPr lang="en-US" sz="700" dirty="0">
                <a:latin typeface="Consolas" panose="020B0609020204030204" pitchFamily="49" charset="0"/>
              </a:rPr>
              <a:t>	return render(request, "</a:t>
            </a:r>
            <a:r>
              <a:rPr lang="en-US" sz="700" dirty="0">
                <a:solidFill>
                  <a:schemeClr val="accent1"/>
                </a:solidFill>
                <a:latin typeface="Consolas" panose="020B0609020204030204" pitchFamily="49" charset="0"/>
              </a:rPr>
              <a:t>menu.html</a:t>
            </a:r>
            <a:r>
              <a:rPr lang="en-US" sz="700" dirty="0">
                <a:latin typeface="Consolas" panose="020B0609020204030204" pitchFamily="49" charset="0"/>
              </a:rPr>
              <a:t>")</a:t>
            </a:r>
            <a:endParaRPr lang="ru-RU" sz="7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5E68F-E31F-9B07-4EA9-68FDA58180ED}"/>
              </a:ext>
            </a:extLst>
          </p:cNvPr>
          <p:cNvSpPr txBox="1"/>
          <p:nvPr/>
        </p:nvSpPr>
        <p:spPr>
          <a:xfrm>
            <a:off x="882716" y="3025457"/>
            <a:ext cx="286516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5. Функция-представления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views.py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B8552-3462-F744-C314-D5FBD1AFAA0A}"/>
              </a:ext>
            </a:extLst>
          </p:cNvPr>
          <p:cNvSpPr txBox="1"/>
          <p:nvPr/>
        </p:nvSpPr>
        <p:spPr>
          <a:xfrm>
            <a:off x="196936" y="2362795"/>
            <a:ext cx="421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(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menu.html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был сгенерирован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преобразователя данных в формате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C3EE3-7A1B-11B1-07DF-C1BCE11FFF7E}"/>
              </a:ext>
            </a:extLst>
          </p:cNvPr>
          <p:cNvSpPr txBox="1"/>
          <p:nvPr/>
        </p:nvSpPr>
        <p:spPr>
          <a:xfrm>
            <a:off x="190710" y="1499542"/>
            <a:ext cx="1346114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F1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input1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Test1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F2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input2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Test2</a:t>
            </a:r>
          </a:p>
          <a:p>
            <a:r>
              <a:rPr lang="en-US" sz="800" dirty="0">
                <a:latin typeface="Consolas" panose="020B0609020204030204" pitchFamily="49" charset="0"/>
              </a:rPr>
              <a:t>F3 = [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input3</a:t>
            </a:r>
            <a:r>
              <a:rPr lang="en-US" sz="800" dirty="0">
                <a:latin typeface="Consolas" panose="020B0609020204030204" pitchFamily="49" charset="0"/>
              </a:rPr>
              <a:t>]//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</a:rPr>
              <a:t>Test3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55D7-3D99-68F5-AEBA-4017DB665425}"/>
              </a:ext>
            </a:extLst>
          </p:cNvPr>
          <p:cNvSpPr txBox="1"/>
          <p:nvPr/>
        </p:nvSpPr>
        <p:spPr>
          <a:xfrm>
            <a:off x="190711" y="1961207"/>
            <a:ext cx="134611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6</a:t>
            </a:r>
            <a:r>
              <a:rPr lang="en-US" sz="600" dirty="0">
                <a:latin typeface="Times New Roman" panose="02020603050405020304" pitchFamily="18" charset="0"/>
                <a:ea typeface="Calibri" panose="020F0502020204030204" pitchFamily="34" charset="0"/>
              </a:rPr>
              <a:t>. config </a:t>
            </a:r>
            <a:r>
              <a:rPr lang="ru-RU" sz="600" dirty="0">
                <a:latin typeface="Times New Roman" panose="02020603050405020304" pitchFamily="18" charset="0"/>
                <a:ea typeface="Calibri" panose="020F0502020204030204" pitchFamily="34" charset="0"/>
              </a:rPr>
              <a:t>файл</a:t>
            </a:r>
            <a:endParaRPr lang="ru-RU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31093-00F9-F8A5-E071-8F1A208E7BCD}"/>
              </a:ext>
            </a:extLst>
          </p:cNvPr>
          <p:cNvSpPr txBox="1"/>
          <p:nvPr/>
        </p:nvSpPr>
        <p:spPr>
          <a:xfrm>
            <a:off x="1822522" y="1998123"/>
            <a:ext cx="25906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(Меню)</a:t>
            </a:r>
            <a:endParaRPr lang="ru-RU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0240B7-8395-B3F9-498A-315009B67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30"/>
          <a:stretch/>
        </p:blipFill>
        <p:spPr>
          <a:xfrm>
            <a:off x="1822522" y="1459280"/>
            <a:ext cx="2590640" cy="5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362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F4C39A-D1FE-3646-FCE0-698BF561EB73}"/>
              </a:ext>
            </a:extLst>
          </p:cNvPr>
          <p:cNvSpPr txBox="1"/>
          <p:nvPr/>
        </p:nvSpPr>
        <p:spPr>
          <a:xfrm>
            <a:off x="929802" y="535127"/>
            <a:ext cx="2489114" cy="11079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[sec1]//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x=25//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y=@y@//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box1=[0]{0|1}//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1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box2=[1]{0|1}//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2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sec2]//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Вкладка 2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q=ABC//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  <a:p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box3=[0]{0|1}//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Флажок 3</a:t>
            </a:r>
          </a:p>
          <a:p>
            <a:r>
              <a:rPr lang="en-US" sz="6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ParametersFile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=[file]//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Выберите требуемый файл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//МГТУ им. Н. Э. Баумана</a:t>
            </a:r>
          </a:p>
          <a:p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600" dirty="0">
                <a:latin typeface="Consolas" panose="020B0609020204030204" pitchFamily="49" charset="0"/>
                <a:cs typeface="Courier New" panose="02070309020205020404" pitchFamily="49" charset="0"/>
              </a:rPr>
              <a:t>https://bmstu.ru]//</a:t>
            </a:r>
            <a:r>
              <a:rPr lang="ru-RU" sz="600" dirty="0">
                <a:latin typeface="Consolas" panose="020B0609020204030204" pitchFamily="49" charset="0"/>
                <a:cs typeface="Courier New" panose="02070309020205020404" pitchFamily="49" charset="0"/>
              </a:rPr>
              <a:t>Дополнительная информация</a:t>
            </a:r>
            <a:endParaRPr lang="ru-RU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BA008-A404-FFAA-B145-4084EFF3F8B7}"/>
              </a:ext>
            </a:extLst>
          </p:cNvPr>
          <p:cNvSpPr txBox="1"/>
          <p:nvPr/>
        </p:nvSpPr>
        <p:spPr>
          <a:xfrm>
            <a:off x="931018" y="1641679"/>
            <a:ext cx="24891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Листинг. 7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25461E-5B24-CA88-1D5D-B4571483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2" y="1813153"/>
            <a:ext cx="2187627" cy="12313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9FF756-1C04-8B29-BCDA-BF9C3EBE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1813152"/>
            <a:ext cx="2031912" cy="1235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756C0-6C64-486C-9F2F-4FF80EB885EA}"/>
              </a:ext>
            </a:extLst>
          </p:cNvPr>
          <p:cNvSpPr txBox="1"/>
          <p:nvPr/>
        </p:nvSpPr>
        <p:spPr>
          <a:xfrm>
            <a:off x="193622" y="3044483"/>
            <a:ext cx="42195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8.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 генерации (страница с полями ввода)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410054295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Разработано программное обеспечение для преобразования файлов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в файлы формата HTML и генерации дополнительного Python-кода.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 рамках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Django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было разработано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-приложение, использующее сгенерированный интерфейс.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Автоматизированное построение GUI на основе данных в формате с простым синтаксисом (например,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) позволяет быстро создавать графические формы ввода.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азработанное программное обеспечение, в том числе удобно тем, что формат ввода и вывода стандартизированы, что обеспечивает доступность результата генерации автору исходного файла в формате </a:t>
            </a:r>
            <a:r>
              <a:rPr lang="ru-RU" sz="900" dirty="0" err="1">
                <a:solidFill>
                  <a:schemeClr val="tx1"/>
                </a:solidFill>
                <a:latin typeface="Times" pitchFamily="2" charset="0"/>
              </a:rPr>
              <a:t>aINI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999EC-E66A-B26F-4806-32F5C2583FAE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77B14C9-1629-2828-A7B7-2803C1A416A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BEA335-222B-5C3B-48B4-7E39BE8174B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Разработанное программное обеспечение имеет смысл внедрить в инструментарий некоторой системы для упрощения разработки интерфейса.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Добавление большего числа элементов, возможных для генерации.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latin typeface="Times" pitchFamily="2" charset="0"/>
              </a:rPr>
              <a:t>Добавление возможности редактировать стили (внешний вид) элементов через</a:t>
            </a:r>
            <a:r>
              <a:rPr lang="en-US" sz="900" dirty="0">
                <a:latin typeface="Times" pitchFamily="2" charset="0"/>
              </a:rPr>
              <a:t> </a:t>
            </a:r>
            <a:r>
              <a:rPr lang="ru-RU" sz="900" dirty="0">
                <a:latin typeface="Times" pitchFamily="2" charset="0"/>
              </a:rPr>
              <a:t>описание на </a:t>
            </a:r>
            <a:r>
              <a:rPr lang="en-US" sz="900" dirty="0" err="1">
                <a:latin typeface="Times" pitchFamily="2" charset="0"/>
              </a:rPr>
              <a:t>aINI</a:t>
            </a:r>
            <a:r>
              <a:rPr lang="en-US" sz="900" dirty="0">
                <a:latin typeface="Times" pitchFamily="2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4C764-8EFE-9A86-C54E-CBCEC77C8E9A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B15E8F8-A69C-76AC-C04A-CB2F4667E2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перспективы развития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5BC15C-6A6C-A0E3-B29B-628B4C277091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31387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7" y="2223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Василян А.Р.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 А.П.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500F375-3305-AB44-241C-C9D439CE0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90" y="885815"/>
            <a:ext cx="3323660" cy="146674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программного обеспечения, реализующего автоматизированное построение динамических графических пользовательских интерфейсов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жание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лада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1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3643B9-5A9C-D28A-9219-24C0DCC020D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совокупность средств, методов и правил взаимодействия, управления, контроля и т.д. между элементами системы.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разновидность интерфейсов, в котором одна сторона представлена человеком-пользователем, другая — машиной-устройством. 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r>
              <a:rPr lang="ru-RU" sz="9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(GUI) — это разновидность пользовательского интерфейса, в котором элементы интерфейса, представленные пользователю на дисплее, исполнены в виде графических изображений.</a:t>
            </a:r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B0CEEA29-3FAD-1835-9F4D-059BDAF8DE88}"/>
              </a:ext>
            </a:extLst>
          </p:cNvPr>
          <p:cNvSpPr txBox="1">
            <a:spLocks/>
          </p:cNvSpPr>
          <p:nvPr/>
        </p:nvSpPr>
        <p:spPr>
          <a:xfrm>
            <a:off x="0" y="3025777"/>
            <a:ext cx="4610100" cy="27003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Д. В. Разработка графического пользовательского интерфейса // Новые информационные технологии в автоматизированных системах. 2012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600" dirty="0"/>
          </a:p>
        </p:txBody>
      </p:sp>
      <p:pic>
        <p:nvPicPr>
          <p:cNvPr id="10" name="Picture 2" descr="Введение в разработку графического интерфейса">
            <a:extLst>
              <a:ext uri="{FF2B5EF4-FFF2-40B4-BE49-F238E27FC236}">
                <a16:creationId xmlns:a16="http://schemas.microsoft.com/office/drawing/2014/main" id="{76A74B58-D02F-E631-ABA8-4C99A41F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4" y="1905182"/>
            <a:ext cx="1447800" cy="10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A0E64-B90B-B78E-1780-6FFD5459B732}"/>
              </a:ext>
            </a:extLst>
          </p:cNvPr>
          <p:cNvSpPr txBox="1"/>
          <p:nvPr/>
        </p:nvSpPr>
        <p:spPr>
          <a:xfrm>
            <a:off x="2697882" y="2924136"/>
            <a:ext cx="9623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1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endParaRPr lang="ru-RU" sz="700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CFCBE61-4235-2B93-FE18-A7539B942554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пользовательский интерфейс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EB07065-C8DF-41B0-7D15-F62F8E628773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23624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510555"/>
            <a:ext cx="4165514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-ориентированное программное обеспечение, обеспечивающее автоматизацию построения динамических пользовательских интерфейсов.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существующие подходы разработки графического пользовательского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и запустить его на тестовом сервере.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генерации интерфейса.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разработанное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использованием сгенерированного интерфейса.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C8B4EE-0F97-787B-9A29-7A1C0BC0592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227782" y="511175"/>
            <a:ext cx="4165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пользовательских целей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9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взаимодействия человека и ЭВМ: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Ограничительный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Пользователь должен иметь необходимые знания для того, чтобы самому планировать ход выполнения своего задания, используя предоставляемые ему операции.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Направляющий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Каждая из целей соответствует определенному пользовательскому заданию, которое может выполнить ЭВМ, взаимодействуя с пользователем. 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Методический подход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разделен на 4 составных элемента.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действий оператора.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типовой системы показателей качества.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и документирование пользовательского интерфейса.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сценария воздействия пользователя в </a:t>
            </a:r>
            <a:r>
              <a:rPr lang="ru-RU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стандартные программные процедуры.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существует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 построение пользовательского интерфейса с использованием интерактивного машинного обучения</a:t>
            </a:r>
            <a:r>
              <a:rPr lang="en-US" sz="900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1D94F7A-BBE8-AF92-D069-9F2B26694CDF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 к разработке пользовательского интерфейса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3155367-69C3-86A9-B55C-503E11EFFC8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AB3217B0-76FD-D9FE-036D-878522DA514D}"/>
              </a:ext>
            </a:extLst>
          </p:cNvPr>
          <p:cNvSpPr txBox="1">
            <a:spLocks/>
          </p:cNvSpPr>
          <p:nvPr/>
        </p:nvSpPr>
        <p:spPr>
          <a:xfrm>
            <a:off x="5489" y="2928944"/>
            <a:ext cx="4610100" cy="39151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Санковский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Ю.Е. Метод построения оконного интерфейса пользователя на основе моделирования пользовательских целей. 1998</a:t>
            </a: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Казаков Г.В.,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Корянов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Чемирисов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Уваров А.В. Методический подход к созданию универсального пользовательского интерфейса.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Юркин В.А.,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Сараджишвили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С.Э. Построение пользовательского интерфейса с использованием интерактивного машинного обучения. 2020.</a:t>
            </a:r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99692041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графического пользовательского интерфейса осуществляется в результате интерпретации описания элементов интерфейса на предметно-ориентированных языках (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Domain-Specific Language, DSL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 выбран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несложного синтаксиса.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9DC40D-B76F-BAC2-4043-2A946F1C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3" y="1210433"/>
            <a:ext cx="2400651" cy="1938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B14EC-441E-CABD-E046-B4FC0C1B48F1}"/>
              </a:ext>
            </a:extLst>
          </p:cNvPr>
          <p:cNvSpPr txBox="1"/>
          <p:nvPr/>
        </p:nvSpPr>
        <p:spPr>
          <a:xfrm>
            <a:off x="987129" y="3081276"/>
            <a:ext cx="26358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2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базового принципа генерации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DSL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7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A003DD-4372-9F6B-C451-E17FE391EA3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413C-7F6D-F9C0-A2B7-89BE3EBF7258}"/>
              </a:ext>
            </a:extLst>
          </p:cNvPr>
          <p:cNvSpPr txBox="1">
            <a:spLocks/>
          </p:cNvSpPr>
          <p:nvPr/>
        </p:nvSpPr>
        <p:spPr>
          <a:xfrm>
            <a:off x="197332" y="509850"/>
            <a:ext cx="4202170" cy="22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Разрабатываемое программное обеспечение является основой для построения графических подсистем программных комплексов, то есть наборов функциональности, которые позволяют производить общение между аппаратурой ввода-вывода и пользователем посредством графического представления информации.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решения прикладных задач часто представляют собой программное обеспечение, включающее в свой состав графический пользовательский интерфейс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рис.3).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914DCCA5-9214-6A49-975F-22B8DB9AEB29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разрабатываемого ПО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FB0FD1F-86B8-CEF1-F0FA-49CADC536FAB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F7EC5B-29A2-1C49-BDEB-80FC956BF80E}"/>
              </a:ext>
            </a:extLst>
          </p:cNvPr>
          <p:cNvSpPr txBox="1"/>
          <p:nvPr/>
        </p:nvSpPr>
        <p:spPr>
          <a:xfrm>
            <a:off x="1016481" y="2773774"/>
            <a:ext cx="25908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Пример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GUI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 для определения входных данных</a:t>
            </a:r>
            <a:endParaRPr lang="ru-RU" sz="7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053F81-E67B-BEDD-746D-4D616B29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02" y="1958616"/>
            <a:ext cx="2353829" cy="8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35730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1953" y="511175"/>
            <a:ext cx="4216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для генерации HTML-файла на основе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использовалась библиотека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рассмотрено распознавание строки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примере элемента поля ввода.</a:t>
            </a: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поля ввода распознаётся программой согласно шаблону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r">
              <a:buNone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	</a:t>
            </a:r>
          </a:p>
          <a:p>
            <a:pPr marL="0" indent="0" algn="just"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viriable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слово, в котором допускаются буквы латинского алфавита, цифры и символ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“_”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word_num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слово, в котором допускаются цифры и буквы латинского алфавита,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rus_eng_word_num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слово или несколько слов, в которых допускаются буквы русского и латинского алфавита и цифры.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строки, соответствующей этому шаблону, представлен на листинге 1.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899F6C4-9F3F-4DEF-2309-95FDA082DCC7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201A9-8C97-A8F7-B386-C164FDD50756}"/>
              </a:ext>
            </a:extLst>
          </p:cNvPr>
          <p:cNvSpPr txBox="1"/>
          <p:nvPr/>
        </p:nvSpPr>
        <p:spPr>
          <a:xfrm>
            <a:off x="552450" y="1171132"/>
            <a:ext cx="2798862" cy="20005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+ '='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word_num</a:t>
            </a:r>
            <a:r>
              <a:rPr lang="en-US" sz="7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 '//' + </a:t>
            </a:r>
            <a:r>
              <a:rPr lang="en-US" sz="7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rus_eng_word_num</a:t>
            </a:r>
            <a:endParaRPr lang="en-US" sz="7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A54-5A4C-1E3F-B2D3-83CBC87E96DD}"/>
              </a:ext>
            </a:extLst>
          </p:cNvPr>
          <p:cNvSpPr txBox="1"/>
          <p:nvPr/>
        </p:nvSpPr>
        <p:spPr>
          <a:xfrm>
            <a:off x="1555607" y="270074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1.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7DA8-07E3-7431-E2E4-F07EABB47C8F}"/>
              </a:ext>
            </a:extLst>
          </p:cNvPr>
          <p:cNvSpPr txBox="1"/>
          <p:nvPr/>
        </p:nvSpPr>
        <p:spPr>
          <a:xfrm>
            <a:off x="1555607" y="2469914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" name="Нижний колонтитул 2">
            <a:extLst>
              <a:ext uri="{FF2B5EF4-FFF2-40B4-BE49-F238E27FC236}">
                <a16:creationId xmlns:a16="http://schemas.microsoft.com/office/drawing/2014/main" id="{D8078A3D-812D-596A-BD09-D63A9FD2F64F}"/>
              </a:ext>
            </a:extLst>
          </p:cNvPr>
          <p:cNvSpPr txBox="1">
            <a:spLocks/>
          </p:cNvSpPr>
          <p:nvPr/>
        </p:nvSpPr>
        <p:spPr>
          <a:xfrm>
            <a:off x="1" y="3039022"/>
            <a:ext cx="4610099" cy="268657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___________________________________________________________________________________________________________________________________________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Pyparsing</a:t>
            </a:r>
            <a:r>
              <a:rPr lang="ru-RU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 модуль синтаксического анализа для языка Python.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225B04-0012-C570-B0A0-CBEC9431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98" y="2347113"/>
            <a:ext cx="1386746" cy="40372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5EDAC1E-5709-C743-4E51-119E1839A19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8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-ориентированного ПО, реализующего автоматизированное построение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215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40E07A-1BB8-B06B-21A9-F756DAB4CBD0}"/>
              </a:ext>
            </a:extLst>
          </p:cNvPr>
          <p:cNvCxnSpPr>
            <a:cxnSpLocks/>
          </p:cNvCxnSpPr>
          <p:nvPr/>
        </p:nvCxnSpPr>
        <p:spPr>
          <a:xfrm>
            <a:off x="196936" y="511175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62AD0-4065-8716-0696-260FE2498485}"/>
              </a:ext>
            </a:extLst>
          </p:cNvPr>
          <p:cNvSpPr txBox="1"/>
          <p:nvPr/>
        </p:nvSpPr>
        <p:spPr>
          <a:xfrm>
            <a:off x="196936" y="2408608"/>
            <a:ext cx="2641514" cy="33855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&lt;p&gt;&lt;b&gt;</a:t>
            </a:r>
            <a:r>
              <a:rPr lang="ru-RU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&lt;/b&gt;&lt;</a:t>
            </a:r>
            <a:r>
              <a:rPr lang="en-US" sz="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type="text" name="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ru-RU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value="</a:t>
            </a:r>
            <a:r>
              <a:rPr lang="en-US" sz="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25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"&gt;&lt;/p&gt;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B0506-F3AE-8567-DCC3-278298CAB316}"/>
              </a:ext>
            </a:extLst>
          </p:cNvPr>
          <p:cNvSpPr txBox="1"/>
          <p:nvPr/>
        </p:nvSpPr>
        <p:spPr>
          <a:xfrm>
            <a:off x="196936" y="513636"/>
            <a:ext cx="4216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того, какая строка распознана, вызывается соответствующая функция, генерирующая HTML-код элемента интерфейса.</a:t>
            </a:r>
          </a:p>
          <a:p>
            <a:pPr algn="just"/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выделенных </a:t>
            </a:r>
            <a:r>
              <a:rPr lang="ru-RU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синим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цветом данных из представленного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-кода (листинг 2) будет записан HTML-код элемента поля ввода (листинг 3), а на рисунке 4 представлено это поле ввода на странице.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035EE-9173-92B7-CE60-9094CABE10F6}"/>
              </a:ext>
            </a:extLst>
          </p:cNvPr>
          <p:cNvSpPr txBox="1"/>
          <p:nvPr/>
        </p:nvSpPr>
        <p:spPr>
          <a:xfrm>
            <a:off x="196936" y="2744953"/>
            <a:ext cx="26415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3. Сгенерированный 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HTML-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код элемента интерфейса  </a:t>
            </a:r>
            <a:endParaRPr lang="ru-RU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74B816-3142-1B56-2269-48ADE80FF78D}"/>
              </a:ext>
            </a:extLst>
          </p:cNvPr>
          <p:cNvSpPr txBox="1"/>
          <p:nvPr/>
        </p:nvSpPr>
        <p:spPr>
          <a:xfrm>
            <a:off x="3030298" y="2744953"/>
            <a:ext cx="138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Рис. 4</a:t>
            </a:r>
            <a:r>
              <a:rPr lang="en-US" sz="7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Пример сгенерированного поля ввода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2649C-DD0C-C545-7D05-EC80C3D8C898}"/>
              </a:ext>
            </a:extLst>
          </p:cNvPr>
          <p:cNvSpPr txBox="1"/>
          <p:nvPr/>
        </p:nvSpPr>
        <p:spPr>
          <a:xfrm>
            <a:off x="196936" y="1769276"/>
            <a:ext cx="148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700" dirty="0">
                <a:latin typeface="Times New Roman" panose="02020603050405020304" pitchFamily="18" charset="0"/>
                <a:ea typeface="Calibri" panose="020F0502020204030204" pitchFamily="34" charset="0"/>
              </a:rPr>
              <a:t>Листинг 2. Пример описания поля ввода в формате </a:t>
            </a:r>
            <a:r>
              <a:rPr lang="en-US" sz="7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aINI</a:t>
            </a:r>
            <a:endParaRPr lang="ru-RU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D5A86F-38E8-EA1D-E87B-D386D42C7A54}"/>
              </a:ext>
            </a:extLst>
          </p:cNvPr>
          <p:cNvSpPr txBox="1"/>
          <p:nvPr/>
        </p:nvSpPr>
        <p:spPr>
          <a:xfrm>
            <a:off x="196936" y="1541549"/>
            <a:ext cx="1488918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</a:t>
            </a:r>
            <a:r>
              <a:rPr lang="en-US" sz="900" dirty="0"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ru-RU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9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107DCECB-3BE5-3F16-68C0-C3B269054EF8}"/>
              </a:ext>
            </a:extLst>
          </p:cNvPr>
          <p:cNvSpPr txBox="1">
            <a:spLocks/>
          </p:cNvSpPr>
          <p:nvPr/>
        </p:nvSpPr>
        <p:spPr>
          <a:xfrm>
            <a:off x="196936" y="236243"/>
            <a:ext cx="4216226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генерации GUI на основе </a:t>
            </a:r>
            <a:r>
              <a:rPr lang="ru-RU"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aINI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57774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30738</TotalTime>
  <Words>1666</Words>
  <Application>Microsoft Office PowerPoint</Application>
  <PresentationFormat>Произвольный</PresentationFormat>
  <Paragraphs>195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Tahoma</vt:lpstr>
      <vt:lpstr>Times</vt:lpstr>
      <vt:lpstr>Times New Roman</vt:lpstr>
      <vt:lpstr>Verdana</vt:lpstr>
      <vt:lpstr>Office Theme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  <vt:lpstr>Содержание доклада</vt:lpstr>
      <vt:lpstr>Презентация PowerPoint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web-ориентированного программного обеспечения, реализующего автоматизированное построение динамических графических пользовательских интерфейсов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Артур Василян</cp:lastModifiedBy>
  <cp:revision>278</cp:revision>
  <cp:lastPrinted>2023-06-04T12:49:29Z</cp:lastPrinted>
  <dcterms:created xsi:type="dcterms:W3CDTF">2022-05-21T19:07:15Z</dcterms:created>
  <dcterms:modified xsi:type="dcterms:W3CDTF">2023-06-13T17:05:13Z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