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54" r:id="rId1"/>
  </p:sldMasterIdLst>
  <p:notesMasterIdLst>
    <p:notesMasterId r:id="rId13"/>
  </p:notesMasterIdLst>
  <p:sldIdLst>
    <p:sldId id="256" r:id="rId2"/>
    <p:sldId id="267" r:id="rId3"/>
    <p:sldId id="259" r:id="rId4"/>
    <p:sldId id="272" r:id="rId5"/>
    <p:sldId id="260" r:id="rId6"/>
    <p:sldId id="268" r:id="rId7"/>
    <p:sldId id="270" r:id="rId8"/>
    <p:sldId id="274" r:id="rId9"/>
    <p:sldId id="275" r:id="rId10"/>
    <p:sldId id="264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Соколов" initials="АС" lastIdx="1" clrIdx="0">
    <p:extLst>
      <p:ext uri="{19B8F6BF-5375-455C-9EA6-DF929625EA0E}">
        <p15:presenceInfo xmlns:p15="http://schemas.microsoft.com/office/powerpoint/2012/main" userId="8874f918b52946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50" autoAdjust="0"/>
  </p:normalViewPr>
  <p:slideViewPr>
    <p:cSldViewPr snapToGrid="0">
      <p:cViewPr varScale="1">
        <p:scale>
          <a:sx n="87" d="100"/>
          <a:sy n="87" d="100"/>
        </p:scale>
        <p:origin x="90" y="12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3DABF-D097-44E0-82C0-1AAF5966212D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C8647-A8F2-4A8D-8F90-7E55E52D7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74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C8647-A8F2-4A8D-8F90-7E55E52D761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7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C8647-A8F2-4A8D-8F90-7E55E52D761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22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714A-B5FA-4BDA-BAC5-CE551E0D5C71}" type="datetime1">
              <a:rPr lang="ru-RU" smtClean="0"/>
              <a:t>19.02.2023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41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9654-3562-4100-A766-537F27551235}" type="datetime1">
              <a:rPr lang="ru-RU" smtClean="0"/>
              <a:t>19.02.2023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28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07FA-9BD8-40AF-A59F-C82356EC0E74}" type="datetime1">
              <a:rPr lang="ru-RU" smtClean="0"/>
              <a:t>19.02.2023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11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78E360-8AEE-4B90-99BC-1D6B98DA5EE2}" type="datetime1">
              <a:rPr lang="ru-RU" smtClean="0"/>
              <a:t>19.02.2023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4123" y="6356350"/>
            <a:ext cx="463062" cy="365125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552E39F-73D0-4A16-9BC8-08DD5BB183D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53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DEF6-BF7E-4AAA-BE08-A3E2C310E23A}" type="datetime1">
              <a:rPr lang="ru-RU" smtClean="0"/>
              <a:t>19.02.2023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74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AE50-8815-4DDF-8D38-374A41423F79}" type="datetime1">
              <a:rPr lang="ru-RU" smtClean="0"/>
              <a:t>19.02.2023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29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339C-11A2-47C7-8682-F5E088FCD6CD}" type="datetime1">
              <a:rPr lang="ru-RU" smtClean="0"/>
              <a:t>19.02.2023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26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86C6-E43C-4031-9DEE-B110F5665883}" type="datetime1">
              <a:rPr lang="ru-RU" smtClean="0"/>
              <a:t>19.02.2023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02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3D86-633A-4A5C-99A8-AF67CDA3F4C5}" type="datetime1">
              <a:rPr lang="ru-RU" smtClean="0"/>
              <a:t>19.02.2023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91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1B0F-4B70-46F9-8E49-A8927A8EF61C}" type="datetime1">
              <a:rPr lang="ru-RU" smtClean="0"/>
              <a:t>19.02.2023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96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E755-3C6B-40C3-812B-8DBAD8856AD3}" type="datetime1">
              <a:rPr lang="ru-RU" smtClean="0"/>
              <a:t>19.02.2023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15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88E7E-34F9-43C6-9C08-101ACE33D9FB}" type="datetime1">
              <a:rPr lang="ru-RU" smtClean="0"/>
              <a:t>19.02.2023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10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var19r219@student.bmstu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8FFF6-D730-25C6-36F5-94F24EB7F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936" y="155845"/>
            <a:ext cx="11835064" cy="2551260"/>
          </a:xfrm>
        </p:spPr>
        <p:txBody>
          <a:bodyPr>
            <a:noAutofit/>
          </a:bodyPr>
          <a:lstStyle/>
          <a:p>
            <a:pPr algn="l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библиотеки функций на языке Python, реализующей автоматизированное построение динамических графических пользовательских интерфейсов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6AF2E7-C903-3047-02C2-A83D1BF4A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936" y="3429000"/>
            <a:ext cx="9144000" cy="3273155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Василян Артур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Размикович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студент группы РК6-73Б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var19r219@student.bmstu.ru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Соколов Александр Павлович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 проведения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им. Н. Э. Баумана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 автоматизированного проектирования (РК-6)</a:t>
            </a:r>
          </a:p>
          <a:p>
            <a:pPr algn="l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Россия, Москва, 2023 г.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E3E64A-6E30-1F16-0AE4-C80662720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178" y="2169769"/>
            <a:ext cx="4122822" cy="468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32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>
            <a:extLst>
              <a:ext uri="{FF2B5EF4-FFF2-40B4-BE49-F238E27FC236}">
                <a16:creationId xmlns:a16="http://schemas.microsoft.com/office/drawing/2014/main" id="{6D7A8D81-2D61-B736-2888-F464A6310BD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80"/>
          <a:stretch/>
        </p:blipFill>
        <p:spPr>
          <a:xfrm>
            <a:off x="448994" y="1781674"/>
            <a:ext cx="5457050" cy="2648320"/>
          </a:xfr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FC6E4AF-106B-D81B-9FEC-EC90BF7D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9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BF56078-C7A7-17AF-F796-BBA56CEED072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</a:t>
            </a:r>
            <a:r>
              <a:rPr lang="ru-RU" sz="2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на тестовом сервере</a:t>
            </a:r>
          </a:p>
          <a:p>
            <a:endParaRPr lang="ru-RU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021E7-4772-6103-6B7C-A589EEAE5B95}"/>
              </a:ext>
            </a:extLst>
          </p:cNvPr>
          <p:cNvSpPr txBox="1"/>
          <p:nvPr/>
        </p:nvSpPr>
        <p:spPr>
          <a:xfrm>
            <a:off x="448994" y="4429994"/>
            <a:ext cx="545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5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Вход на сервер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04804-E364-B2E5-E59E-5B1A02ADE99D}"/>
              </a:ext>
            </a:extLst>
          </p:cNvPr>
          <p:cNvSpPr txBox="1"/>
          <p:nvPr/>
        </p:nvSpPr>
        <p:spPr>
          <a:xfrm>
            <a:off x="7607908" y="5459099"/>
            <a:ext cx="3750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6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Работа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web-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приложения на тестовом сервере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EDB8CB-08ED-A71C-10B6-028BED7EAD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29"/>
          <a:stretch/>
        </p:blipFill>
        <p:spPr>
          <a:xfrm>
            <a:off x="8120761" y="752570"/>
            <a:ext cx="2724530" cy="470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9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863D5D-6E67-CC3B-5606-BA9854F1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10CD4DB-5482-FF88-97E4-53FE1047AA0A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  <a:p>
            <a:endParaRPr lang="ru-RU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462A223-8B4C-3FA7-3966-3972A12D9304}"/>
              </a:ext>
            </a:extLst>
          </p:cNvPr>
          <p:cNvSpPr txBox="1">
            <a:spLocks/>
          </p:cNvSpPr>
          <p:nvPr/>
        </p:nvSpPr>
        <p:spPr>
          <a:xfrm>
            <a:off x="346590" y="2132171"/>
            <a:ext cx="11498817" cy="25936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рассмотрены существующие подходы разработки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разработана программа для преобразования данных формата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разработано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приложение, использующее сгенерированный интерфейс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автоматизированное построение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основе данных в формате с простым синтаксисом (например,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позволяет создавать графические интерфейсы пользователям без знаний программирования.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38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D675E0-73D1-2515-7028-AE05E479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C6EA4BE-A895-CD9D-A38C-85C2BD2A1E00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  <a:p>
            <a:r>
              <a:rPr lang="ru-RU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FF80584-9182-581D-D453-91968558EA86}"/>
              </a:ext>
            </a:extLst>
          </p:cNvPr>
          <p:cNvSpPr txBox="1">
            <a:spLocks/>
          </p:cNvSpPr>
          <p:nvPr/>
        </p:nvSpPr>
        <p:spPr>
          <a:xfrm>
            <a:off x="346591" y="1498255"/>
            <a:ext cx="11498817" cy="520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Подходы к разработке пользовательского интерфейса.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задачи.</a:t>
            </a: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задачи.</a:t>
            </a: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Базовый принцип генерации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реализация.</a:t>
            </a: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тестового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приложения.</a:t>
            </a: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генерации GUI на основе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генерации GUI на основе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на тестовом сервере.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84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4102B1F-A0A8-F7E5-1EE9-48E49DD46F2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6591" y="808826"/>
            <a:ext cx="11498817" cy="3386667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ru-RU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</a:t>
            </a:r>
            <a:r>
              <a:rPr lang="ru-RU" sz="2000" baseline="30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совокупность средств, методов и правил взаимодействия,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управления, контроля и 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между элементами системы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Clr>
                <a:schemeClr val="tx1"/>
              </a:buClr>
            </a:pPr>
            <a:r>
              <a:rPr lang="ru-RU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Пользовательский интерфейс</a:t>
            </a:r>
            <a:r>
              <a:rPr lang="ru-RU" sz="2000" baseline="30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разновидность интерфейсов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котором одна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сторона представлена человеком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другая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машиной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ru-RU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пользовательский интерфейс</a:t>
            </a:r>
            <a:r>
              <a:rPr lang="ru-RU" sz="2000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разновидность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пользовательского интерфейса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котором элементы интерфейса, представленные пользователю на дисплее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исполнены в виде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графических изображений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D256EB1-5237-DB4D-105D-07D8AE46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2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4145AC5-383E-42DA-67B2-652626697FF6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pic>
        <p:nvPicPr>
          <p:cNvPr id="1026" name="Picture 2" descr="Введение в разработку графического интерфейса">
            <a:extLst>
              <a:ext uri="{FF2B5EF4-FFF2-40B4-BE49-F238E27FC236}">
                <a16:creationId xmlns:a16="http://schemas.microsoft.com/office/drawing/2014/main" id="{52F6709E-0E07-A5B2-CF6A-8F98AA6D0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082" y="3048368"/>
            <a:ext cx="3758899" cy="279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A8E67E-3F86-BE0E-077D-0982B3CADC3B}"/>
              </a:ext>
            </a:extLst>
          </p:cNvPr>
          <p:cNvSpPr txBox="1"/>
          <p:nvPr/>
        </p:nvSpPr>
        <p:spPr>
          <a:xfrm>
            <a:off x="6397083" y="5864508"/>
            <a:ext cx="37588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Рис. 1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Пример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endParaRPr lang="ru-RU" sz="160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9C1BD0-EF30-9FC6-18CB-306C61A9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7184" y="6356350"/>
            <a:ext cx="11218223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________________________________________________________________________________________________________________________________________________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Лукьянов Д. В. Разработка графического пользовательского интерфейса // Новые информационные технологии в автоматизированных системах. 2012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3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3E672F-48CF-FDD4-5730-A69D167C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A293D09-6913-4587-D223-C9B0EDDC49E2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845409" cy="6671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Подходы к разработке пользовательского интерфейса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75310-278B-D68A-F141-341B0933FC1D}"/>
              </a:ext>
            </a:extLst>
          </p:cNvPr>
          <p:cNvSpPr txBox="1"/>
          <p:nvPr/>
        </p:nvSpPr>
        <p:spPr>
          <a:xfrm>
            <a:off x="346591" y="669634"/>
            <a:ext cx="1149881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пользовательских целей</a:t>
            </a:r>
            <a:r>
              <a:rPr lang="en-US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взаимодействия человека и ЭВМ: </a:t>
            </a: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Ограничительный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Пользователь должен иметь необходимые знания для того, чтобы самому планировать ход выполнения своего задания из предоставляемых ему операций.</a:t>
            </a: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Направляющий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Каждая из целей соответствует определенному пользовательскому заданию, которое может выполнить ЭВМ, взаимодействуя с пользователем. 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Методический подход</a:t>
            </a:r>
            <a:r>
              <a:rPr lang="en-US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действий оператора.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Применения типовой системы показателей качества. Обеспечивается оценка качества пользовательского интерфейса.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программирования и документирования пользовательского интерфейса (возможность автоматизированного документирования интерфейса программы).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Интерпретация сценария воздействия пользователя в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стандартные программные процедуры.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же существует метод  </a:t>
            </a: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пользовательского интерфейса с использованием интерактивного машинного обучения</a:t>
            </a:r>
            <a:r>
              <a:rPr lang="en-US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FB1680-F40A-B27C-799C-FBDC6433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7185" y="6096000"/>
            <a:ext cx="11218223" cy="625476"/>
          </a:xfrm>
        </p:spPr>
        <p:txBody>
          <a:bodyPr/>
          <a:lstStyle/>
          <a:p>
            <a:pPr marL="0" indent="0" algn="just">
              <a:buNone/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________________________________________________________________________________________________________________________________________________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Санковский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Ю.Е. Метод построения оконного интерфейса пользователя на основе моделирования пользовательских целей. 1998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Казаков Г.В.,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Корянов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В.В.,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Чемирисов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В.В., Уваров А.В. Методический подход к созданию универсального пользовательского интерфейса. 2020.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Юркин В.А.,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Сараджишвили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С.Э. Построение пользовательского интерфейса с использованием интерактивного машинного обучения. 2020.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45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7A3A147-0937-5E8E-B8C7-105D4A412B32}"/>
              </a:ext>
            </a:extLst>
          </p:cNvPr>
          <p:cNvSpPr txBox="1">
            <a:spLocks/>
          </p:cNvSpPr>
          <p:nvPr/>
        </p:nvSpPr>
        <p:spPr>
          <a:xfrm>
            <a:off x="1008328" y="5359745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C40137B-EF34-7170-2D35-01C294B3915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6591" y="975360"/>
            <a:ext cx="11498817" cy="572640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библиотеку, обеспечивающую автоматизацию построения динамических пользовательских интерфейсов.</a:t>
            </a: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Рассмотреть существующие подходы разработки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тестовое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Запустить разработанное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на тестовом сервере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существующего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comwpc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Доработка библиотеки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pycomsdk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части возможности генерации GUI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разработки в состав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comwpc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тестирование.*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5A6EA0D-72FE-B12A-B37F-22BA48DE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4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93C9459-D47B-5B3C-D080-55CA8909852B}"/>
              </a:ext>
            </a:extLst>
          </p:cNvPr>
          <p:cNvSpPr txBox="1">
            <a:spLocks/>
          </p:cNvSpPr>
          <p:nvPr/>
        </p:nvSpPr>
        <p:spPr>
          <a:xfrm>
            <a:off x="346591" y="147766"/>
            <a:ext cx="11498817" cy="11522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  <a:p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  <a:p>
            <a:r>
              <a:rPr lang="ru-RU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1A234B-D586-59B9-8807-797D44EB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7185" y="5804841"/>
            <a:ext cx="11218223" cy="905393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________________________________________________________________________________________________________________________________________________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[*]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ВКР</a:t>
            </a:r>
          </a:p>
        </p:txBody>
      </p:sp>
    </p:spTree>
    <p:extLst>
      <p:ext uri="{BB962C8B-B14F-4D97-AF65-F5344CB8AC3E}">
        <p14:creationId xmlns:p14="http://schemas.microsoft.com/office/powerpoint/2010/main" val="113265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7A3A147-0937-5E8E-B8C7-105D4A412B32}"/>
              </a:ext>
            </a:extLst>
          </p:cNvPr>
          <p:cNvSpPr txBox="1">
            <a:spLocks/>
          </p:cNvSpPr>
          <p:nvPr/>
        </p:nvSpPr>
        <p:spPr>
          <a:xfrm>
            <a:off x="1008328" y="5359745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5A6EA0D-72FE-B12A-B37F-22BA48DE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5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93C9459-D47B-5B3C-D080-55CA8909852B}"/>
              </a:ext>
            </a:extLst>
          </p:cNvPr>
          <p:cNvSpPr txBox="1">
            <a:spLocks/>
          </p:cNvSpPr>
          <p:nvPr/>
        </p:nvSpPr>
        <p:spPr>
          <a:xfrm>
            <a:off x="346591" y="147766"/>
            <a:ext cx="11498817" cy="11087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Базовый принцип генерации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endParaRPr lang="ru-RU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1A6360F-1EF6-C145-C094-C2F974817B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9" t="10034" r="3167" b="1992"/>
          <a:stretch/>
        </p:blipFill>
        <p:spPr>
          <a:xfrm>
            <a:off x="5398319" y="1201704"/>
            <a:ext cx="6512659" cy="4915766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447DDB7F-F76F-7F38-1B48-3ED5BA7CE575}"/>
              </a:ext>
            </a:extLst>
          </p:cNvPr>
          <p:cNvSpPr txBox="1">
            <a:spLocks/>
          </p:cNvSpPr>
          <p:nvPr/>
        </p:nvSpPr>
        <p:spPr>
          <a:xfrm>
            <a:off x="395654" y="2294972"/>
            <a:ext cx="4455564" cy="226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рис.2 слева представлены предметно-ориентированные языки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с помощью которых можно описать элементы интерфейса для дальнейшей генерации.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проекта был выбран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из-за несложного синтаксиса.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1F43A-D294-1627-D568-1AD3AE176987}"/>
              </a:ext>
            </a:extLst>
          </p:cNvPr>
          <p:cNvSpPr txBox="1"/>
          <p:nvPr/>
        </p:nvSpPr>
        <p:spPr>
          <a:xfrm>
            <a:off x="7996269" y="793547"/>
            <a:ext cx="39147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Возможные типы графических форм ввода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E5A17-2A03-8CC0-E2AC-A538B1D4C6E9}"/>
              </a:ext>
            </a:extLst>
          </p:cNvPr>
          <p:cNvSpPr txBox="1"/>
          <p:nvPr/>
        </p:nvSpPr>
        <p:spPr>
          <a:xfrm>
            <a:off x="5398319" y="6169580"/>
            <a:ext cx="6512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2.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Схема базового принципа генерации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на основе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DSL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37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9106089-6942-817E-3737-7B853F10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6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7D84D18-7307-42D8-543E-C1DFC8471C8A}"/>
              </a:ext>
            </a:extLst>
          </p:cNvPr>
          <p:cNvSpPr txBox="1">
            <a:spLocks/>
          </p:cNvSpPr>
          <p:nvPr/>
        </p:nvSpPr>
        <p:spPr>
          <a:xfrm>
            <a:off x="346586" y="126082"/>
            <a:ext cx="11498817" cy="8731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</a:t>
            </a:r>
          </a:p>
          <a:p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тестового </a:t>
            </a:r>
            <a:r>
              <a:rPr 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327D3BF-2772-B2EB-4926-D35AF6D58349}"/>
              </a:ext>
            </a:extLst>
          </p:cNvPr>
          <p:cNvSpPr txBox="1">
            <a:spLocks/>
          </p:cNvSpPr>
          <p:nvPr/>
        </p:nvSpPr>
        <p:spPr>
          <a:xfrm>
            <a:off x="346590" y="1368903"/>
            <a:ext cx="11498817" cy="1915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Использовались: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Nginx</a:t>
            </a:r>
            <a:r>
              <a:rPr lang="en-US" sz="2000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3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Контейнеризация — это способ упаковки приложения и всех его зависимостей в один образ, который запускается в изолированной среде, не влияющей на основную операционную систему.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-образ — шаблон для создания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-контейнеров.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8ECC6A-338F-23AE-4D2F-3764BF24E1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1" t="31226" r="3979" b="26197"/>
          <a:stretch/>
        </p:blipFill>
        <p:spPr>
          <a:xfrm>
            <a:off x="3698155" y="3573996"/>
            <a:ext cx="4795681" cy="11935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E83B26-638D-9CE4-4D8D-050CCF7214A3}"/>
              </a:ext>
            </a:extLst>
          </p:cNvPr>
          <p:cNvSpPr txBox="1"/>
          <p:nvPr/>
        </p:nvSpPr>
        <p:spPr>
          <a:xfrm>
            <a:off x="3698155" y="4767551"/>
            <a:ext cx="4795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2.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Создание контейнера на основе образа</a:t>
            </a:r>
            <a:r>
              <a:rPr lang="en-US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4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3ED82763-9C53-4351-8289-E29B35951555}"/>
              </a:ext>
            </a:extLst>
          </p:cNvPr>
          <p:cNvSpPr txBox="1">
            <a:spLocks/>
          </p:cNvSpPr>
          <p:nvPr/>
        </p:nvSpPr>
        <p:spPr>
          <a:xfrm>
            <a:off x="627185" y="4229878"/>
            <a:ext cx="11218223" cy="2562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FD517-C6B8-EA08-5BB7-17C254233BC6}"/>
              </a:ext>
            </a:extLst>
          </p:cNvPr>
          <p:cNvSpPr txBox="1"/>
          <p:nvPr/>
        </p:nvSpPr>
        <p:spPr>
          <a:xfrm>
            <a:off x="627185" y="5674556"/>
            <a:ext cx="114006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________________________________________________________________________________________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________________________________________________________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Django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это Python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-фреймворк, с помощью которого можно вести разработку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-приложения.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[2]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— программное обеспечение, применяемое для разработки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-приложений в средах с поддержкой контейнеризации.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[3] Nginx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— веб-сервер и почтовый прокси-сервер.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12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4C791E-47AA-B674-2AE1-5FB825E1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67FAA-1AFD-8145-9805-DBBB5BC37575}"/>
              </a:ext>
            </a:extLst>
          </p:cNvPr>
          <p:cNvSpPr txBox="1"/>
          <p:nvPr/>
        </p:nvSpPr>
        <p:spPr>
          <a:xfrm>
            <a:off x="6371311" y="1445425"/>
            <a:ext cx="509350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urlpatterns</a:t>
            </a:r>
            <a:r>
              <a:rPr lang="en-US" sz="1400" dirty="0">
                <a:latin typeface="Consolas" panose="020B0609020204030204" pitchFamily="49" charset="0"/>
              </a:rPr>
              <a:t> = [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path("", 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gui</a:t>
            </a:r>
            <a:r>
              <a:rPr lang="en-US" sz="1400" dirty="0">
                <a:latin typeface="Consolas" panose="020B0609020204030204" pitchFamily="49" charset="0"/>
              </a:rPr>
              <a:t>, name="</a:t>
            </a:r>
            <a:r>
              <a:rPr lang="en-US" sz="1400" dirty="0" err="1">
                <a:latin typeface="Consolas" panose="020B0609020204030204" pitchFamily="49" charset="0"/>
              </a:rPr>
              <a:t>gui</a:t>
            </a:r>
            <a:r>
              <a:rPr lang="en-US" sz="1400" dirty="0">
                <a:latin typeface="Consolas" panose="020B0609020204030204" pitchFamily="49" charset="0"/>
              </a:rPr>
              <a:t>"),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path(«</a:t>
            </a:r>
            <a:r>
              <a:rPr lang="en-US" sz="1400" dirty="0" err="1">
                <a:latin typeface="Consolas" panose="020B0609020204030204" pitchFamily="49" charset="0"/>
              </a:rPr>
              <a:t>image_upload</a:t>
            </a:r>
            <a:r>
              <a:rPr lang="en-US" sz="1400" dirty="0">
                <a:latin typeface="Consolas" panose="020B0609020204030204" pitchFamily="49" charset="0"/>
              </a:rPr>
              <a:t>/", </a:t>
            </a:r>
            <a:r>
              <a:rPr lang="en-US" sz="1400" dirty="0" err="1">
                <a:latin typeface="Consolas" panose="020B0609020204030204" pitchFamily="49" charset="0"/>
              </a:rPr>
              <a:t>image_upload</a:t>
            </a:r>
            <a:r>
              <a:rPr lang="en-US" sz="1400" dirty="0">
                <a:latin typeface="Consolas" panose="020B0609020204030204" pitchFamily="49" charset="0"/>
              </a:rPr>
              <a:t>, name="upload"),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path("admin/", </a:t>
            </a:r>
            <a:r>
              <a:rPr lang="en-US" sz="1400" dirty="0" err="1">
                <a:latin typeface="Consolas" panose="020B0609020204030204" pitchFamily="49" charset="0"/>
              </a:rPr>
              <a:t>admin.site.urls</a:t>
            </a:r>
            <a:r>
              <a:rPr lang="en-US" sz="1400" dirty="0">
                <a:latin typeface="Consolas" panose="020B0609020204030204" pitchFamily="49" charset="0"/>
              </a:rPr>
              <a:t>),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…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70A22-C5D8-0204-3F25-FF4AB8DC1C04}"/>
              </a:ext>
            </a:extLst>
          </p:cNvPr>
          <p:cNvSpPr txBox="1"/>
          <p:nvPr/>
        </p:nvSpPr>
        <p:spPr>
          <a:xfrm>
            <a:off x="6371312" y="3747118"/>
            <a:ext cx="50935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gui</a:t>
            </a:r>
            <a:r>
              <a:rPr lang="en-US" sz="1400" dirty="0">
                <a:latin typeface="Consolas" panose="020B0609020204030204" pitchFamily="49" charset="0"/>
              </a:rPr>
              <a:t>(request):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return render(request, "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title.html</a:t>
            </a:r>
            <a:r>
              <a:rPr lang="en-US" sz="1400" dirty="0">
                <a:latin typeface="Consolas" panose="020B0609020204030204" pitchFamily="49" charset="0"/>
              </a:rPr>
              <a:t>")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E0A3F-C3D6-BC48-25BC-81A6C22963CB}"/>
              </a:ext>
            </a:extLst>
          </p:cNvPr>
          <p:cNvSpPr txBox="1"/>
          <p:nvPr/>
        </p:nvSpPr>
        <p:spPr>
          <a:xfrm>
            <a:off x="6371311" y="3059668"/>
            <a:ext cx="5093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 1. Содержимое файла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urls.py 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F481C-E376-5692-97EF-253A4D226253}"/>
              </a:ext>
            </a:extLst>
          </p:cNvPr>
          <p:cNvSpPr txBox="1"/>
          <p:nvPr/>
        </p:nvSpPr>
        <p:spPr>
          <a:xfrm>
            <a:off x="6371311" y="4337718"/>
            <a:ext cx="5093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. Функция-представления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views.py</a:t>
            </a:r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AC0A007-6809-A77C-2FC3-54114F8DF2FF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</a:t>
            </a:r>
          </a:p>
          <a:p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генерации </a:t>
            </a:r>
            <a:r>
              <a:rPr 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</a:t>
            </a:r>
            <a:r>
              <a:rPr lang="en-US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00E310B6-F866-68EA-8F23-0CDBAA99052A}"/>
              </a:ext>
            </a:extLst>
          </p:cNvPr>
          <p:cNvSpPr txBox="1">
            <a:spLocks/>
          </p:cNvSpPr>
          <p:nvPr/>
        </p:nvSpPr>
        <p:spPr>
          <a:xfrm>
            <a:off x="395654" y="1445425"/>
            <a:ext cx="5219044" cy="2093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всех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обрабатываются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приложением.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сопоставлена с адресом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помощью функции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path()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которая обрабатывает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по этому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AA0E6-0800-3A51-4921-3DCA51451A6B}"/>
              </a:ext>
            </a:extLst>
          </p:cNvPr>
          <p:cNvSpPr txBox="1"/>
          <p:nvPr/>
        </p:nvSpPr>
        <p:spPr>
          <a:xfrm>
            <a:off x="395654" y="3747118"/>
            <a:ext cx="52190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функции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(</a:t>
            </a: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title.html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который был сгенерирован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 преобразователя данных в формате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2123724C-8ACB-64C0-785B-51C68B6E45DE}"/>
              </a:ext>
            </a:extLst>
          </p:cNvPr>
          <p:cNvSpPr txBox="1">
            <a:spLocks/>
          </p:cNvSpPr>
          <p:nvPr/>
        </p:nvSpPr>
        <p:spPr>
          <a:xfrm>
            <a:off x="395654" y="5295524"/>
            <a:ext cx="11069158" cy="63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разработке программы для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генерации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файла на основе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использовалась библиотека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pyparsing</a:t>
            </a:r>
            <a:r>
              <a:rPr lang="ru-RU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algn="just"/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7" name="Нижний колонтитул 2">
            <a:extLst>
              <a:ext uri="{FF2B5EF4-FFF2-40B4-BE49-F238E27FC236}">
                <a16:creationId xmlns:a16="http://schemas.microsoft.com/office/drawing/2014/main" id="{984D3F84-A7BF-BA2F-8779-F2CBDF44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7185" y="6356350"/>
            <a:ext cx="11218221" cy="365125"/>
          </a:xfrm>
        </p:spPr>
        <p:txBody>
          <a:bodyPr/>
          <a:lstStyle/>
          <a:p>
            <a:pPr algn="l"/>
            <a:r>
              <a:rPr lang="ru-RU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________________________________________________________________________________________________________________________________________________</a:t>
            </a:r>
          </a:p>
          <a:p>
            <a:pPr algn="l"/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ru-RU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Pyparsing</a:t>
            </a:r>
            <a:r>
              <a:rPr lang="ru-RU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 модуль синтаксического анализа для языка Python.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03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612D7D-C773-CDA1-1EA1-88B35573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9860686-D546-B862-D873-DD73D627F28E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</a:t>
            </a:r>
          </a:p>
          <a:p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генерации </a:t>
            </a:r>
            <a:r>
              <a:rPr 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</a:t>
            </a:r>
            <a:r>
              <a:rPr lang="en-US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4CC1C-1CFA-4D8D-60A1-955C30438E14}"/>
              </a:ext>
            </a:extLst>
          </p:cNvPr>
          <p:cNvSpPr txBox="1"/>
          <p:nvPr/>
        </p:nvSpPr>
        <p:spPr>
          <a:xfrm>
            <a:off x="627185" y="2413336"/>
            <a:ext cx="402286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[sec1]//</a:t>
            </a:r>
            <a:r>
              <a:rPr lang="ru-RU" dirty="0"/>
              <a:t>Пункт 1</a:t>
            </a:r>
          </a:p>
          <a:p>
            <a:r>
              <a:rPr lang="en-US" dirty="0"/>
              <a:t>X=VX//</a:t>
            </a:r>
            <a:r>
              <a:rPr lang="ru-RU" dirty="0"/>
              <a:t>Параметр </a:t>
            </a:r>
            <a:r>
              <a:rPr lang="en-US" dirty="0"/>
              <a:t>X</a:t>
            </a:r>
          </a:p>
          <a:p>
            <a:r>
              <a:rPr lang="en-US" dirty="0"/>
              <a:t>Y=YX//</a:t>
            </a:r>
            <a:r>
              <a:rPr lang="ru-RU" dirty="0"/>
              <a:t>Параметр </a:t>
            </a:r>
            <a:r>
              <a:rPr lang="en-US" dirty="0"/>
              <a:t>Y</a:t>
            </a:r>
          </a:p>
          <a:p>
            <a:r>
              <a:rPr lang="en-US" dirty="0"/>
              <a:t>box=[1] {0|1}//</a:t>
            </a:r>
            <a:r>
              <a:rPr lang="ru-RU" dirty="0"/>
              <a:t>Флажок 1</a:t>
            </a:r>
          </a:p>
          <a:p>
            <a:r>
              <a:rPr lang="en-US" dirty="0"/>
              <a:t>box=[1] {0|1}//</a:t>
            </a:r>
            <a:r>
              <a:rPr lang="ru-RU" dirty="0"/>
              <a:t>Флажок 2</a:t>
            </a:r>
          </a:p>
          <a:p>
            <a:r>
              <a:rPr lang="ru-RU" dirty="0"/>
              <a:t>[</a:t>
            </a:r>
            <a:r>
              <a:rPr lang="en-US" dirty="0"/>
              <a:t>sec1]//</a:t>
            </a:r>
            <a:r>
              <a:rPr lang="ru-RU" dirty="0"/>
              <a:t>Пункт 2</a:t>
            </a:r>
          </a:p>
          <a:p>
            <a:r>
              <a:rPr lang="en-US" dirty="0"/>
              <a:t>box=[0] {0|1}//</a:t>
            </a:r>
            <a:r>
              <a:rPr lang="ru-RU" dirty="0"/>
              <a:t>Флажок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9F57F-7C0D-5965-BB2E-13A996BCD67D}"/>
              </a:ext>
            </a:extLst>
          </p:cNvPr>
          <p:cNvSpPr txBox="1"/>
          <p:nvPr/>
        </p:nvSpPr>
        <p:spPr>
          <a:xfrm>
            <a:off x="627185" y="4368159"/>
            <a:ext cx="4022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3.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Входные данные в формате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aINI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4DCAD-5D6D-DBB4-A2B1-3770A30F7363}"/>
              </a:ext>
            </a:extLst>
          </p:cNvPr>
          <p:cNvSpPr txBox="1"/>
          <p:nvPr/>
        </p:nvSpPr>
        <p:spPr>
          <a:xfrm>
            <a:off x="5516879" y="5414158"/>
            <a:ext cx="6484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4.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Результат работы разработанного преобразователя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CAE1CB-C611-A391-DD61-7822DD6150CE}"/>
              </a:ext>
            </a:extLst>
          </p:cNvPr>
          <p:cNvSpPr txBox="1"/>
          <p:nvPr/>
        </p:nvSpPr>
        <p:spPr>
          <a:xfrm>
            <a:off x="5516879" y="1443840"/>
            <a:ext cx="6484621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&lt;meta charset="utf-8"&gt;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&lt;title&gt;title&lt;/title&gt;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&lt;/head&gt;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&lt;h1&gt;</a:t>
            </a:r>
            <a:r>
              <a:rPr lang="ru-RU" sz="1400" dirty="0">
                <a:latin typeface="Consolas" panose="020B0609020204030204" pitchFamily="49" charset="0"/>
              </a:rPr>
              <a:t>Пункт 1&lt;/</a:t>
            </a:r>
            <a:r>
              <a:rPr lang="en-US" sz="1400" dirty="0">
                <a:latin typeface="Consolas" panose="020B0609020204030204" pitchFamily="49" charset="0"/>
              </a:rPr>
              <a:t>h1&gt;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&lt;p&gt;&lt;b&gt;</a:t>
            </a:r>
            <a:r>
              <a:rPr lang="ru-RU" sz="1400" dirty="0">
                <a:latin typeface="Consolas" panose="020B0609020204030204" pitchFamily="49" charset="0"/>
              </a:rPr>
              <a:t>Параметр </a:t>
            </a:r>
            <a:r>
              <a:rPr lang="en-US" sz="1400" dirty="0">
                <a:latin typeface="Consolas" panose="020B0609020204030204" pitchFamily="49" charset="0"/>
              </a:rPr>
              <a:t>X&lt;/b&gt;&lt;</a:t>
            </a:r>
            <a:r>
              <a:rPr lang="en-US" sz="1400" dirty="0" err="1">
                <a:latin typeface="Consolas" panose="020B0609020204030204" pitchFamily="49" charset="0"/>
              </a:rPr>
              <a:t>br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&lt;input type="text" value="VX"&gt;&lt;/p&gt;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&lt;p&gt;&lt;b&gt;</a:t>
            </a:r>
            <a:r>
              <a:rPr lang="ru-RU" sz="1400" dirty="0">
                <a:latin typeface="Consolas" panose="020B0609020204030204" pitchFamily="49" charset="0"/>
              </a:rPr>
              <a:t>Параметр </a:t>
            </a:r>
            <a:r>
              <a:rPr lang="en-US" sz="1400" dirty="0">
                <a:latin typeface="Consolas" panose="020B0609020204030204" pitchFamily="49" charset="0"/>
              </a:rPr>
              <a:t>Y&lt;/b&gt;&lt;</a:t>
            </a:r>
            <a:r>
              <a:rPr lang="en-US" sz="1400" dirty="0" err="1">
                <a:latin typeface="Consolas" panose="020B0609020204030204" pitchFamily="49" charset="0"/>
              </a:rPr>
              <a:t>br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&lt;input type="text" value="YX"&gt;&lt;/p&gt;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&lt;p&gt;&lt;&lt;input type="checkbox" name="</a:t>
            </a:r>
            <a:r>
              <a:rPr lang="ru-RU" sz="1400" dirty="0">
                <a:latin typeface="Consolas" panose="020B0609020204030204" pitchFamily="49" charset="0"/>
              </a:rPr>
              <a:t>Флажок 1" </a:t>
            </a:r>
            <a:r>
              <a:rPr lang="en-US" sz="1400" dirty="0">
                <a:latin typeface="Consolas" panose="020B0609020204030204" pitchFamily="49" charset="0"/>
              </a:rPr>
              <a:t>checked&gt;</a:t>
            </a:r>
            <a:r>
              <a:rPr lang="ru-RU" sz="1400" dirty="0">
                <a:latin typeface="Consolas" panose="020B0609020204030204" pitchFamily="49" charset="0"/>
              </a:rPr>
              <a:t>Флажок 1&lt;/</a:t>
            </a:r>
            <a:r>
              <a:rPr lang="en-US" sz="1400" dirty="0">
                <a:latin typeface="Consolas" panose="020B0609020204030204" pitchFamily="49" charset="0"/>
              </a:rPr>
              <a:t>p&gt;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&lt;p&gt;&lt;&lt;input type="checkbox" name="</a:t>
            </a:r>
            <a:r>
              <a:rPr lang="ru-RU" sz="1400" dirty="0">
                <a:latin typeface="Consolas" panose="020B0609020204030204" pitchFamily="49" charset="0"/>
              </a:rPr>
              <a:t>Флажок 2" </a:t>
            </a:r>
            <a:r>
              <a:rPr lang="en-US" sz="1400" dirty="0">
                <a:latin typeface="Consolas" panose="020B0609020204030204" pitchFamily="49" charset="0"/>
              </a:rPr>
              <a:t>checked&gt;</a:t>
            </a:r>
            <a:r>
              <a:rPr lang="ru-RU" sz="1400" dirty="0">
                <a:latin typeface="Consolas" panose="020B0609020204030204" pitchFamily="49" charset="0"/>
              </a:rPr>
              <a:t>Флажок 2&lt;/</a:t>
            </a:r>
            <a:r>
              <a:rPr lang="en-US" sz="1400" dirty="0">
                <a:latin typeface="Consolas" panose="020B0609020204030204" pitchFamily="49" charset="0"/>
              </a:rPr>
              <a:t>p&gt;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&lt;h1&gt;</a:t>
            </a:r>
            <a:r>
              <a:rPr lang="ru-RU" sz="1400" dirty="0">
                <a:latin typeface="Consolas" panose="020B0609020204030204" pitchFamily="49" charset="0"/>
              </a:rPr>
              <a:t>Пункт 2&lt;/</a:t>
            </a:r>
            <a:r>
              <a:rPr lang="en-US" sz="1400" dirty="0">
                <a:latin typeface="Consolas" panose="020B0609020204030204" pitchFamily="49" charset="0"/>
              </a:rPr>
              <a:t>h1&gt;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&lt;p&gt;&lt;&lt;input type="checkbox" name="</a:t>
            </a:r>
            <a:r>
              <a:rPr lang="ru-RU" sz="1400" dirty="0">
                <a:latin typeface="Consolas" panose="020B0609020204030204" pitchFamily="49" charset="0"/>
              </a:rPr>
              <a:t>Флажок 3"&gt;Флажок 3&lt;/</a:t>
            </a:r>
            <a:r>
              <a:rPr lang="en-US" sz="1400" dirty="0">
                <a:latin typeface="Consolas" panose="020B0609020204030204" pitchFamily="49" charset="0"/>
              </a:rPr>
              <a:t>p&gt;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&lt;/body&gt;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&lt;/html&gt;</a:t>
            </a:r>
            <a:endParaRPr lang="ru-RU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915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3649</TotalTime>
  <Words>1130</Words>
  <Application>Microsoft Office PowerPoint</Application>
  <PresentationFormat>Широкоэкранный</PresentationFormat>
  <Paragraphs>146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Times New Roman</vt:lpstr>
      <vt:lpstr>Office Theme</vt:lpstr>
      <vt:lpstr>Разработка библиотеки функций на языке Python, реализующей автоматизированное построение динамических графических пользовательских интерфейсов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Артур Василян</dc:creator>
  <cp:lastModifiedBy>Артур Василян</cp:lastModifiedBy>
  <cp:revision>41</cp:revision>
  <dcterms:created xsi:type="dcterms:W3CDTF">2022-12-22T15:39:28Z</dcterms:created>
  <dcterms:modified xsi:type="dcterms:W3CDTF">2023-02-19T15:06:53Z</dcterms:modified>
</cp:coreProperties>
</file>