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54" r:id="rId1"/>
  </p:sldMasterIdLst>
  <p:notesMasterIdLst>
    <p:notesMasterId r:id="rId13"/>
  </p:notesMasterIdLst>
  <p:sldIdLst>
    <p:sldId id="256" r:id="rId2"/>
    <p:sldId id="267" r:id="rId3"/>
    <p:sldId id="260" r:id="rId4"/>
    <p:sldId id="259" r:id="rId5"/>
    <p:sldId id="257" r:id="rId6"/>
    <p:sldId id="266" r:id="rId7"/>
    <p:sldId id="258" r:id="rId8"/>
    <p:sldId id="262" r:id="rId9"/>
    <p:sldId id="265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50" autoAdjust="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3DABF-D097-44E0-82C0-1AAF5966212D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C8647-A8F2-4A8D-8F90-7E55E52D76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74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C8647-A8F2-4A8D-8F90-7E55E52D761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425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714A-B5FA-4BDA-BAC5-CE551E0D5C71}" type="datetime1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41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9654-3562-4100-A766-537F27551235}" type="datetime1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28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07FA-9BD8-40AF-A59F-C82356EC0E74}" type="datetime1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11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78E360-8AEE-4B90-99BC-1D6B98DA5EE2}" type="datetime1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4123" y="6356350"/>
            <a:ext cx="463062" cy="365125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552E39F-73D0-4A16-9BC8-08DD5BB183D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53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DEF6-BF7E-4AAA-BE08-A3E2C310E23A}" type="datetime1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74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AE50-8815-4DDF-8D38-374A41423F79}" type="datetime1">
              <a:rPr lang="ru-RU" smtClean="0"/>
              <a:t>23.01.2023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29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339C-11A2-47C7-8682-F5E088FCD6CD}" type="datetime1">
              <a:rPr lang="ru-RU" smtClean="0"/>
              <a:t>23.01.2023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26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86C6-E43C-4031-9DEE-B110F5665883}" type="datetime1">
              <a:rPr lang="ru-RU" smtClean="0"/>
              <a:t>23.01.2023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02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3D86-633A-4A5C-99A8-AF67CDA3F4C5}" type="datetime1">
              <a:rPr lang="ru-RU" smtClean="0"/>
              <a:t>23.01.2023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91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1B0F-4B70-46F9-8E49-A8927A8EF61C}" type="datetime1">
              <a:rPr lang="ru-RU" smtClean="0"/>
              <a:t>23.01.2023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96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4E755-3C6B-40C3-812B-8DBAD8856AD3}" type="datetime1">
              <a:rPr lang="ru-RU" smtClean="0"/>
              <a:t>23.01.2023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15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88E7E-34F9-43C6-9C08-101ACE33D9FB}" type="datetime1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10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var19r219@student.bmstu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8FFF6-D730-25C6-36F5-94F24EB7F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936" y="155845"/>
            <a:ext cx="11835064" cy="2551260"/>
          </a:xfrm>
        </p:spPr>
        <p:txBody>
          <a:bodyPr>
            <a:noAutofit/>
          </a:bodyPr>
          <a:lstStyle/>
          <a:p>
            <a:pPr algn="l"/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библиотеки функций на языке Python, реализующей автоматизированное построение динамических графических пользовательских интерфейсов в рамках CMS </a:t>
            </a:r>
            <a:r>
              <a:rPr lang="ru-RU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6AF2E7-C903-3047-02C2-A83D1BF4A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936" y="3429000"/>
            <a:ext cx="9144000" cy="3273155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Василян Артур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Размикович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студент группы РК6-73Б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var19r219@student.bmstu.ru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Место проведения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МГТУ им. Н. Э. Баумана</a:t>
            </a:r>
          </a:p>
          <a:p>
            <a:pPr algn="l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Россия, Москва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E3E64A-6E30-1F16-0AE4-C80662720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178" y="2169769"/>
            <a:ext cx="4122822" cy="468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328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>
            <a:extLst>
              <a:ext uri="{FF2B5EF4-FFF2-40B4-BE49-F238E27FC236}">
                <a16:creationId xmlns:a16="http://schemas.microsoft.com/office/drawing/2014/main" id="{6D7A8D81-2D61-B736-2888-F464A6310BD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91" y="1043805"/>
            <a:ext cx="8154538" cy="264832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8E7F00-5701-CF1D-C377-21DFAFAF61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" t="5258" b="37209"/>
          <a:stretch/>
        </p:blipFill>
        <p:spPr>
          <a:xfrm>
            <a:off x="7120647" y="4579692"/>
            <a:ext cx="4724761" cy="879407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FC6E4AF-106B-D81B-9FEC-EC90BF7D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9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BF56078-C7A7-17AF-F796-BBA56CEED072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</a:t>
            </a:r>
            <a:r>
              <a:rPr lang="ru-RU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 на тестовом сервере</a:t>
            </a:r>
          </a:p>
          <a:p>
            <a:endParaRPr lang="ru-RU" sz="2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021E7-4772-6103-6B7C-A589EEAE5B95}"/>
              </a:ext>
            </a:extLst>
          </p:cNvPr>
          <p:cNvSpPr txBox="1"/>
          <p:nvPr/>
        </p:nvSpPr>
        <p:spPr>
          <a:xfrm>
            <a:off x="1776656" y="3692125"/>
            <a:ext cx="5294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6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Вход на сервер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04804-E364-B2E5-E59E-5B1A02ADE99D}"/>
              </a:ext>
            </a:extLst>
          </p:cNvPr>
          <p:cNvSpPr txBox="1"/>
          <p:nvPr/>
        </p:nvSpPr>
        <p:spPr>
          <a:xfrm>
            <a:off x="7607908" y="5459099"/>
            <a:ext cx="3750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7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Работа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web-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приложения на тестовом сервере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8294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>
            <a:extLst>
              <a:ext uri="{FF2B5EF4-FFF2-40B4-BE49-F238E27FC236}">
                <a16:creationId xmlns:a16="http://schemas.microsoft.com/office/drawing/2014/main" id="{55A50336-E84D-AD90-D45D-744D2CC6BCC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6591" y="1498255"/>
            <a:ext cx="11498817" cy="3303900"/>
          </a:xfrm>
        </p:spPr>
        <p:txBody>
          <a:bodyPr>
            <a:norm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существующего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comwpc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(проект по разработке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-клиента для доступа к подсистемам РВС GCD и другим программным системам)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Доработка библиотеки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pycomsdk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SDK для программных реализаций сложных вычислительных методов в рамках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графоориентированной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технологии GBSE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части возможности генерации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разработки в состав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comwpc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тестирование работоспособности созданных программных средств.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FB0AEA9-13B1-BB11-3C6E-1CCA91B1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10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AFED0E2-96AF-82DE-BF2F-7838CBB4B992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Дальнейшая работа</a:t>
            </a:r>
          </a:p>
          <a:p>
            <a:r>
              <a:rPr lang="ru-RU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62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D675E0-73D1-2515-7028-AE05E479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C6EA4BE-A895-CD9D-A38C-85C2BD2A1E00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</a:t>
            </a:r>
          </a:p>
          <a:p>
            <a:r>
              <a:rPr lang="ru-RU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FF80584-9182-581D-D453-91968558EA86}"/>
              </a:ext>
            </a:extLst>
          </p:cNvPr>
          <p:cNvSpPr txBox="1">
            <a:spLocks/>
          </p:cNvSpPr>
          <p:nvPr/>
        </p:nvSpPr>
        <p:spPr>
          <a:xfrm>
            <a:off x="346591" y="1498255"/>
            <a:ext cx="11498817" cy="520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взаимодействия пользователя и ЭВМ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Подходы к разработке пользовательского интерфейса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тестового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 на тестовом сервере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Дальнейшая работа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84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7A3A147-0937-5E8E-B8C7-105D4A412B32}"/>
              </a:ext>
            </a:extLst>
          </p:cNvPr>
          <p:cNvSpPr txBox="1">
            <a:spLocks/>
          </p:cNvSpPr>
          <p:nvPr/>
        </p:nvSpPr>
        <p:spPr>
          <a:xfrm>
            <a:off x="1008328" y="5359745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8C40137B-EF34-7170-2D35-01C294B3915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6591" y="1498255"/>
            <a:ext cx="11498817" cy="5203507"/>
          </a:xfrm>
        </p:spPr>
        <p:txBody>
          <a:bodyPr/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Рассмотреть существующие подходы разработки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(графический пользовательский интерфейс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тестовое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Запустить разработанное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на тестовом сервере.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5A6EA0D-72FE-B12A-B37F-22BA48DE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2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993C9459-D47B-5B3C-D080-55CA8909852B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</a:t>
            </a:r>
          </a:p>
          <a:p>
            <a:r>
              <a:rPr lang="ru-RU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650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4102B1F-A0A8-F7E5-1EE9-48E49DD46F2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6591" y="1438545"/>
            <a:ext cx="11498817" cy="4673946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совокупность средств методов и правил взаимодействия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 контроля и 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между элементами системы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Clr>
                <a:schemeClr val="tx1"/>
              </a:buClr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разновидность интерфейсов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котором одна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сторона представлена человеком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пользователем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другая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машиной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устройством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пользовательский интерфейс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разновидность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пользовательского интерфейса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котором элементы интерфейса меню кнопки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значки списки и 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представленные пользователю на дисплее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исполнены в виде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графических изображений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D256EB1-5237-DB4D-105D-07D8AE46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3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4145AC5-383E-42DA-67B2-652626697FF6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299423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>
            <a:extLst>
              <a:ext uri="{FF2B5EF4-FFF2-40B4-BE49-F238E27FC236}">
                <a16:creationId xmlns:a16="http://schemas.microsoft.com/office/drawing/2014/main" id="{18E62D94-1B16-B8D3-E099-D07DCD88DB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6591" y="1236792"/>
            <a:ext cx="3528723" cy="48049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Ограничительный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54FF36-0D0F-7ADA-B487-5EDE2DE44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518" y="0"/>
            <a:ext cx="5206482" cy="62249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CC3A23-2B42-636A-7619-49E1A7C4813D}"/>
              </a:ext>
            </a:extLst>
          </p:cNvPr>
          <p:cNvSpPr txBox="1"/>
          <p:nvPr/>
        </p:nvSpPr>
        <p:spPr>
          <a:xfrm>
            <a:off x="346591" y="1717283"/>
            <a:ext cx="663892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Пользователю предоставляется набор операций. Операция имеет название, исходные данные и результаты. Пользователь решает, какую из операций необходимо выбрать, и задает для нее исходные данные. После чего ЭВМ выполняет указанную операцию, активируя соответствующие функции приложения, и выдаёт результаты операции пользователю. И этот процесс продолжается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 тех пор, пока не будет достигнут желаемый результат.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Следовательно, пользователь должен сам планировать ход выполнения своего задания из предоставляемых ему операций. 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67C0271-93EB-82F8-6E0C-8B5B456C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4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C8BD4-F853-BA4D-13A7-D392F93BD64A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взаимодействия пользователя и ЭВМ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215676-6CA8-83B8-D36B-0F64573EB409}"/>
              </a:ext>
            </a:extLst>
          </p:cNvPr>
          <p:cNvSpPr txBox="1"/>
          <p:nvPr/>
        </p:nvSpPr>
        <p:spPr>
          <a:xfrm>
            <a:off x="6897593" y="6181696"/>
            <a:ext cx="52944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1.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Обобщенная схема ограничительного метода взаимодействия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7059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Объект 2">
            <a:extLst>
              <a:ext uri="{FF2B5EF4-FFF2-40B4-BE49-F238E27FC236}">
                <a16:creationId xmlns:a16="http://schemas.microsoft.com/office/drawing/2014/main" id="{8AC3DBDB-907E-5812-36EF-ED5D2598CB20}"/>
              </a:ext>
            </a:extLst>
          </p:cNvPr>
          <p:cNvSpPr txBox="1">
            <a:spLocks/>
          </p:cNvSpPr>
          <p:nvPr/>
        </p:nvSpPr>
        <p:spPr>
          <a:xfrm>
            <a:off x="346591" y="1236792"/>
            <a:ext cx="3528723" cy="480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Направляющий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2545634-CBF6-27D5-D19E-D51B3449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205" y="0"/>
            <a:ext cx="4265603" cy="62084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299FBC-8D49-B14A-3CCF-A81BAF298115}"/>
              </a:ext>
            </a:extLst>
          </p:cNvPr>
          <p:cNvSpPr txBox="1"/>
          <p:nvPr/>
        </p:nvSpPr>
        <p:spPr>
          <a:xfrm>
            <a:off x="346591" y="1717283"/>
            <a:ext cx="725071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Основой направляющего метода является DT-модель (модель диалоговой транзакции).</a:t>
            </a:r>
          </a:p>
          <a:p>
            <a:pPr algn="just"/>
            <a:r>
              <a:rPr lang="ru-RU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Направляющий метод взаимодействия “пользователь-ЭВМ” состоит из следующих основных этапов: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информирование пользователя о множестве допустимых заданий, которые может выполнять ЭВМ в рамках данного приложения;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выбор пользователем задания по меню заданий и передача его ЭВМ на выполнение;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 процесса взаимодействия при выполнении задания;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ввод пользователем данных, необходимых ЭВМ для выполнения задания;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передача пользователю результатов выполнения задания и их оценка пользователем. 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DD2C642-A312-658D-A22C-6708E158B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5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5761128-2D04-B246-34AE-DEC045EE2A48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взаимодействия пользователя и ЭВМ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5F595B-DE26-6667-7E6F-E265CDFC6B98}"/>
              </a:ext>
            </a:extLst>
          </p:cNvPr>
          <p:cNvSpPr txBox="1"/>
          <p:nvPr/>
        </p:nvSpPr>
        <p:spPr>
          <a:xfrm>
            <a:off x="7597301" y="6160386"/>
            <a:ext cx="45946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2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Обобщенная схема направляющего метода взаимодействия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6367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D478AC-D890-0DF8-E973-615C6E4AE5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70"/>
          <a:stretch/>
        </p:blipFill>
        <p:spPr>
          <a:xfrm>
            <a:off x="8479652" y="248510"/>
            <a:ext cx="3383901" cy="31742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582F3A-B459-86D3-7374-52CF2C187C63}"/>
              </a:ext>
            </a:extLst>
          </p:cNvPr>
          <p:cNvSpPr txBox="1"/>
          <p:nvPr/>
        </p:nvSpPr>
        <p:spPr>
          <a:xfrm>
            <a:off x="395654" y="622012"/>
            <a:ext cx="782726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Методический подход к созданию средства построения пользовательского интерфейса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действий оператора позволяет осуществлять сбор и накопление статистики деятельности оператора во время эксплуатации программных средств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Применения типовой системы показателей качества. Обеспечивается оценка качества пользовательского интерфейса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программирования и документирования пользовательского интерфейса подразумевает возможность автоматизированного документирования интерфейса программы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 некоторого абстрактного сценария осуществляет механизм его интерпретации в стандартные программные процедуры. 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3E2FD2D-FCBF-0883-44AA-FFC10EE2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6</a:t>
            </a:fld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C128FF-A449-7F1F-CA77-85D07AF56509}"/>
              </a:ext>
            </a:extLst>
          </p:cNvPr>
          <p:cNvSpPr txBox="1"/>
          <p:nvPr/>
        </p:nvSpPr>
        <p:spPr>
          <a:xfrm>
            <a:off x="8092749" y="3307348"/>
            <a:ext cx="41801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Рис. 3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С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оставные элементы подхода к созданию средства построения пользовательского интерфейса</a:t>
            </a:r>
            <a:endParaRPr lang="ru-RU" sz="14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F45BF19E-BF97-0E0F-9033-B8D1F5D61D7F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845409" cy="6671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Подходы к разработке пользовательского интерфейса</a:t>
            </a: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596A695C-894E-F9C3-8553-B64E37A3587A}"/>
              </a:ext>
            </a:extLst>
          </p:cNvPr>
          <p:cNvSpPr txBox="1">
            <a:spLocks/>
          </p:cNvSpPr>
          <p:nvPr/>
        </p:nvSpPr>
        <p:spPr>
          <a:xfrm>
            <a:off x="364738" y="4053768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B53FD7-E7DA-86F2-4745-4E7365993839}"/>
              </a:ext>
            </a:extLst>
          </p:cNvPr>
          <p:cNvSpPr txBox="1"/>
          <p:nvPr/>
        </p:nvSpPr>
        <p:spPr>
          <a:xfrm>
            <a:off x="395654" y="3907589"/>
            <a:ext cx="1168128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пользовательского интерфейса с использованием интерактивного машинного обучения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Существуют так же методы предполагающие использование машинного обучения. Ниже представлен пример этапов построения в этом случае.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Сбор входных данных (частота, последовательность, достигаемый результат и время между использованиями рассматриваемых функций);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основании собранных данных проводится обучение, целью которого является сокращение количества шагов и затрачиваемого времени для выполнения идентичных задач;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результатам обучения строится последовательность действий для достижения необходимого результата;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основании полученных результатов вносятся корректировки в существующий интерфейс, после чего обучение продолжается</a:t>
            </a:r>
          </a:p>
        </p:txBody>
      </p:sp>
    </p:spTree>
    <p:extLst>
      <p:ext uri="{BB962C8B-B14F-4D97-AF65-F5344CB8AC3E}">
        <p14:creationId xmlns:p14="http://schemas.microsoft.com/office/powerpoint/2010/main" val="1749309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2F418FC-A3E8-7B9A-E77E-A4E9E16129D4}"/>
              </a:ext>
            </a:extLst>
          </p:cNvPr>
          <p:cNvSpPr txBox="1">
            <a:spLocks/>
          </p:cNvSpPr>
          <p:nvPr/>
        </p:nvSpPr>
        <p:spPr>
          <a:xfrm>
            <a:off x="100787" y="4375311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b="1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0502273D-1A53-361D-3256-C519BC170FE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6591" y="1498254"/>
            <a:ext cx="9182420" cy="520350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проекта использовались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Clr>
                <a:schemeClr val="tx1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это Python 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-фреймворк,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которого можно вести разработку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ru-RU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обеспечение, применяемое для разработки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-приложений в средах с поддержкой контейнеризации.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416943-ACB6-044D-0DBA-7BEAD0FBE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787" y="1938307"/>
            <a:ext cx="2446421" cy="84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ess and Media Resources - Docker">
            <a:extLst>
              <a:ext uri="{FF2B5EF4-FFF2-40B4-BE49-F238E27FC236}">
                <a16:creationId xmlns:a16="http://schemas.microsoft.com/office/drawing/2014/main" id="{429A091B-FC28-EA4C-5008-A45BF112F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788" y="3825508"/>
            <a:ext cx="2446421" cy="209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5E4D7AE-3950-85D2-5C0F-806F3A15A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7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EA8CA11E-96BE-BC04-6BE6-36CC822EDDF7}"/>
              </a:ext>
            </a:extLst>
          </p:cNvPr>
          <p:cNvSpPr txBox="1">
            <a:spLocks/>
          </p:cNvSpPr>
          <p:nvPr/>
        </p:nvSpPr>
        <p:spPr>
          <a:xfrm>
            <a:off x="529060" y="5595994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7B2DEBE-AE13-8F62-E9D1-622A78E594BC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тестового 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1303023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1B6B1D6-A733-5B75-DC9A-970E71DDAC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1"/>
          <a:stretch/>
        </p:blipFill>
        <p:spPr>
          <a:xfrm>
            <a:off x="6616972" y="2058765"/>
            <a:ext cx="5482791" cy="2028995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9106089-6942-817E-3737-7B853F10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8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7D84D18-7307-42D8-543E-C1DFC8471C8A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тестового </a:t>
            </a:r>
            <a:r>
              <a:rPr 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01E289-7160-C728-2D92-8E4EDDC5D440}"/>
              </a:ext>
            </a:extLst>
          </p:cNvPr>
          <p:cNvSpPr txBox="1"/>
          <p:nvPr/>
        </p:nvSpPr>
        <p:spPr>
          <a:xfrm>
            <a:off x="6711163" y="4187138"/>
            <a:ext cx="5294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5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Проверка таблиц</a:t>
            </a:r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8609579-830D-AC72-3542-7B2C1EA1C273}"/>
              </a:ext>
            </a:extLst>
          </p:cNvPr>
          <p:cNvCxnSpPr>
            <a:cxnSpLocks/>
          </p:cNvCxnSpPr>
          <p:nvPr/>
        </p:nvCxnSpPr>
        <p:spPr>
          <a:xfrm>
            <a:off x="3246868" y="1682885"/>
            <a:ext cx="0" cy="37588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924E1CD-7CF3-6775-81CF-6C9D6E51C01C}"/>
              </a:ext>
            </a:extLst>
          </p:cNvPr>
          <p:cNvSpPr txBox="1"/>
          <p:nvPr/>
        </p:nvSpPr>
        <p:spPr>
          <a:xfrm>
            <a:off x="599663" y="6120495"/>
            <a:ext cx="5294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4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Работа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web-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приложения </a:t>
            </a:r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CACE9EB-5095-F1B7-656D-FF4DA9AA11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5" b="14759"/>
          <a:stretch/>
        </p:blipFill>
        <p:spPr>
          <a:xfrm>
            <a:off x="904342" y="717927"/>
            <a:ext cx="4685048" cy="96495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38D4DC5-F8FB-14B0-85A9-81180FACA1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13" r="6889" b="4237"/>
          <a:stretch/>
        </p:blipFill>
        <p:spPr>
          <a:xfrm>
            <a:off x="1734356" y="2057765"/>
            <a:ext cx="3025019" cy="408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10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Фиолетовый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2117</TotalTime>
  <Words>700</Words>
  <Application>Microsoft Office PowerPoint</Application>
  <PresentationFormat>Широкоэкранный</PresentationFormat>
  <Paragraphs>84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Разработка библиотеки функций на языке Python, реализующей автоматизированное построение динамических графических пользовательских интерфейсов в рамках CMS Django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Артур Василян</dc:creator>
  <cp:lastModifiedBy>Артур Василян</cp:lastModifiedBy>
  <cp:revision>19</cp:revision>
  <dcterms:created xsi:type="dcterms:W3CDTF">2022-12-22T15:39:28Z</dcterms:created>
  <dcterms:modified xsi:type="dcterms:W3CDTF">2023-01-23T15:55:26Z</dcterms:modified>
</cp:coreProperties>
</file>