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4" r:id="rId1"/>
  </p:sldMasterIdLst>
  <p:notesMasterIdLst>
    <p:notesMasterId r:id="rId14"/>
  </p:notesMasterIdLst>
  <p:sldIdLst>
    <p:sldId id="256" r:id="rId2"/>
    <p:sldId id="267" r:id="rId3"/>
    <p:sldId id="259" r:id="rId4"/>
    <p:sldId id="272" r:id="rId5"/>
    <p:sldId id="260" r:id="rId6"/>
    <p:sldId id="268" r:id="rId7"/>
    <p:sldId id="270" r:id="rId8"/>
    <p:sldId id="274" r:id="rId9"/>
    <p:sldId id="277" r:id="rId10"/>
    <p:sldId id="275" r:id="rId11"/>
    <p:sldId id="276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Соколов" initials="АС" lastIdx="1" clrIdx="0">
    <p:extLst>
      <p:ext uri="{19B8F6BF-5375-455C-9EA6-DF929625EA0E}">
        <p15:presenceInfo xmlns:p15="http://schemas.microsoft.com/office/powerpoint/2012/main" userId="8874f918b52946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50" autoAdjust="0"/>
    <p:restoredTop sz="94650" autoAdjust="0"/>
  </p:normalViewPr>
  <p:slideViewPr>
    <p:cSldViewPr snapToGrid="0">
      <p:cViewPr varScale="1">
        <p:scale>
          <a:sx n="111" d="100"/>
          <a:sy n="111" d="100"/>
        </p:scale>
        <p:origin x="132" y="3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DABF-D097-44E0-82C0-1AAF5966212D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C8647-A8F2-4A8D-8F90-7E55E52D7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4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C8647-A8F2-4A8D-8F90-7E55E52D761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7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C8647-A8F2-4A8D-8F90-7E55E52D761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23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C8647-A8F2-4A8D-8F90-7E55E52D761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36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C8647-A8F2-4A8D-8F90-7E55E52D761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49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714A-B5FA-4BDA-BAC5-CE551E0D5C71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1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9654-3562-4100-A766-537F27551235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07FA-9BD8-40AF-A59F-C82356EC0E74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78E360-8AEE-4B90-99BC-1D6B98DA5EE2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123" y="6356350"/>
            <a:ext cx="463062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552E39F-73D0-4A16-9BC8-08DD5BB183D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DEF6-BF7E-4AAA-BE08-A3E2C310E23A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AE50-8815-4DDF-8D38-374A41423F79}" type="datetime1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2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339C-11A2-47C7-8682-F5E088FCD6CD}" type="datetime1">
              <a:rPr lang="ru-RU" smtClean="0"/>
              <a:t>07.06.2023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2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86C6-E43C-4031-9DEE-B110F5665883}" type="datetime1">
              <a:rPr lang="ru-RU" smtClean="0"/>
              <a:t>07.06.2023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0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D86-633A-4A5C-99A8-AF67CDA3F4C5}" type="datetime1">
              <a:rPr lang="ru-RU" smtClean="0"/>
              <a:t>07.06.2023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1B0F-4B70-46F9-8E49-A8927A8EF61C}" type="datetime1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E755-3C6B-40C3-812B-8DBAD8856AD3}" type="datetime1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88E7E-34F9-43C6-9C08-101ACE33D9FB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var19r219@student.bmstu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FFF6-D730-25C6-36F5-94F24EB7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936" y="155845"/>
            <a:ext cx="11835064" cy="2551260"/>
          </a:xfrm>
        </p:spPr>
        <p:txBody>
          <a:bodyPr>
            <a:noAutofit/>
          </a:bodyPr>
          <a:lstStyle/>
          <a:p>
            <a:pPr algn="l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программного обеспечения, реализующего автоматизированное построение динамических графических пользовательских интерфейсов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AF2E7-C903-3047-02C2-A83D1BF4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936" y="3429000"/>
            <a:ext cx="9144000" cy="3273155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Василян Артур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Размикович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студент группы РК6-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3Б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var19r219@student.bmstu.ru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Соколов Александр Павлович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проведения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им. Н. Э. Баумана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автоматизированного проектирования (РК-6)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Россия, Москва, 2023 г.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E3E64A-6E30-1F16-0AE4-C8066272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070" y="2141219"/>
            <a:ext cx="4147930" cy="471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32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612D7D-C773-CDA1-1EA1-88B35573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9860686-D546-B862-D873-DD73D627F28E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генерации 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en-US" sz="2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4CC1C-1CFA-4D8D-60A1-955C30438E14}"/>
              </a:ext>
            </a:extLst>
          </p:cNvPr>
          <p:cNvSpPr txBox="1"/>
          <p:nvPr/>
        </p:nvSpPr>
        <p:spPr>
          <a:xfrm>
            <a:off x="346591" y="1778192"/>
            <a:ext cx="537943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[sec1]//</a:t>
            </a:r>
            <a:r>
              <a:rPr lang="ru-RU" sz="1600" dirty="0">
                <a:latin typeface="Consolas" panose="020B0609020204030204" pitchFamily="49" charset="0"/>
                <a:cs typeface="Courier New" panose="02070309020205020404" pitchFamily="49" charset="0"/>
              </a:rPr>
              <a:t>Вкладка 1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x=25//</a:t>
            </a:r>
            <a:r>
              <a:rPr lang="ru-RU" sz="1600" dirty="0"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y=@y@//</a:t>
            </a:r>
            <a:r>
              <a:rPr lang="ru-RU" sz="1600" dirty="0"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box1=[0]{0|1}//</a:t>
            </a:r>
            <a:r>
              <a:rPr lang="ru-RU" sz="1600" dirty="0">
                <a:latin typeface="Consolas" panose="020B0609020204030204" pitchFamily="49" charset="0"/>
                <a:cs typeface="Courier New" panose="02070309020205020404" pitchFamily="49" charset="0"/>
              </a:rPr>
              <a:t>Флажок 1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box2=[1]{0|1}//</a:t>
            </a:r>
            <a:r>
              <a:rPr lang="ru-RU" sz="1600" dirty="0">
                <a:latin typeface="Consolas" panose="020B0609020204030204" pitchFamily="49" charset="0"/>
                <a:cs typeface="Courier New" panose="02070309020205020404" pitchFamily="49" charset="0"/>
              </a:rPr>
              <a:t>Флажок 2</a:t>
            </a:r>
          </a:p>
          <a:p>
            <a:r>
              <a:rPr lang="ru-RU" sz="16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sec2]//</a:t>
            </a:r>
            <a:r>
              <a:rPr lang="ru-RU" sz="1600" dirty="0">
                <a:latin typeface="Consolas" panose="020B0609020204030204" pitchFamily="49" charset="0"/>
                <a:cs typeface="Courier New" panose="02070309020205020404" pitchFamily="49" charset="0"/>
              </a:rPr>
              <a:t>Вкладка 2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q=ABC//</a:t>
            </a:r>
            <a:r>
              <a:rPr lang="ru-RU" sz="1600" dirty="0"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Q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box3=[0]{0|1}//</a:t>
            </a:r>
            <a:r>
              <a:rPr lang="ru-RU" sz="1600" dirty="0">
                <a:latin typeface="Consolas" panose="020B0609020204030204" pitchFamily="49" charset="0"/>
                <a:cs typeface="Courier New" panose="02070309020205020404" pitchFamily="49" charset="0"/>
              </a:rPr>
              <a:t>Флажок 3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ParametersFile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=[file]//</a:t>
            </a:r>
            <a:r>
              <a:rPr lang="ru-RU" sz="1600" dirty="0">
                <a:latin typeface="Consolas" panose="020B0609020204030204" pitchFamily="49" charset="0"/>
                <a:cs typeface="Courier New" panose="02070309020205020404" pitchFamily="49" charset="0"/>
              </a:rPr>
              <a:t>Выберите требуемый файл</a:t>
            </a:r>
          </a:p>
          <a:p>
            <a:r>
              <a:rPr lang="ru-RU" sz="1600" dirty="0">
                <a:latin typeface="Consolas" panose="020B0609020204030204" pitchFamily="49" charset="0"/>
                <a:cs typeface="Courier New" panose="02070309020205020404" pitchFamily="49" charset="0"/>
              </a:rPr>
              <a:t>//МГТУ им. Н. Э. Баумана</a:t>
            </a:r>
          </a:p>
          <a:p>
            <a:r>
              <a:rPr lang="ru-RU" sz="16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https://bmstu.ru]//</a:t>
            </a:r>
            <a:r>
              <a:rPr lang="ru-RU" sz="1600" dirty="0">
                <a:latin typeface="Consolas" panose="020B0609020204030204" pitchFamily="49" charset="0"/>
                <a:cs typeface="Courier New" panose="02070309020205020404" pitchFamily="49" charset="0"/>
              </a:rPr>
              <a:t>Дополнительная информация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9F57F-7C0D-5965-BB2E-13A996BCD67D}"/>
              </a:ext>
            </a:extLst>
          </p:cNvPr>
          <p:cNvSpPr txBox="1"/>
          <p:nvPr/>
        </p:nvSpPr>
        <p:spPr>
          <a:xfrm>
            <a:off x="346591" y="4640514"/>
            <a:ext cx="537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7.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Входные данные в формате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aINI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4DCAD-5D6D-DBB4-A2B1-3770A30F7363}"/>
              </a:ext>
            </a:extLst>
          </p:cNvPr>
          <p:cNvSpPr txBox="1"/>
          <p:nvPr/>
        </p:nvSpPr>
        <p:spPr>
          <a:xfrm>
            <a:off x="6555624" y="6488668"/>
            <a:ext cx="563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8.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Результат генерации (страница с полями ввода)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CDA0967-CE72-D9A4-B669-18DF9AA8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625" y="0"/>
            <a:ext cx="5517693" cy="310569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286CE22-7C2D-D61A-10C7-4AE4D9837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625" y="3184154"/>
            <a:ext cx="5517694" cy="33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1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863D5D-6E67-CC3B-5606-BA9854F1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10CD4DB-5482-FF88-97E4-53FE1047AA0A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462A223-8B4C-3FA7-3966-3972A12D9304}"/>
              </a:ext>
            </a:extLst>
          </p:cNvPr>
          <p:cNvSpPr txBox="1">
            <a:spLocks/>
          </p:cNvSpPr>
          <p:nvPr/>
        </p:nvSpPr>
        <p:spPr>
          <a:xfrm>
            <a:off x="346590" y="1194687"/>
            <a:ext cx="11498817" cy="516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программное обеспечение для преобразования файлов в формате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файлы формата HTML и генерации дополнительного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Python-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кода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разработано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использующее сгенерированный интерфейс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автоматизированное построение GUI на основе данных в формате с простым синтаксисом (например,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позволяет быстро создавать графические формы ввода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обеспечение, в том числе удобно тем, что формат ввода и вывода стандартизированы, что обеспечивает доступность результата генерации автору исходного файла в формате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8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C4539-096A-0330-FBD0-6E33BC27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069"/>
            <a:ext cx="10515600" cy="207615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E417D7-AF33-DD9D-1063-985E037A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83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675E0-73D1-2515-7028-AE05E479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C6EA4BE-A895-CD9D-A38C-85C2BD2A1E00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FF80584-9182-581D-D453-91968558EA86}"/>
              </a:ext>
            </a:extLst>
          </p:cNvPr>
          <p:cNvSpPr txBox="1">
            <a:spLocks/>
          </p:cNvSpPr>
          <p:nvPr/>
        </p:nvSpPr>
        <p:spPr>
          <a:xfrm>
            <a:off x="346590" y="1152843"/>
            <a:ext cx="11498817" cy="520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принцип генерации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GUI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генерации GUI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4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102B1F-A0A8-F7E5-1EE9-48E49DD46F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808826"/>
            <a:ext cx="11498817" cy="3386667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</a:t>
            </a:r>
            <a:r>
              <a:rPr lang="ru-RU" sz="2000" baseline="30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средств, методов и правил взаимодействия,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управления, контроля и 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элементами системы.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Пользовательский интерфейс</a:t>
            </a:r>
            <a:r>
              <a:rPr lang="ru-RU" sz="2000" baseline="30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разновидность интерфейсов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одна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сторона представлена человеком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другая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машиной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пользовательский интерфейс</a:t>
            </a:r>
            <a:r>
              <a:rPr lang="ru-RU" sz="2000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пользовательского интерфейса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элементы интерфейса, представленные пользователю на дисплее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исполнены в виде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графических изображений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D256EB1-5237-DB4D-105D-07D8AE4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4145AC5-383E-42DA-67B2-652626697FF6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pic>
        <p:nvPicPr>
          <p:cNvPr id="1026" name="Picture 2" descr="Введение в разработку графического интерфейса">
            <a:extLst>
              <a:ext uri="{FF2B5EF4-FFF2-40B4-BE49-F238E27FC236}">
                <a16:creationId xmlns:a16="http://schemas.microsoft.com/office/drawing/2014/main" id="{52F6709E-0E07-A5B2-CF6A-8F98AA6D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82" y="3048368"/>
            <a:ext cx="3758899" cy="279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8E67E-3F86-BE0E-077D-0982B3CADC3B}"/>
              </a:ext>
            </a:extLst>
          </p:cNvPr>
          <p:cNvSpPr txBox="1"/>
          <p:nvPr/>
        </p:nvSpPr>
        <p:spPr>
          <a:xfrm>
            <a:off x="6397083" y="5864508"/>
            <a:ext cx="3758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1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Пример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endParaRPr lang="ru-RU" sz="160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9C1BD0-EF30-9FC6-18CB-306C61A9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4" y="6356350"/>
            <a:ext cx="11218223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Лукьянов Д. В. Разработка графического пользовательского интерфейса // Новые информационные технологии в автоматизированных системах. 2012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3E672F-48CF-FDD4-5730-A69D167C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75310-278B-D68A-F141-341B0933FC1D}"/>
              </a:ext>
            </a:extLst>
          </p:cNvPr>
          <p:cNvSpPr txBox="1"/>
          <p:nvPr/>
        </p:nvSpPr>
        <p:spPr>
          <a:xfrm>
            <a:off x="395654" y="1382742"/>
            <a:ext cx="114988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пользовательских целей</a:t>
            </a:r>
            <a:r>
              <a:rPr lang="en-US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взаимодействия человека и ЭВМ: 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Ограничительный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Пользователь должен иметь необходимые знания для того, чтобы самому планировать ход выполнения своего задания из предоставляемых ему операций.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Направляющий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Каждая из целей соответствует определенному пользовательскому заданию, которое может выполнить ЭВМ, взаимодействуя с пользователем.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Методический подход</a:t>
            </a:r>
            <a:r>
              <a:rPr lang="en-US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действий оператора.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типовой системы показателей качества. Обеспечивается оценка качества пользовательского интерфейса.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и документирование пользовательского интерфейса.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 сценария воздействия пользователя в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стандартные программные процедуры.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существует метод  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пользовательского интерфейса с использованием интерактивного машинного обучения</a:t>
            </a:r>
            <a:r>
              <a:rPr lang="en-US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FB1680-F40A-B27C-799C-FBDC6433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6096000"/>
            <a:ext cx="11218223" cy="625476"/>
          </a:xfrm>
        </p:spPr>
        <p:txBody>
          <a:bodyPr/>
          <a:lstStyle/>
          <a:p>
            <a:pPr marL="0" indent="0" algn="just">
              <a:buNone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Санковский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Ю.Е. Метод построения оконного интерфейса пользователя на основе моделирования пользовательских целей. 1998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Казаков Г.В.,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Корянов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Чемирисов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В.В., Уваров А.В. Методический подход к созданию универсального пользовательского интерфейса. 2020.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Юркин В.А.,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Сараджишвили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С.Э. Построение пользовательского интерфейса с использованием интерактивного машинного обучения. 2020.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D96AD-EF05-DE39-2DCA-4AF3234E7804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243945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F203C0C-99A8-47C4-01B8-BFC854A6F720}"/>
              </a:ext>
            </a:extLst>
          </p:cNvPr>
          <p:cNvSpPr txBox="1">
            <a:spLocks/>
          </p:cNvSpPr>
          <p:nvPr/>
        </p:nvSpPr>
        <p:spPr>
          <a:xfrm>
            <a:off x="346591" y="147766"/>
            <a:ext cx="11498817" cy="11087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  <a:p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C40137B-EF34-7170-2D35-01C294B3915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1300065"/>
            <a:ext cx="11498817" cy="42498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ориентированное программное обеспечение, обеспечивающее автоматизацию построения динамических пользовательских интерфейсов.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существующие подходы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тестовое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запустить его на тестовом сервере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ПО для генерации интерфейса.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на тестовом сервере разработанное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с использованием сгенерированного интерфейса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4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6"/>
            <a:ext cx="11498817" cy="11522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5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5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6"/>
            <a:ext cx="11498817" cy="11087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задачи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принцип генерации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47DDB7F-F76F-7F38-1B48-3ED5BA7CE575}"/>
              </a:ext>
            </a:extLst>
          </p:cNvPr>
          <p:cNvSpPr txBox="1">
            <a:spLocks/>
          </p:cNvSpPr>
          <p:nvPr/>
        </p:nvSpPr>
        <p:spPr>
          <a:xfrm>
            <a:off x="395653" y="2294972"/>
            <a:ext cx="5002665" cy="226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рис.1 слева представлены предметно-ориентированные языки 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Domain-Specific Language, DSL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с помощью которых можно описать элементы интерфейса для дальнейшей генерации.</a:t>
            </a:r>
          </a:p>
          <a:p>
            <a:pPr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проекта был выбран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из-за несложного синтаксиса.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E5A17-2A03-8CC0-E2AC-A538B1D4C6E9}"/>
              </a:ext>
            </a:extLst>
          </p:cNvPr>
          <p:cNvSpPr txBox="1"/>
          <p:nvPr/>
        </p:nvSpPr>
        <p:spPr>
          <a:xfrm>
            <a:off x="5398319" y="6169580"/>
            <a:ext cx="6512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базового принципа генерации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на основе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DSL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7B23B6-8A99-E45C-71F6-38F071C6F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319" y="823974"/>
            <a:ext cx="6512659" cy="534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DF0B4EBB-4CF6-8F71-860B-04F938A0E3F8}"/>
              </a:ext>
            </a:extLst>
          </p:cNvPr>
          <p:cNvSpPr txBox="1">
            <a:spLocks/>
          </p:cNvSpPr>
          <p:nvPr/>
        </p:nvSpPr>
        <p:spPr>
          <a:xfrm>
            <a:off x="346591" y="147766"/>
            <a:ext cx="11498817" cy="11087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ru-RU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</a:t>
            </a:r>
          </a:p>
          <a:p>
            <a:endParaRPr lang="ru-RU" sz="2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9106089-6942-817E-3737-7B853F10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6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7D84D18-7307-42D8-543E-C1DFC8471C8A}"/>
              </a:ext>
            </a:extLst>
          </p:cNvPr>
          <p:cNvSpPr txBox="1">
            <a:spLocks/>
          </p:cNvSpPr>
          <p:nvPr/>
        </p:nvSpPr>
        <p:spPr>
          <a:xfrm>
            <a:off x="346586" y="126082"/>
            <a:ext cx="11498817" cy="87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327D3BF-2772-B2EB-4926-D35AF6D58349}"/>
              </a:ext>
            </a:extLst>
          </p:cNvPr>
          <p:cNvSpPr txBox="1">
            <a:spLocks/>
          </p:cNvSpPr>
          <p:nvPr/>
        </p:nvSpPr>
        <p:spPr>
          <a:xfrm>
            <a:off x="346585" y="1262795"/>
            <a:ext cx="11498817" cy="1564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Nginx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ED82763-9C53-4351-8289-E29B35951555}"/>
              </a:ext>
            </a:extLst>
          </p:cNvPr>
          <p:cNvSpPr txBox="1">
            <a:spLocks/>
          </p:cNvSpPr>
          <p:nvPr/>
        </p:nvSpPr>
        <p:spPr>
          <a:xfrm>
            <a:off x="627185" y="4229878"/>
            <a:ext cx="11218223" cy="256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FD517-C6B8-EA08-5BB7-17C254233BC6}"/>
              </a:ext>
            </a:extLst>
          </p:cNvPr>
          <p:cNvSpPr txBox="1"/>
          <p:nvPr/>
        </p:nvSpPr>
        <p:spPr>
          <a:xfrm>
            <a:off x="627185" y="5674556"/>
            <a:ext cx="114006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________________________________________________________________________________________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Python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-фреймворк, с помощью которого можно вести разработку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программное обеспечение, применяемое для разработки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 в средах с поддержкой контейнеризации.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[3] Nginx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— веб-сервер и почтовый прокси-сервер.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9" name="Объект 2">
            <a:extLst>
              <a:ext uri="{FF2B5EF4-FFF2-40B4-BE49-F238E27FC236}">
                <a16:creationId xmlns:a16="http://schemas.microsoft.com/office/drawing/2014/main" id="{6AAB1235-D4AB-6A61-0885-E97A6C557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80"/>
          <a:stretch/>
        </p:blipFill>
        <p:spPr>
          <a:xfrm>
            <a:off x="444716" y="2112616"/>
            <a:ext cx="6186039" cy="3002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276E5B-FB29-3073-B192-E75085A0B898}"/>
              </a:ext>
            </a:extLst>
          </p:cNvPr>
          <p:cNvSpPr txBox="1"/>
          <p:nvPr/>
        </p:nvSpPr>
        <p:spPr>
          <a:xfrm>
            <a:off x="444716" y="5101217"/>
            <a:ext cx="6186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3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Вход на сервер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189B276-A9A7-2E61-CD00-75F4E750F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962" y="1889882"/>
            <a:ext cx="4908915" cy="32248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2A7028-1D67-53E7-7498-CE29EA36814B}"/>
              </a:ext>
            </a:extLst>
          </p:cNvPr>
          <p:cNvSpPr txBox="1"/>
          <p:nvPr/>
        </p:nvSpPr>
        <p:spPr>
          <a:xfrm>
            <a:off x="7118963" y="5095253"/>
            <a:ext cx="4908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Приветственное окно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Django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12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4C791E-47AA-B674-2AE1-5FB825E1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67FAA-1AFD-8145-9805-DBBB5BC37575}"/>
              </a:ext>
            </a:extLst>
          </p:cNvPr>
          <p:cNvSpPr txBox="1"/>
          <p:nvPr/>
        </p:nvSpPr>
        <p:spPr>
          <a:xfrm>
            <a:off x="6371311" y="1262067"/>
            <a:ext cx="509350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urlpatterns</a:t>
            </a:r>
            <a:r>
              <a:rPr lang="en-US" sz="1400" dirty="0">
                <a:latin typeface="Consolas" panose="020B0609020204030204" pitchFamily="49" charset="0"/>
              </a:rPr>
              <a:t> =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path("",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menu</a:t>
            </a:r>
            <a:r>
              <a:rPr lang="en-US" sz="1400" dirty="0">
                <a:latin typeface="Consolas" panose="020B0609020204030204" pitchFamily="49" charset="0"/>
              </a:rPr>
              <a:t>, name="menu"),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path("F1/", input1, name="input1"),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path("F2/", input2, name="input2"),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path("F3/", input3, name="input3")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70A22-C5D8-0204-3F25-FF4AB8DC1C04}"/>
              </a:ext>
            </a:extLst>
          </p:cNvPr>
          <p:cNvSpPr txBox="1"/>
          <p:nvPr/>
        </p:nvSpPr>
        <p:spPr>
          <a:xfrm>
            <a:off x="6371312" y="3747118"/>
            <a:ext cx="50935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menu(request):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return render(request, "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menu.html</a:t>
            </a:r>
            <a:r>
              <a:rPr lang="en-US" sz="1400" dirty="0">
                <a:latin typeface="Consolas" panose="020B0609020204030204" pitchFamily="49" charset="0"/>
              </a:rPr>
              <a:t>")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E0A3F-C3D6-BC48-25BC-81A6C22963CB}"/>
              </a:ext>
            </a:extLst>
          </p:cNvPr>
          <p:cNvSpPr txBox="1"/>
          <p:nvPr/>
        </p:nvSpPr>
        <p:spPr>
          <a:xfrm>
            <a:off x="6371311" y="3059668"/>
            <a:ext cx="5093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1. Содержимое файла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urls.py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F481C-E376-5692-97EF-253A4D226253}"/>
              </a:ext>
            </a:extLst>
          </p:cNvPr>
          <p:cNvSpPr txBox="1"/>
          <p:nvPr/>
        </p:nvSpPr>
        <p:spPr>
          <a:xfrm>
            <a:off x="6371311" y="4337718"/>
            <a:ext cx="509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 Функция-представления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views.py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AC0A007-6809-A77C-2FC3-54114F8DF2FF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генерации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00E310B6-F866-68EA-8F23-0CDBAA99052A}"/>
              </a:ext>
            </a:extLst>
          </p:cNvPr>
          <p:cNvSpPr txBox="1">
            <a:spLocks/>
          </p:cNvSpPr>
          <p:nvPr/>
        </p:nvSpPr>
        <p:spPr>
          <a:xfrm>
            <a:off x="395654" y="1445425"/>
            <a:ext cx="5219044" cy="209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всех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обрабатываются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приложением.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сопоставлена с адресом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функции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path()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которая обрабатывает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по этому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AA0E6-0800-3A51-4921-3DCA51451A6B}"/>
              </a:ext>
            </a:extLst>
          </p:cNvPr>
          <p:cNvSpPr txBox="1"/>
          <p:nvPr/>
        </p:nvSpPr>
        <p:spPr>
          <a:xfrm>
            <a:off x="395654" y="3747118"/>
            <a:ext cx="5219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функции 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(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menu.html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был сгенерирован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преобразователя данных в формате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2123724C-8ACB-64C0-785B-51C68B6E45DE}"/>
              </a:ext>
            </a:extLst>
          </p:cNvPr>
          <p:cNvSpPr txBox="1">
            <a:spLocks/>
          </p:cNvSpPr>
          <p:nvPr/>
        </p:nvSpPr>
        <p:spPr>
          <a:xfrm>
            <a:off x="395654" y="5295524"/>
            <a:ext cx="11069158" cy="63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разработке программы для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на основе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использовалась библиотека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id="{984D3F84-A7BF-BA2F-8779-F2CBDF44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6356350"/>
            <a:ext cx="11218221" cy="365125"/>
          </a:xfrm>
        </p:spPr>
        <p:txBody>
          <a:bodyPr/>
          <a:lstStyle/>
          <a:p>
            <a:pPr algn="l"/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 модуль синтаксического анализа для языка Python.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3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612D7D-C773-CDA1-1EA1-88B35573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9860686-D546-B862-D873-DD73D627F28E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генерации 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en-US" sz="2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4CC1C-1CFA-4D8D-60A1-955C30438E14}"/>
              </a:ext>
            </a:extLst>
          </p:cNvPr>
          <p:cNvSpPr txBox="1"/>
          <p:nvPr/>
        </p:nvSpPr>
        <p:spPr>
          <a:xfrm>
            <a:off x="627185" y="2839539"/>
            <a:ext cx="273350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F1 = [input1]//Test1</a:t>
            </a:r>
          </a:p>
          <a:p>
            <a:r>
              <a:rPr lang="en-US" dirty="0">
                <a:latin typeface="Consolas" panose="020B0609020204030204" pitchFamily="49" charset="0"/>
              </a:rPr>
              <a:t>F2 = [input2]//Test2</a:t>
            </a:r>
          </a:p>
          <a:p>
            <a:r>
              <a:rPr lang="en-US" dirty="0">
                <a:latin typeface="Consolas" panose="020B0609020204030204" pitchFamily="49" charset="0"/>
              </a:rPr>
              <a:t>F3 = [input3]//Test3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9F57F-7C0D-5965-BB2E-13A996BCD67D}"/>
              </a:ext>
            </a:extLst>
          </p:cNvPr>
          <p:cNvSpPr txBox="1"/>
          <p:nvPr/>
        </p:nvSpPr>
        <p:spPr>
          <a:xfrm>
            <a:off x="627185" y="3762869"/>
            <a:ext cx="2733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5. config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файл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4DCAD-5D6D-DBB4-A2B1-3770A30F7363}"/>
              </a:ext>
            </a:extLst>
          </p:cNvPr>
          <p:cNvSpPr txBox="1"/>
          <p:nvPr/>
        </p:nvSpPr>
        <p:spPr>
          <a:xfrm>
            <a:off x="4686795" y="4549322"/>
            <a:ext cx="7401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6.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Результат генерации (Меню)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8A22D5-974F-93E8-A611-EAE43E0E2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797" y="2053087"/>
            <a:ext cx="7401207" cy="24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7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4985</TotalTime>
  <Words>1008</Words>
  <Application>Microsoft Office PowerPoint</Application>
  <PresentationFormat>Широкоэкранный</PresentationFormat>
  <Paragraphs>131</Paragraphs>
  <Slides>12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 New Roman</vt:lpstr>
      <vt:lpstr>Office Theme</vt:lpstr>
      <vt:lpstr>Разработка web-ориентированного программного обеспечения, реализующего автоматизированное построение динамических графических пользовательских интерфейсов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Артур Василян</dc:creator>
  <cp:lastModifiedBy>Артур Василян</cp:lastModifiedBy>
  <cp:revision>54</cp:revision>
  <dcterms:created xsi:type="dcterms:W3CDTF">2022-12-22T15:39:28Z</dcterms:created>
  <dcterms:modified xsi:type="dcterms:W3CDTF">2023-06-07T08:07:46Z</dcterms:modified>
</cp:coreProperties>
</file>