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4" r:id="rId1"/>
  </p:sldMasterIdLst>
  <p:sldIdLst>
    <p:sldId id="256" r:id="rId2"/>
    <p:sldId id="260" r:id="rId3"/>
    <p:sldId id="259" r:id="rId4"/>
    <p:sldId id="257" r:id="rId5"/>
    <p:sldId id="266" r:id="rId6"/>
    <p:sldId id="258" r:id="rId7"/>
    <p:sldId id="261" r:id="rId8"/>
    <p:sldId id="262" r:id="rId9"/>
    <p:sldId id="265" r:id="rId10"/>
    <p:sldId id="264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84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83CE5-5250-419C-9667-09D8782B6356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5413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83CE5-5250-419C-9667-09D8782B6356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7280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83CE5-5250-419C-9667-09D8782B6356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7113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83CE5-5250-419C-9667-09D8782B6356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534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83CE5-5250-419C-9667-09D8782B6356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7746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83CE5-5250-419C-9667-09D8782B6356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3294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83CE5-5250-419C-9667-09D8782B6356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7267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83CE5-5250-419C-9667-09D8782B6356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9025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83CE5-5250-419C-9667-09D8782B6356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4916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83CE5-5250-419C-9667-09D8782B6356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0960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83CE5-5250-419C-9667-09D8782B6356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7154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A83CE5-5250-419C-9667-09D8782B6356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2E39F-73D0-4A16-9BC8-08DD5BB183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9104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E8FFF6-D730-25C6-36F5-94F24EB7FB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90525"/>
            <a:ext cx="12192000" cy="3119438"/>
          </a:xfrm>
        </p:spPr>
        <p:txBody>
          <a:bodyPr>
            <a:noAutofit/>
          </a:bodyPr>
          <a:lstStyle/>
          <a:p>
            <a:r>
              <a:rPr lang="ru-RU" sz="4400" dirty="0">
                <a:solidFill>
                  <a:schemeClr val="accent2"/>
                </a:solidFill>
              </a:rPr>
              <a:t>Разработка библиотеки функций на языке Python, реализующей автоматизированное построение динамических графических пользовательских интерфейсов в рамках CMS </a:t>
            </a:r>
            <a:r>
              <a:rPr lang="ru-RU" sz="4400">
                <a:solidFill>
                  <a:schemeClr val="accent2"/>
                </a:solidFill>
              </a:rPr>
              <a:t>Django</a:t>
            </a:r>
            <a:endParaRPr lang="ru-RU" sz="4400" b="1" dirty="0">
              <a:solidFill>
                <a:schemeClr val="accent2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26AF2E7-C903-3047-02C2-A83D1BF4AB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2387600"/>
          </a:xfrm>
        </p:spPr>
        <p:txBody>
          <a:bodyPr>
            <a:normAutofit/>
          </a:bodyPr>
          <a:lstStyle/>
          <a:p>
            <a:pPr algn="r"/>
            <a:r>
              <a:rPr lang="ru-RU" dirty="0"/>
              <a:t>Подготовил студент</a:t>
            </a:r>
            <a:r>
              <a:rPr lang="en-US" dirty="0"/>
              <a:t>:</a:t>
            </a:r>
            <a:r>
              <a:rPr lang="ru-RU" dirty="0"/>
              <a:t> Василян А. Р.</a:t>
            </a:r>
          </a:p>
          <a:p>
            <a:pPr algn="r"/>
            <a:r>
              <a:rPr lang="ru-RU" dirty="0"/>
              <a:t>Группа</a:t>
            </a:r>
            <a:r>
              <a:rPr lang="en-US" dirty="0"/>
              <a:t>:</a:t>
            </a:r>
            <a:r>
              <a:rPr lang="ru-RU" dirty="0"/>
              <a:t> РК6-73Б</a:t>
            </a:r>
          </a:p>
          <a:p>
            <a:pPr algn="r"/>
            <a:r>
              <a:rPr lang="ru-RU" dirty="0"/>
              <a:t>Научный руководитель</a:t>
            </a:r>
            <a:r>
              <a:rPr lang="en-US" dirty="0"/>
              <a:t>:</a:t>
            </a:r>
            <a:r>
              <a:rPr lang="ru-RU" dirty="0"/>
              <a:t> Соколов А. П.</a:t>
            </a:r>
          </a:p>
        </p:txBody>
      </p:sp>
    </p:spTree>
    <p:extLst>
      <p:ext uri="{BB962C8B-B14F-4D97-AF65-F5344CB8AC3E}">
        <p14:creationId xmlns:p14="http://schemas.microsoft.com/office/powerpoint/2010/main" val="2506328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1415C69E-E3CD-4859-B7F3-5110A207A280}"/>
              </a:ext>
            </a:extLst>
          </p:cNvPr>
          <p:cNvSpPr txBox="1">
            <a:spLocks/>
          </p:cNvSpPr>
          <p:nvPr/>
        </p:nvSpPr>
        <p:spPr>
          <a:xfrm>
            <a:off x="346591" y="156238"/>
            <a:ext cx="11498817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b="1" dirty="0">
                <a:solidFill>
                  <a:schemeClr val="accent2"/>
                </a:solidFill>
              </a:rPr>
              <a:t>Запуск </a:t>
            </a:r>
            <a:r>
              <a:rPr lang="ru-RU" b="1" dirty="0" err="1">
                <a:solidFill>
                  <a:schemeClr val="accent2"/>
                </a:solidFill>
              </a:rPr>
              <a:t>web</a:t>
            </a:r>
            <a:r>
              <a:rPr lang="ru-RU" b="1" dirty="0">
                <a:solidFill>
                  <a:schemeClr val="accent2"/>
                </a:solidFill>
              </a:rPr>
              <a:t>-приложения на тестовом сервере</a:t>
            </a:r>
          </a:p>
        </p:txBody>
      </p:sp>
      <p:pic>
        <p:nvPicPr>
          <p:cNvPr id="3" name="Объект 2">
            <a:extLst>
              <a:ext uri="{FF2B5EF4-FFF2-40B4-BE49-F238E27FC236}">
                <a16:creationId xmlns:a16="http://schemas.microsoft.com/office/drawing/2014/main" id="{6D7A8D81-2D61-B736-2888-F464A6310B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591" y="1043805"/>
            <a:ext cx="8154538" cy="2648320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18E7F00-5701-CF1D-C377-21DFAFAF610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1" t="5258" b="37209"/>
          <a:stretch/>
        </p:blipFill>
        <p:spPr>
          <a:xfrm>
            <a:off x="7120647" y="4579692"/>
            <a:ext cx="4724761" cy="87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294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ED9F2426-2C78-46F2-CD51-367C59D805F7}"/>
              </a:ext>
            </a:extLst>
          </p:cNvPr>
          <p:cNvSpPr txBox="1">
            <a:spLocks/>
          </p:cNvSpPr>
          <p:nvPr/>
        </p:nvSpPr>
        <p:spPr>
          <a:xfrm>
            <a:off x="346591" y="156238"/>
            <a:ext cx="11498817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b="1" dirty="0">
                <a:solidFill>
                  <a:schemeClr val="accent2"/>
                </a:solidFill>
              </a:rPr>
              <a:t>Дальнейшая работа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55A50336-E84D-AD90-D45D-744D2CC6B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591" y="1498254"/>
            <a:ext cx="11498817" cy="5203507"/>
          </a:xfrm>
        </p:spPr>
        <p:txBody>
          <a:bodyPr/>
          <a:lstStyle/>
          <a:p>
            <a:pPr algn="just"/>
            <a:r>
              <a:rPr lang="ru-RU" dirty="0"/>
              <a:t>Изучение существующего </a:t>
            </a:r>
            <a:r>
              <a:rPr lang="en-US" dirty="0"/>
              <a:t>web-</a:t>
            </a:r>
            <a:r>
              <a:rPr lang="ru-RU" dirty="0"/>
              <a:t>приложения </a:t>
            </a:r>
            <a:r>
              <a:rPr lang="en-US" dirty="0" err="1"/>
              <a:t>comwpc</a:t>
            </a:r>
            <a:r>
              <a:rPr lang="ru-RU" dirty="0"/>
              <a:t> (проект по разработке </a:t>
            </a:r>
            <a:r>
              <a:rPr lang="en-US" dirty="0"/>
              <a:t>web</a:t>
            </a:r>
            <a:r>
              <a:rPr lang="ru-RU" dirty="0"/>
              <a:t>-клиента для доступа к подсистемам РВС GCD и другим программным системам)</a:t>
            </a:r>
            <a:r>
              <a:rPr lang="en-US" dirty="0"/>
              <a:t>;</a:t>
            </a:r>
          </a:p>
          <a:p>
            <a:pPr algn="just"/>
            <a:r>
              <a:rPr lang="ru-RU" dirty="0"/>
              <a:t>Доработка библиотеки</a:t>
            </a:r>
            <a:r>
              <a:rPr lang="en-US" dirty="0"/>
              <a:t> </a:t>
            </a:r>
            <a:r>
              <a:rPr lang="en-US" dirty="0" err="1"/>
              <a:t>pycomsdk</a:t>
            </a:r>
            <a:r>
              <a:rPr lang="en-US" dirty="0"/>
              <a:t> (</a:t>
            </a:r>
            <a:r>
              <a:rPr lang="ru-RU" dirty="0"/>
              <a:t>SDK для программных реализаций сложных вычислительных методов в рамках </a:t>
            </a:r>
            <a:r>
              <a:rPr lang="ru-RU" dirty="0" err="1"/>
              <a:t>графоориентированной</a:t>
            </a:r>
            <a:r>
              <a:rPr lang="ru-RU" dirty="0"/>
              <a:t> технологии GBSE</a:t>
            </a:r>
            <a:r>
              <a:rPr lang="en-US" dirty="0"/>
              <a:t>) </a:t>
            </a:r>
            <a:r>
              <a:rPr lang="ru-RU" dirty="0"/>
              <a:t>в части возможности генерации </a:t>
            </a:r>
            <a:r>
              <a:rPr lang="en-US" dirty="0"/>
              <a:t>GUI;</a:t>
            </a:r>
          </a:p>
          <a:p>
            <a:pPr algn="just"/>
            <a:r>
              <a:rPr lang="ru-RU" dirty="0"/>
              <a:t>Интеграция разработки в состав </a:t>
            </a:r>
            <a:r>
              <a:rPr lang="ru-RU" dirty="0" err="1"/>
              <a:t>web</a:t>
            </a:r>
            <a:r>
              <a:rPr lang="ru-RU" dirty="0"/>
              <a:t>-приложения </a:t>
            </a:r>
            <a:r>
              <a:rPr lang="ru-RU" dirty="0" err="1"/>
              <a:t>comwpc</a:t>
            </a:r>
            <a:r>
              <a:rPr lang="ru-RU" dirty="0"/>
              <a:t> и тестирование работоспособности созданных программных средств.</a:t>
            </a:r>
          </a:p>
        </p:txBody>
      </p:sp>
    </p:spTree>
    <p:extLst>
      <p:ext uri="{BB962C8B-B14F-4D97-AF65-F5344CB8AC3E}">
        <p14:creationId xmlns:p14="http://schemas.microsoft.com/office/powerpoint/2010/main" val="2236620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97A3A147-0937-5E8E-B8C7-105D4A412B32}"/>
              </a:ext>
            </a:extLst>
          </p:cNvPr>
          <p:cNvSpPr txBox="1">
            <a:spLocks/>
          </p:cNvSpPr>
          <p:nvPr/>
        </p:nvSpPr>
        <p:spPr>
          <a:xfrm>
            <a:off x="346591" y="156238"/>
            <a:ext cx="11498817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b="1" dirty="0">
                <a:solidFill>
                  <a:schemeClr val="accent2"/>
                </a:solidFill>
              </a:rPr>
              <a:t>Постановка задач</a:t>
            </a:r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8C40137B-EF34-7170-2D35-01C294B39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591" y="1498255"/>
            <a:ext cx="11498817" cy="5203507"/>
          </a:xfrm>
        </p:spPr>
        <p:txBody>
          <a:bodyPr/>
          <a:lstStyle/>
          <a:p>
            <a:pPr algn="just"/>
            <a:r>
              <a:rPr lang="ru-RU" dirty="0"/>
              <a:t>Рассмотреть существующие подходы разработки </a:t>
            </a:r>
            <a:r>
              <a:rPr lang="en-US" dirty="0"/>
              <a:t>GUI;</a:t>
            </a:r>
            <a:endParaRPr lang="ru-RU" dirty="0"/>
          </a:p>
          <a:p>
            <a:pPr algn="just"/>
            <a:r>
              <a:rPr lang="ru-RU" dirty="0"/>
              <a:t>Разработать тестовое </a:t>
            </a:r>
            <a:r>
              <a:rPr lang="en-US" dirty="0"/>
              <a:t>web-</a:t>
            </a:r>
            <a:r>
              <a:rPr lang="ru-RU" dirty="0"/>
              <a:t>приложение</a:t>
            </a:r>
            <a:r>
              <a:rPr lang="en-US" dirty="0"/>
              <a:t>;</a:t>
            </a:r>
            <a:endParaRPr lang="ru-RU" dirty="0"/>
          </a:p>
          <a:p>
            <a:pPr algn="just"/>
            <a:r>
              <a:rPr lang="ru-RU" dirty="0"/>
              <a:t>Запустить разработанное </a:t>
            </a:r>
            <a:r>
              <a:rPr lang="en-US" dirty="0"/>
              <a:t>web-</a:t>
            </a:r>
            <a:r>
              <a:rPr lang="ru-RU" dirty="0"/>
              <a:t>приложение на тестовом сервере.</a:t>
            </a:r>
          </a:p>
        </p:txBody>
      </p:sp>
    </p:spTree>
    <p:extLst>
      <p:ext uri="{BB962C8B-B14F-4D97-AF65-F5344CB8AC3E}">
        <p14:creationId xmlns:p14="http://schemas.microsoft.com/office/powerpoint/2010/main" val="1132650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24102B1F-A0A8-F7E5-1EE9-48E49DD46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591" y="1498254"/>
            <a:ext cx="11498817" cy="5203507"/>
          </a:xfrm>
        </p:spPr>
        <p:txBody>
          <a:bodyPr>
            <a:normAutofit/>
          </a:bodyPr>
          <a:lstStyle/>
          <a:p>
            <a:pPr algn="just">
              <a:buClr>
                <a:schemeClr val="tx1"/>
              </a:buClr>
            </a:pPr>
            <a:r>
              <a:rPr lang="ru-RU" dirty="0">
                <a:solidFill>
                  <a:schemeClr val="accent2"/>
                </a:solidFill>
              </a:rPr>
              <a:t>Интерфейс</a:t>
            </a:r>
            <a:r>
              <a:rPr lang="ru-RU" dirty="0"/>
              <a:t> </a:t>
            </a: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— </a:t>
            </a:r>
            <a:r>
              <a:rPr lang="ru-RU" dirty="0"/>
              <a:t>это совокупность средств методов и правил взаимодействия</a:t>
            </a:r>
            <a:r>
              <a:rPr lang="en-US" dirty="0"/>
              <a:t> </a:t>
            </a:r>
            <a:r>
              <a:rPr lang="ru-RU" dirty="0"/>
              <a:t>управления контроля и т</a:t>
            </a:r>
            <a:r>
              <a:rPr lang="en-US" dirty="0"/>
              <a:t>.</a:t>
            </a:r>
            <a:r>
              <a:rPr lang="ru-RU" dirty="0"/>
              <a:t>д</a:t>
            </a:r>
            <a:r>
              <a:rPr lang="en-US" dirty="0"/>
              <a:t>.</a:t>
            </a:r>
            <a:r>
              <a:rPr lang="ru-RU" dirty="0"/>
              <a:t> между элементами системы</a:t>
            </a:r>
            <a:r>
              <a:rPr lang="en-US" dirty="0"/>
              <a:t>;</a:t>
            </a:r>
          </a:p>
          <a:p>
            <a:pPr algn="just">
              <a:buClr>
                <a:schemeClr val="tx1"/>
              </a:buClr>
            </a:pPr>
            <a:r>
              <a:rPr lang="ru-RU" dirty="0">
                <a:solidFill>
                  <a:schemeClr val="accent2"/>
                </a:solidFill>
              </a:rPr>
              <a:t>Пользовательский интерфейс </a:t>
            </a: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—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/>
              <a:t>это разновидность интерфейсов</a:t>
            </a:r>
            <a:r>
              <a:rPr lang="en-US" dirty="0"/>
              <a:t>,</a:t>
            </a:r>
            <a:r>
              <a:rPr lang="ru-RU" dirty="0"/>
              <a:t> в котором одна</a:t>
            </a:r>
            <a:r>
              <a:rPr lang="en-US" dirty="0"/>
              <a:t> </a:t>
            </a:r>
            <a:r>
              <a:rPr lang="ru-RU" dirty="0"/>
              <a:t>сторона представлена человеком</a:t>
            </a:r>
            <a:r>
              <a:rPr lang="en-US" dirty="0"/>
              <a:t>-</a:t>
            </a:r>
            <a:r>
              <a:rPr lang="ru-RU" dirty="0"/>
              <a:t>пользователем</a:t>
            </a:r>
            <a:r>
              <a:rPr lang="en-US" dirty="0"/>
              <a:t>,</a:t>
            </a:r>
            <a:r>
              <a:rPr lang="ru-RU" dirty="0"/>
              <a:t> другая</a:t>
            </a:r>
            <a:r>
              <a:rPr lang="en-US" dirty="0"/>
              <a:t> </a:t>
            </a: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—</a:t>
            </a:r>
            <a:r>
              <a:rPr lang="en-US" dirty="0"/>
              <a:t> </a:t>
            </a:r>
            <a:r>
              <a:rPr lang="ru-RU" dirty="0"/>
              <a:t>машиной</a:t>
            </a:r>
            <a:r>
              <a:rPr lang="en-US" dirty="0"/>
              <a:t>-</a:t>
            </a:r>
            <a:r>
              <a:rPr lang="ru-RU" dirty="0"/>
              <a:t>устройством</a:t>
            </a:r>
            <a:r>
              <a:rPr lang="en-US" dirty="0"/>
              <a:t>. </a:t>
            </a:r>
            <a:endParaRPr lang="ru-RU" dirty="0"/>
          </a:p>
          <a:p>
            <a:pPr algn="just">
              <a:buClr>
                <a:schemeClr val="tx1"/>
              </a:buClr>
            </a:pPr>
            <a:r>
              <a:rPr lang="ru-RU" dirty="0">
                <a:solidFill>
                  <a:schemeClr val="accent2"/>
                </a:solidFill>
              </a:rPr>
              <a:t>Графический пользовательский интерфейс (</a:t>
            </a:r>
            <a:r>
              <a:rPr lang="en-US" dirty="0">
                <a:solidFill>
                  <a:schemeClr val="accent2"/>
                </a:solidFill>
              </a:rPr>
              <a:t>GUI</a:t>
            </a:r>
            <a:r>
              <a:rPr lang="ru-RU" dirty="0">
                <a:solidFill>
                  <a:schemeClr val="accent2"/>
                </a:solidFill>
              </a:rPr>
              <a:t>)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—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/>
              <a:t>это</a:t>
            </a:r>
            <a:r>
              <a:rPr lang="en-US" dirty="0"/>
              <a:t> </a:t>
            </a:r>
            <a:r>
              <a:rPr lang="ru-RU" dirty="0"/>
              <a:t>разновидность</a:t>
            </a:r>
            <a:r>
              <a:rPr lang="en-US" dirty="0"/>
              <a:t> </a:t>
            </a:r>
            <a:r>
              <a:rPr lang="ru-RU" dirty="0"/>
              <a:t>пользовательского интерфейса</a:t>
            </a:r>
            <a:r>
              <a:rPr lang="en-US" dirty="0"/>
              <a:t>,</a:t>
            </a:r>
            <a:r>
              <a:rPr lang="ru-RU" dirty="0"/>
              <a:t> в котором элементы интерфейса меню кнопки</a:t>
            </a:r>
            <a:r>
              <a:rPr lang="en-US" dirty="0"/>
              <a:t> </a:t>
            </a:r>
            <a:r>
              <a:rPr lang="ru-RU" dirty="0"/>
              <a:t>значки списки и т</a:t>
            </a:r>
            <a:r>
              <a:rPr lang="en-US" dirty="0"/>
              <a:t>.</a:t>
            </a:r>
            <a:r>
              <a:rPr lang="ru-RU" dirty="0"/>
              <a:t>п</a:t>
            </a:r>
            <a:r>
              <a:rPr lang="en-US" dirty="0"/>
              <a:t>.,</a:t>
            </a:r>
            <a:r>
              <a:rPr lang="ru-RU" dirty="0"/>
              <a:t> представленные пользователю на дисплее</a:t>
            </a:r>
            <a:r>
              <a:rPr lang="en-US" dirty="0"/>
              <a:t>,</a:t>
            </a:r>
            <a:r>
              <a:rPr lang="ru-RU" dirty="0"/>
              <a:t> исполнены в виде</a:t>
            </a:r>
            <a:r>
              <a:rPr lang="en-US" dirty="0"/>
              <a:t> </a:t>
            </a:r>
            <a:r>
              <a:rPr lang="ru-RU" dirty="0"/>
              <a:t>графических изображений</a:t>
            </a:r>
            <a:r>
              <a:rPr lang="en-US" dirty="0"/>
              <a:t>.</a:t>
            </a:r>
            <a:endParaRPr lang="ru-RU" dirty="0"/>
          </a:p>
          <a:p>
            <a:endParaRPr lang="ru-RU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F052684E-A6CB-87C2-7F21-FC071272B9B2}"/>
              </a:ext>
            </a:extLst>
          </p:cNvPr>
          <p:cNvSpPr txBox="1">
            <a:spLocks/>
          </p:cNvSpPr>
          <p:nvPr/>
        </p:nvSpPr>
        <p:spPr>
          <a:xfrm>
            <a:off x="346591" y="156238"/>
            <a:ext cx="11498817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b="1" dirty="0">
                <a:solidFill>
                  <a:schemeClr val="accent2"/>
                </a:solidFill>
              </a:rPr>
              <a:t>Введение</a:t>
            </a:r>
          </a:p>
        </p:txBody>
      </p:sp>
    </p:spTree>
    <p:extLst>
      <p:ext uri="{BB962C8B-B14F-4D97-AF65-F5344CB8AC3E}">
        <p14:creationId xmlns:p14="http://schemas.microsoft.com/office/powerpoint/2010/main" val="2994230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D049EE8C-CAF9-237E-C3BD-88F77AC040AB}"/>
              </a:ext>
            </a:extLst>
          </p:cNvPr>
          <p:cNvSpPr txBox="1">
            <a:spLocks/>
          </p:cNvSpPr>
          <p:nvPr/>
        </p:nvSpPr>
        <p:spPr>
          <a:xfrm>
            <a:off x="346591" y="156238"/>
            <a:ext cx="11498817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3600" b="1" dirty="0">
                <a:solidFill>
                  <a:schemeClr val="accent2"/>
                </a:solidFill>
              </a:rPr>
              <a:t>Методы взаимодействия пользователя и ЭВМ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18E62D94-1B16-B8D3-E099-D07DCD88D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591" y="1236792"/>
            <a:ext cx="3528723" cy="480491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>
                <a:solidFill>
                  <a:schemeClr val="accent2"/>
                </a:solidFill>
              </a:rPr>
              <a:t>Ограничительный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D54FF36-0D0F-7ADA-B487-5EDE2DE44D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518" y="583332"/>
            <a:ext cx="5206482" cy="622490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9CC3A23-2B42-636A-7619-49E1A7C4813D}"/>
              </a:ext>
            </a:extLst>
          </p:cNvPr>
          <p:cNvSpPr txBox="1"/>
          <p:nvPr/>
        </p:nvSpPr>
        <p:spPr>
          <a:xfrm>
            <a:off x="346591" y="1717283"/>
            <a:ext cx="6638927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b="0" dirty="0">
                <a:effectLst/>
              </a:rPr>
              <a:t>	Пользователю предоставляется некий набор операций. Операция имеет название, исходные данные и результаты. Пользователь решает, какую из операций необходимо выбрать в данный момент, и задает для нее исходные данные. После чего ЭВМ выполняет указанную операцию, активируя соответствующие функции приложения, и выдаёт результаты операции пользователю.</a:t>
            </a:r>
            <a:endParaRPr lang="ru-RU" dirty="0"/>
          </a:p>
          <a:p>
            <a:pPr algn="just"/>
            <a:r>
              <a:rPr lang="ru-RU" b="0" dirty="0">
                <a:effectLst/>
              </a:rPr>
              <a:t>	Следовательно, пользователь должен сам планировать ход выполнения своего задания из предоставляемых ему операций. </a:t>
            </a:r>
          </a:p>
        </p:txBody>
      </p:sp>
    </p:spTree>
    <p:extLst>
      <p:ext uri="{BB962C8B-B14F-4D97-AF65-F5344CB8AC3E}">
        <p14:creationId xmlns:p14="http://schemas.microsoft.com/office/powerpoint/2010/main" val="2077059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Объект 2">
            <a:extLst>
              <a:ext uri="{FF2B5EF4-FFF2-40B4-BE49-F238E27FC236}">
                <a16:creationId xmlns:a16="http://schemas.microsoft.com/office/drawing/2014/main" id="{8AC3DBDB-907E-5812-36EF-ED5D2598CB20}"/>
              </a:ext>
            </a:extLst>
          </p:cNvPr>
          <p:cNvSpPr txBox="1">
            <a:spLocks/>
          </p:cNvSpPr>
          <p:nvPr/>
        </p:nvSpPr>
        <p:spPr>
          <a:xfrm>
            <a:off x="346591" y="1236792"/>
            <a:ext cx="3528723" cy="4804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2"/>
            </a:pPr>
            <a:r>
              <a:rPr lang="ru-RU" dirty="0">
                <a:solidFill>
                  <a:schemeClr val="accent2"/>
                </a:solidFill>
              </a:rPr>
              <a:t>Направляющий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F7504BF0-B836-A64B-B6EA-AE86FA5E694C}"/>
              </a:ext>
            </a:extLst>
          </p:cNvPr>
          <p:cNvSpPr txBox="1">
            <a:spLocks/>
          </p:cNvSpPr>
          <p:nvPr/>
        </p:nvSpPr>
        <p:spPr>
          <a:xfrm>
            <a:off x="346591" y="156238"/>
            <a:ext cx="11498817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3600" b="1" dirty="0">
                <a:solidFill>
                  <a:schemeClr val="accent2"/>
                </a:solidFill>
              </a:rPr>
              <a:t>Методы взаимодействия пользователя и ЭВМ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2545634-CBF6-27D5-D19E-D51B3449DF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5747" y="599778"/>
            <a:ext cx="4265603" cy="62084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3299FBC-8D49-B14A-3CCF-A81BAF298115}"/>
              </a:ext>
            </a:extLst>
          </p:cNvPr>
          <p:cNvSpPr txBox="1"/>
          <p:nvPr/>
        </p:nvSpPr>
        <p:spPr>
          <a:xfrm>
            <a:off x="346591" y="1717283"/>
            <a:ext cx="7250711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b="0" dirty="0">
                <a:effectLst/>
              </a:rPr>
              <a:t>Направляющий метод взаимодействия “пользователь-ЭВМ” состоит из следующих основных этапов:</a:t>
            </a:r>
            <a:endParaRPr lang="en-US" b="0" dirty="0">
              <a:effectLst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b="0" dirty="0">
                <a:effectLst/>
              </a:rPr>
              <a:t>информирование пользователя о множестве допустимых заданий, которые может выполнять ЭВМ в рамках данного приложения;</a:t>
            </a:r>
            <a:endParaRPr lang="en-US" b="0" dirty="0">
              <a:effectLst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b="0" dirty="0">
                <a:effectLst/>
              </a:rPr>
              <a:t>выбор пользователем задания по меню заданий и передача его ЭВМ на выполнение;</a:t>
            </a:r>
            <a:endParaRPr lang="en-US" b="0" dirty="0">
              <a:effectLst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b="0" dirty="0">
                <a:effectLst/>
              </a:rPr>
              <a:t>планирование процесса взаимодействия при выполнении задания;</a:t>
            </a:r>
            <a:endParaRPr lang="en-US" b="0" dirty="0">
              <a:effectLst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b="0" dirty="0">
                <a:effectLst/>
              </a:rPr>
              <a:t>ввод пользователем данных, необходимых ЭВМ для выполнения задания;</a:t>
            </a:r>
            <a:endParaRPr lang="en-US" b="0" dirty="0">
              <a:effectLst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b="0" dirty="0">
                <a:effectLst/>
              </a:rPr>
              <a:t>передача пользователю результатов выполнения задания и их оценка пользователем. </a:t>
            </a:r>
          </a:p>
        </p:txBody>
      </p:sp>
    </p:spTree>
    <p:extLst>
      <p:ext uri="{BB962C8B-B14F-4D97-AF65-F5344CB8AC3E}">
        <p14:creationId xmlns:p14="http://schemas.microsoft.com/office/powerpoint/2010/main" val="3186367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ED478AC-D890-0DF8-E973-615C6E4AE5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70"/>
          <a:stretch/>
        </p:blipFill>
        <p:spPr>
          <a:xfrm>
            <a:off x="5596647" y="671227"/>
            <a:ext cx="6595353" cy="618677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7582F3A-B459-86D3-7374-52CF2C187C63}"/>
              </a:ext>
            </a:extLst>
          </p:cNvPr>
          <p:cNvSpPr txBox="1"/>
          <p:nvPr/>
        </p:nvSpPr>
        <p:spPr>
          <a:xfrm>
            <a:off x="346590" y="1503570"/>
            <a:ext cx="582074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dirty="0"/>
              <a:t>Составные элементы подхода к созданию универсального средства построения пользовательского интерфейса программных средств</a:t>
            </a:r>
            <a:r>
              <a:rPr lang="en-US" dirty="0"/>
              <a:t>:</a:t>
            </a:r>
            <a:endParaRPr lang="ru-RU" dirty="0"/>
          </a:p>
          <a:p>
            <a:pPr marL="457200" indent="-457200" algn="just">
              <a:buClr>
                <a:schemeClr val="accent2"/>
              </a:buClr>
              <a:buFont typeface="+mj-lt"/>
              <a:buAutoNum type="arabicPeriod"/>
            </a:pPr>
            <a:r>
              <a:rPr lang="ru-RU" dirty="0"/>
              <a:t>Мониторинг действий оператора позволяет осуществлять сбор и накопление статистики деятельности оператора во время эксплуатации программных средств</a:t>
            </a:r>
            <a:r>
              <a:rPr lang="en-US" dirty="0"/>
              <a:t>;</a:t>
            </a:r>
            <a:endParaRPr lang="ru-RU" dirty="0"/>
          </a:p>
          <a:p>
            <a:pPr marL="457200" indent="-457200" algn="just">
              <a:buClr>
                <a:schemeClr val="accent2"/>
              </a:buClr>
              <a:buFont typeface="+mj-lt"/>
              <a:buAutoNum type="arabicPeriod"/>
            </a:pPr>
            <a:r>
              <a:rPr lang="ru-RU" dirty="0"/>
              <a:t>Обеспечивается оценка качества пользовательского интерфейса</a:t>
            </a:r>
            <a:r>
              <a:rPr lang="en-US" dirty="0"/>
              <a:t>;</a:t>
            </a:r>
            <a:endParaRPr lang="ru-RU" dirty="0"/>
          </a:p>
          <a:p>
            <a:pPr marL="457200" indent="-457200" algn="just">
              <a:buClr>
                <a:schemeClr val="accent2"/>
              </a:buClr>
              <a:buFont typeface="+mj-lt"/>
              <a:buAutoNum type="arabicPeriod"/>
            </a:pPr>
            <a:r>
              <a:rPr lang="ru-RU" dirty="0"/>
              <a:t>Подразумевает возможность автоматизированного документирования интерфейса программы</a:t>
            </a:r>
            <a:r>
              <a:rPr lang="en-US" dirty="0"/>
              <a:t>;</a:t>
            </a:r>
            <a:endParaRPr lang="ru-RU" dirty="0"/>
          </a:p>
          <a:p>
            <a:pPr marL="457200" indent="-457200" algn="just">
              <a:buClr>
                <a:schemeClr val="accent2"/>
              </a:buClr>
              <a:buFont typeface="+mj-lt"/>
              <a:buAutoNum type="arabicPeriod"/>
            </a:pPr>
            <a:r>
              <a:rPr lang="ru-RU" dirty="0"/>
              <a:t>Отображение некоторого абстрактного сценария осуществляет механизм его интерпретации в стандартные программные процедуры. </a:t>
            </a:r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CDE720E5-A7AD-BEE2-1B84-F9A3FFBC8515}"/>
              </a:ext>
            </a:extLst>
          </p:cNvPr>
          <p:cNvSpPr txBox="1">
            <a:spLocks/>
          </p:cNvSpPr>
          <p:nvPr/>
        </p:nvSpPr>
        <p:spPr>
          <a:xfrm>
            <a:off x="498992" y="308638"/>
            <a:ext cx="9371340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ru-RU" sz="3200" b="1" dirty="0"/>
          </a:p>
        </p:txBody>
      </p: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5EA377CE-6431-8794-42DE-5883C05442D7}"/>
              </a:ext>
            </a:extLst>
          </p:cNvPr>
          <p:cNvSpPr txBox="1">
            <a:spLocks/>
          </p:cNvSpPr>
          <p:nvPr/>
        </p:nvSpPr>
        <p:spPr>
          <a:xfrm>
            <a:off x="346591" y="156238"/>
            <a:ext cx="11498817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3600" b="1" dirty="0">
                <a:solidFill>
                  <a:schemeClr val="accent2"/>
                </a:solidFill>
              </a:rPr>
              <a:t>Методический подход к созданию универсального пользовательского интерфейса</a:t>
            </a:r>
          </a:p>
        </p:txBody>
      </p:sp>
    </p:spTree>
    <p:extLst>
      <p:ext uri="{BB962C8B-B14F-4D97-AF65-F5344CB8AC3E}">
        <p14:creationId xmlns:p14="http://schemas.microsoft.com/office/powerpoint/2010/main" val="1749309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A260E4E5-6128-FD54-881C-A3AC6AC88FDC}"/>
              </a:ext>
            </a:extLst>
          </p:cNvPr>
          <p:cNvSpPr txBox="1">
            <a:spLocks/>
          </p:cNvSpPr>
          <p:nvPr/>
        </p:nvSpPr>
        <p:spPr>
          <a:xfrm>
            <a:off x="346591" y="156238"/>
            <a:ext cx="11498817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b="1" dirty="0">
                <a:solidFill>
                  <a:schemeClr val="accent2"/>
                </a:solidFill>
              </a:rPr>
              <a:t>Построение пользовательского интерфейса с использованием интерактивного машинного обучения</a:t>
            </a: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F74E208E-223C-814A-B9E7-3B71004B6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590" y="1952285"/>
            <a:ext cx="11498817" cy="2953430"/>
          </a:xfrm>
        </p:spPr>
        <p:txBody>
          <a:bodyPr/>
          <a:lstStyle/>
          <a:p>
            <a:pPr marL="514350" indent="-514350" algn="just">
              <a:buClr>
                <a:schemeClr val="accent2"/>
              </a:buClr>
              <a:buFont typeface="+mj-lt"/>
              <a:buAutoNum type="arabicPeriod"/>
            </a:pPr>
            <a:r>
              <a:rPr lang="ru-RU" dirty="0"/>
              <a:t>Сбор входных данных</a:t>
            </a:r>
            <a:r>
              <a:rPr lang="en-US" dirty="0"/>
              <a:t>;</a:t>
            </a:r>
          </a:p>
          <a:p>
            <a:pPr marL="514350" indent="-514350" algn="just">
              <a:buClr>
                <a:schemeClr val="accent2"/>
              </a:buClr>
              <a:buFont typeface="+mj-lt"/>
              <a:buAutoNum type="arabicPeriod"/>
            </a:pPr>
            <a:r>
              <a:rPr lang="ru-RU" dirty="0"/>
              <a:t>На основании собранных данных проводится обучение</a:t>
            </a:r>
            <a:r>
              <a:rPr lang="en-US" dirty="0"/>
              <a:t>;</a:t>
            </a:r>
            <a:endParaRPr lang="ru-RU" dirty="0"/>
          </a:p>
          <a:p>
            <a:pPr marL="514350" indent="-514350" algn="just">
              <a:buClr>
                <a:schemeClr val="accent2"/>
              </a:buClr>
              <a:buFont typeface="+mj-lt"/>
              <a:buAutoNum type="arabicPeriod"/>
            </a:pPr>
            <a:r>
              <a:rPr lang="ru-RU" dirty="0"/>
              <a:t>По результатам обучения строится последовательность действий для достижения необходимого результата</a:t>
            </a:r>
            <a:r>
              <a:rPr lang="en-US" dirty="0"/>
              <a:t>;</a:t>
            </a:r>
            <a:endParaRPr lang="ru-RU" dirty="0"/>
          </a:p>
          <a:p>
            <a:pPr marL="514350" indent="-514350" algn="just">
              <a:buClr>
                <a:schemeClr val="accent2"/>
              </a:buClr>
              <a:buFont typeface="+mj-lt"/>
              <a:buAutoNum type="arabicPeriod"/>
            </a:pPr>
            <a:r>
              <a:rPr lang="ru-RU" dirty="0"/>
              <a:t>На основании полученных результатов вносятся корректировки в существующий интерфейс, после чего обучение продолжается.</a:t>
            </a:r>
            <a:endParaRPr lang="en-US" dirty="0"/>
          </a:p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endParaRPr lang="ru-RU" dirty="0"/>
          </a:p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endParaRPr lang="ru-RU" dirty="0"/>
          </a:p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59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82F418FC-A3E8-7B9A-E77E-A4E9E16129D4}"/>
              </a:ext>
            </a:extLst>
          </p:cNvPr>
          <p:cNvSpPr txBox="1">
            <a:spLocks/>
          </p:cNvSpPr>
          <p:nvPr/>
        </p:nvSpPr>
        <p:spPr>
          <a:xfrm>
            <a:off x="100787" y="4375311"/>
            <a:ext cx="11498817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ru-RU" b="1" dirty="0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3F300374-2CB1-7C1A-119E-E9A832C86F63}"/>
              </a:ext>
            </a:extLst>
          </p:cNvPr>
          <p:cNvSpPr txBox="1">
            <a:spLocks/>
          </p:cNvSpPr>
          <p:nvPr/>
        </p:nvSpPr>
        <p:spPr>
          <a:xfrm>
            <a:off x="346591" y="156238"/>
            <a:ext cx="11498817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b="1" dirty="0">
                <a:solidFill>
                  <a:schemeClr val="accent2"/>
                </a:solidFill>
              </a:rPr>
              <a:t>Разработка тестового </a:t>
            </a:r>
            <a:r>
              <a:rPr lang="en-US" b="1" dirty="0">
                <a:solidFill>
                  <a:schemeClr val="accent2"/>
                </a:solidFill>
              </a:rPr>
              <a:t>web-</a:t>
            </a:r>
            <a:r>
              <a:rPr lang="ru-RU" b="1" dirty="0">
                <a:solidFill>
                  <a:schemeClr val="accent2"/>
                </a:solidFill>
              </a:rPr>
              <a:t>приложения</a:t>
            </a:r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0502273D-1A53-361D-3256-C519BC170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591" y="1498254"/>
            <a:ext cx="9182420" cy="520350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/>
              <a:t>В рамках проекта использовались</a:t>
            </a:r>
            <a:r>
              <a:rPr lang="en-US" dirty="0"/>
              <a:t>:</a:t>
            </a:r>
          </a:p>
          <a:p>
            <a:pPr algn="just">
              <a:buClr>
                <a:schemeClr val="tx1"/>
              </a:buClr>
            </a:pPr>
            <a:r>
              <a:rPr lang="en-US" dirty="0">
                <a:solidFill>
                  <a:schemeClr val="accent2"/>
                </a:solidFill>
              </a:rPr>
              <a:t>Django</a:t>
            </a:r>
            <a:r>
              <a:rPr lang="en-US" dirty="0"/>
              <a:t> </a:t>
            </a:r>
            <a:r>
              <a:rPr lang="ru-RU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—</a:t>
            </a:r>
            <a:r>
              <a:rPr lang="en-US" dirty="0"/>
              <a:t> </a:t>
            </a:r>
            <a:r>
              <a:rPr lang="ru-RU" b="0" dirty="0">
                <a:effectLst/>
              </a:rPr>
              <a:t>это высокоуровневый Python </a:t>
            </a:r>
            <a:r>
              <a:rPr lang="en-US" b="0" dirty="0">
                <a:effectLst/>
              </a:rPr>
              <a:t>web</a:t>
            </a:r>
            <a:r>
              <a:rPr lang="ru-RU" b="0" dirty="0">
                <a:effectLst/>
              </a:rPr>
              <a:t>-фреймворк для бэкенда, который позволяет быстро создавать безопасные и поддерживаемые </a:t>
            </a:r>
            <a:r>
              <a:rPr lang="en-US" b="0" dirty="0">
                <a:effectLst/>
              </a:rPr>
              <a:t>web</a:t>
            </a:r>
            <a:r>
              <a:rPr lang="ru-RU" b="0" dirty="0">
                <a:effectLst/>
              </a:rPr>
              <a:t>-сайты</a:t>
            </a:r>
            <a:r>
              <a:rPr lang="en-US" dirty="0"/>
              <a:t>.</a:t>
            </a:r>
          </a:p>
          <a:p>
            <a:pPr marL="0" indent="0" algn="just">
              <a:buNone/>
            </a:pPr>
            <a:endParaRPr lang="ru-RU" b="0" dirty="0">
              <a:effectLst/>
            </a:endParaRPr>
          </a:p>
          <a:p>
            <a:pPr algn="just">
              <a:buClr>
                <a:schemeClr val="tx1"/>
              </a:buClr>
            </a:pPr>
            <a:r>
              <a:rPr lang="en-US" dirty="0">
                <a:solidFill>
                  <a:schemeClr val="accent2"/>
                </a:solidFill>
              </a:rPr>
              <a:t>Docker</a:t>
            </a:r>
            <a:r>
              <a:rPr lang="en-US" dirty="0"/>
              <a:t> </a:t>
            </a:r>
            <a:r>
              <a:rPr lang="ru-RU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—</a:t>
            </a:r>
            <a:r>
              <a:rPr lang="en-US" dirty="0"/>
              <a:t> </a:t>
            </a:r>
            <a:r>
              <a:rPr lang="ru-RU" dirty="0"/>
              <a:t>программное обеспечение, применяемое для разработки, тестирования, доставки и запуска </a:t>
            </a:r>
            <a:r>
              <a:rPr lang="en-US" dirty="0"/>
              <a:t>web</a:t>
            </a:r>
            <a:r>
              <a:rPr lang="ru-RU" dirty="0"/>
              <a:t>-приложений в средах с поддержкой контейнеризации.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F416943-ACB6-044D-0DBA-7BEAD0FBE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4790" y="2059342"/>
            <a:ext cx="2446421" cy="846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ress and Media Resources - Docker">
            <a:extLst>
              <a:ext uri="{FF2B5EF4-FFF2-40B4-BE49-F238E27FC236}">
                <a16:creationId xmlns:a16="http://schemas.microsoft.com/office/drawing/2014/main" id="{429A091B-FC28-EA4C-5008-A45BF112F4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4789" y="3951968"/>
            <a:ext cx="2446421" cy="2093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3023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30F32BED-2E12-E50E-7872-6142B95D70B3}"/>
              </a:ext>
            </a:extLst>
          </p:cNvPr>
          <p:cNvSpPr txBox="1">
            <a:spLocks/>
          </p:cNvSpPr>
          <p:nvPr/>
        </p:nvSpPr>
        <p:spPr>
          <a:xfrm>
            <a:off x="346592" y="144943"/>
            <a:ext cx="11498817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b="1" dirty="0">
                <a:solidFill>
                  <a:schemeClr val="accent2"/>
                </a:solidFill>
              </a:rPr>
              <a:t>Разработка тестового </a:t>
            </a:r>
            <a:r>
              <a:rPr lang="en-US" b="1" dirty="0">
                <a:solidFill>
                  <a:schemeClr val="accent2"/>
                </a:solidFill>
              </a:rPr>
              <a:t>web-</a:t>
            </a:r>
            <a:r>
              <a:rPr lang="ru-RU" b="1" dirty="0">
                <a:solidFill>
                  <a:schemeClr val="accent2"/>
                </a:solidFill>
              </a:rPr>
              <a:t>приложения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69A98C6B-DD53-FD05-F75C-FA57F21889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592" y="1113309"/>
            <a:ext cx="5175903" cy="1052460"/>
          </a:xfr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E08C2C6-8991-871E-8523-CB25934BCC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495" y="2278306"/>
            <a:ext cx="6444462" cy="4423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710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Фиолетовый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1489</TotalTime>
  <Words>515</Words>
  <Application>Microsoft Office PowerPoint</Application>
  <PresentationFormat>Широкоэкранный</PresentationFormat>
  <Paragraphs>47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Разработка библиотеки функций на языке Python, реализующей автоматизированное построение динамических графических пользовательских интерфейсов в рамках CMS Django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Артур Василян</dc:creator>
  <cp:lastModifiedBy>Артур Василян</cp:lastModifiedBy>
  <cp:revision>14</cp:revision>
  <dcterms:created xsi:type="dcterms:W3CDTF">2022-12-22T15:39:28Z</dcterms:created>
  <dcterms:modified xsi:type="dcterms:W3CDTF">2023-01-18T14:38:37Z</dcterms:modified>
</cp:coreProperties>
</file>