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9" r:id="rId10"/>
    <p:sldId id="270" r:id="rId11"/>
    <p:sldId id="273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1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2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5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2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A265-168D-4E10-A559-F55E159840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DF9F-D246-48A4-B586-758A2EFF5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3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248" y="307716"/>
            <a:ext cx="9144000" cy="16540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sz="2000" dirty="0" smtClean="0"/>
            </a:br>
            <a:r>
              <a:rPr lang="ru-RU" sz="2000" dirty="0" smtClean="0"/>
              <a:t>«МОСКОВСКИЙ ГОСУДАРСТВЕННЫЙ ТЕХНИЧЕСКИЙ УНИВЕРСИТЕТ ИМЕНИ Н.Э. БАУМАНА»</a:t>
            </a:r>
            <a:br>
              <a:rPr lang="ru-RU" sz="2000" dirty="0" smtClean="0"/>
            </a:br>
            <a:r>
              <a:rPr lang="ru-RU" sz="2000" dirty="0" smtClean="0"/>
              <a:t>(МГТУ им. Н.Э. БАУМАНА)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9832" y="2086495"/>
            <a:ext cx="10316095" cy="4256116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pPr algn="l"/>
            <a:r>
              <a:rPr lang="ru-RU" sz="2000" dirty="0">
                <a:latin typeface="+mj-lt"/>
              </a:rPr>
              <a:t>	</a:t>
            </a:r>
            <a:r>
              <a:rPr lang="ru-RU" sz="2000" dirty="0" smtClean="0">
                <a:latin typeface="+mj-lt"/>
              </a:rPr>
              <a:t>			    Громов Иван Сергеевич</a:t>
            </a:r>
          </a:p>
          <a:p>
            <a:r>
              <a:rPr lang="ru-RU" sz="2000" dirty="0">
                <a:latin typeface="+mj-lt"/>
              </a:rPr>
              <a:t>	</a:t>
            </a:r>
            <a:r>
              <a:rPr lang="ru-RU" dirty="0"/>
              <a:t>Программная реализация удалённого запуска </a:t>
            </a:r>
            <a:r>
              <a:rPr lang="ru-RU" dirty="0" err="1"/>
              <a:t>графоориентированных</a:t>
            </a:r>
            <a:r>
              <a:rPr lang="ru-RU" dirty="0"/>
              <a:t> решателей систем инженерного </a:t>
            </a:r>
            <a:r>
              <a:rPr lang="ru-RU" dirty="0" smtClean="0"/>
              <a:t>анализа</a:t>
            </a:r>
          </a:p>
          <a:p>
            <a:r>
              <a:rPr lang="ru-RU" sz="2000" dirty="0" smtClean="0">
                <a:latin typeface="+mj-lt"/>
              </a:rPr>
              <a:t>Научный руководитель: доцент РК-6, к.ф.-м.н.,</a:t>
            </a:r>
          </a:p>
          <a:p>
            <a:r>
              <a:rPr lang="ru-RU" sz="2000" dirty="0" smtClean="0">
                <a:latin typeface="+mj-lt"/>
              </a:rPr>
              <a:t>Соколов Александр Павлович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ПРЕЗЕНТАЦИЯ (курсовая работа)</a:t>
            </a:r>
          </a:p>
          <a:p>
            <a:r>
              <a:rPr lang="ru-RU" sz="2000" dirty="0" smtClean="0">
                <a:latin typeface="+mj-lt"/>
              </a:rPr>
              <a:t>Программная реализация удалённого запуска </a:t>
            </a:r>
            <a:r>
              <a:rPr lang="ru-RU" sz="2000" dirty="0" err="1" smtClean="0">
                <a:latin typeface="+mj-lt"/>
              </a:rPr>
              <a:t>графоориентированных</a:t>
            </a:r>
            <a:r>
              <a:rPr lang="ru-RU" sz="2000" dirty="0" smtClean="0">
                <a:latin typeface="+mj-lt"/>
              </a:rPr>
              <a:t> решателей систем инженерного анализа</a:t>
            </a:r>
          </a:p>
          <a:p>
            <a:r>
              <a:rPr lang="ru-RU" sz="2000" dirty="0" smtClean="0">
                <a:latin typeface="+mj-lt"/>
              </a:rPr>
              <a:t>Москва, 2018</a:t>
            </a:r>
            <a:endParaRPr lang="ru-RU" sz="2000" dirty="0" smtClean="0">
              <a:latin typeface="+mj-lt"/>
            </a:endParaRPr>
          </a:p>
          <a:p>
            <a:endParaRPr lang="ru-RU" sz="20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20" y="2086495"/>
            <a:ext cx="407323" cy="4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571" y="739833"/>
            <a:ext cx="11046229" cy="5437130"/>
          </a:xfrm>
        </p:spPr>
        <p:txBody>
          <a:bodyPr/>
          <a:lstStyle/>
          <a:p>
            <a:r>
              <a:rPr lang="en-US" dirty="0" smtClean="0"/>
              <a:t>T.B.D.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55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FF0000"/>
                </a:solidFill>
              </a:rPr>
              <a:t>Анализ результатов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447" y="714895"/>
            <a:ext cx="10996353" cy="54620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1600" dirty="0" smtClean="0"/>
              <a:t>	На текущем этапе выполнения курсовой работы была проанализирована и декомпозирована поставленная задача, выполнен аналитический обзор литературы, произведен выбор решения, подлежащего дальнейшей реализации, сформирован прототип архитектуры решения поставленной задачи, спроектированы и </a:t>
            </a:r>
            <a:r>
              <a:rPr lang="ru-RU" sz="1600" dirty="0" err="1" smtClean="0"/>
              <a:t>прототипированы</a:t>
            </a:r>
            <a:r>
              <a:rPr lang="ru-RU" sz="1600" dirty="0" smtClean="0"/>
              <a:t> программные функции, реализующие необходимый функционал. Осталось завершить программную реализацию, провести тестирование и отладку, анализ результатов и подготовку документации.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4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Заключение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5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4702" y="2972782"/>
            <a:ext cx="10515600" cy="14495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4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Заключение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" y="74816"/>
            <a:ext cx="11262360" cy="46551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Введение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8596"/>
            <a:ext cx="10515600" cy="4938367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Актуальность: 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При </a:t>
            </a:r>
            <a:r>
              <a:rPr lang="ru-RU" sz="1600" dirty="0"/>
              <a:t>решении сложных ресурсоёмких задач зачастую вычислительных мощностей локального персонального компьютера уже не хватает и возникает потребность в использовании многопроцессорных удалённых машин. Задача направлена в целом на задействование разработанной в МГТУ им. Н.Э. Баумана специальной технологии построения программных реализаций сложных вычислительных методов, основанной на применении понятий теории графов. Технология позволяет систематизировать процесс разработки программных реализаций сложных вычислительных методов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          </a:t>
            </a:r>
            <a:r>
              <a:rPr lang="ru-RU" sz="1400" dirty="0" smtClean="0"/>
              <a:t>Локальная машина пользователя				          Удаленная вычислительная машина</a:t>
            </a:r>
            <a:endParaRPr lang="ru-RU" sz="1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72541" y="3757655"/>
            <a:ext cx="2684317" cy="1845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89520" y="3757655"/>
            <a:ext cx="3147752" cy="1845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089862" y="4372591"/>
            <a:ext cx="349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Передача параметров, инициализация начала вычислений, возврат результатов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96291" y="4003259"/>
            <a:ext cx="221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Задание параметров для вычислений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5528" y="4003259"/>
            <a:ext cx="2552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Программная реализация вычислительного метода и возврат результатов</a:t>
            </a:r>
            <a:endParaRPr lang="ru-RU" sz="1400" dirty="0"/>
          </a:p>
        </p:txBody>
      </p:sp>
      <p:cxnSp>
        <p:nvCxnSpPr>
          <p:cNvPr id="18" name="Прямая со стрелкой 17"/>
          <p:cNvCxnSpPr>
            <a:stCxn id="4" idx="3"/>
            <a:endCxn id="5" idx="1"/>
          </p:cNvCxnSpPr>
          <p:nvPr/>
        </p:nvCxnSpPr>
        <p:spPr>
          <a:xfrm>
            <a:off x="3956858" y="4680368"/>
            <a:ext cx="36326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b="1" dirty="0" smtClean="0"/>
              <a:t>Объект исследований: </a:t>
            </a:r>
            <a:r>
              <a:rPr lang="ru-RU" sz="1800" dirty="0" smtClean="0"/>
              <a:t>Реализация удалённого </a:t>
            </a:r>
            <a:r>
              <a:rPr lang="ru-RU" sz="1800" dirty="0"/>
              <a:t>запуска </a:t>
            </a:r>
            <a:r>
              <a:rPr lang="ru-RU" sz="1800" dirty="0" err="1"/>
              <a:t>графоориентированных</a:t>
            </a:r>
            <a:r>
              <a:rPr lang="ru-RU" sz="1800" dirty="0"/>
              <a:t> решателей систем инженерного </a:t>
            </a:r>
            <a:r>
              <a:rPr lang="ru-RU" sz="1800" dirty="0" smtClean="0"/>
              <a:t>анализа.</a:t>
            </a:r>
            <a:endParaRPr lang="ru-RU" sz="1700" b="1" dirty="0" smtClean="0"/>
          </a:p>
          <a:p>
            <a:pPr marL="0" indent="0">
              <a:buNone/>
            </a:pPr>
            <a:r>
              <a:rPr lang="ru-RU" sz="1700" b="1" dirty="0" smtClean="0"/>
              <a:t>Цель работы: </a:t>
            </a:r>
            <a:r>
              <a:rPr lang="ru-RU" sz="1800" dirty="0"/>
              <a:t>Обеспечить возможность удалённого запуска GBSE решателей.</a:t>
            </a:r>
            <a:endParaRPr lang="ru-RU" sz="1800" b="1" dirty="0" smtClean="0"/>
          </a:p>
          <a:p>
            <a:pPr marL="0" indent="0">
              <a:buNone/>
            </a:pPr>
            <a:r>
              <a:rPr lang="ru-RU" sz="1700" dirty="0" smtClean="0"/>
              <a:t>Задачи работы: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700" dirty="0" smtClean="0"/>
              <a:t>Провести</a:t>
            </a:r>
            <a:r>
              <a:rPr lang="ru-RU" sz="1700" dirty="0"/>
              <a:t> обзор литературы по теме: </a:t>
            </a:r>
            <a:r>
              <a:rPr lang="ru-RU" sz="1700" dirty="0" smtClean="0"/>
              <a:t>«Технологии </a:t>
            </a:r>
            <a:r>
              <a:rPr lang="ru-RU" sz="1700" dirty="0"/>
              <a:t>и методы удалённого запуска процедур и функций на высокопроизводительных вычислительных </a:t>
            </a:r>
            <a:r>
              <a:rPr lang="ru-RU" sz="1700" dirty="0" smtClean="0"/>
              <a:t>системах».</a:t>
            </a:r>
            <a:endParaRPr lang="ru-RU" sz="17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1700" dirty="0" smtClean="0"/>
              <a:t>Разработать схему архитектуры подсистемы, обеспечивающей удалённый запуск </a:t>
            </a:r>
            <a:r>
              <a:rPr lang="ru-RU" sz="1700" dirty="0" err="1" smtClean="0"/>
              <a:t>графоориентированных</a:t>
            </a:r>
            <a:r>
              <a:rPr lang="ru-RU" sz="1700" dirty="0" smtClean="0"/>
              <a:t> решателей. </a:t>
            </a:r>
            <a:endParaRPr lang="ru-RU" sz="1700" dirty="0"/>
          </a:p>
          <a:p>
            <a:pPr marL="514350" indent="-514350">
              <a:buFont typeface="+mj-lt"/>
              <a:buAutoNum type="arabicPeriod"/>
            </a:pPr>
            <a:r>
              <a:rPr lang="ru-RU" sz="1700" dirty="0"/>
              <a:t>Создать тестовую функцию системы, с помощью которой можно будет осуществить запуск решателя, реализованного с использованием </a:t>
            </a:r>
            <a:r>
              <a:rPr lang="ru-RU" sz="1700" dirty="0" err="1"/>
              <a:t>графоориентированного</a:t>
            </a:r>
            <a:r>
              <a:rPr lang="ru-RU" sz="1700" dirty="0"/>
              <a:t> подхода</a:t>
            </a:r>
            <a:r>
              <a:rPr lang="ru-RU" sz="17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700" dirty="0" smtClean="0"/>
              <a:t> Обеспечить </a:t>
            </a:r>
            <a:r>
              <a:rPr lang="ru-RU" sz="1700" dirty="0"/>
              <a:t>поддержку привязки конкретного решателя к кнопке "Обработать" произвольной функций системы (AI</a:t>
            </a:r>
            <a:r>
              <a:rPr lang="ru-RU" sz="17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700" dirty="0" smtClean="0"/>
              <a:t>Провести тестирование и отладку полученного решения.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207818"/>
            <a:ext cx="11262360" cy="59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FF0000"/>
                </a:solidFill>
              </a:rPr>
              <a:t>Введение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Цель и содержание лекции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	В результате аналитического обзора литературы был изучен механизм вызова удаленных процедур( сокр. </a:t>
            </a:r>
            <a:r>
              <a:rPr lang="en-US" sz="1600" dirty="0" smtClean="0"/>
              <a:t>RPC – Remote Procedure Call)</a:t>
            </a:r>
            <a:r>
              <a:rPr lang="ru-RU" sz="1600" dirty="0" smtClean="0"/>
              <a:t>, выявлены проблемы и трудности реализации методов удалённого вызова процедур и исследованы уже существующие программные реализации этих методов.</a:t>
            </a:r>
          </a:p>
          <a:p>
            <a:pPr marL="0" indent="0">
              <a:buNone/>
            </a:pP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	Механизм вызова удаленных процедур: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Передача данных и управления внутри программы, размещённой на физически разных машинах.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Асимметричность, </a:t>
            </a:r>
            <a:r>
              <a:rPr lang="ru-RU" sz="1400" dirty="0"/>
              <a:t>т</a:t>
            </a:r>
            <a:r>
              <a:rPr lang="ru-RU" sz="1400" dirty="0" smtClean="0"/>
              <a:t>.е. одна из сторон обязательно является инициатором взаимодействия.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Синхронность, т.е. выполнение вызывающей процедуры приостанавливается с момента передачи запроса удалённой вычислительной машине и возобновляется только после завершения вызываемой процедуры.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Связность, т.е. </a:t>
            </a:r>
            <a:r>
              <a:rPr lang="en-US" sz="1400" dirty="0" smtClean="0"/>
              <a:t>RPC </a:t>
            </a:r>
            <a:r>
              <a:rPr lang="ru-RU" sz="1400" dirty="0" smtClean="0"/>
              <a:t>реализуем в системах, удалённые компоненты которых интерактивно связаны.</a:t>
            </a: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	Проблемы реализации </a:t>
            </a:r>
            <a:r>
              <a:rPr lang="en-US" sz="1600" dirty="0" smtClean="0"/>
              <a:t>RPC</a:t>
            </a:r>
            <a:r>
              <a:rPr lang="ru-RU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Т.к. процедуры выполняются на разных машинах, имеющих различные адресные пространства – возникают проблемы при передаче параметров и результатов. Это означает, что параметры </a:t>
            </a:r>
            <a:r>
              <a:rPr lang="en-US" sz="1400" dirty="0" smtClean="0"/>
              <a:t>RPC </a:t>
            </a:r>
            <a:r>
              <a:rPr lang="ru-RU" sz="1400" dirty="0" smtClean="0"/>
              <a:t>не должны содержать указателей на ячейки памяти.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RPC</a:t>
            </a:r>
            <a:r>
              <a:rPr lang="ru-RU" sz="1400" dirty="0" smtClean="0"/>
              <a:t> обязательно должен использовать нижележащую систему связи, при этом это не должно отражаться ни на определении процедур, ни на самих процедурах.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Т.к. в реализации </a:t>
            </a:r>
            <a:r>
              <a:rPr lang="en-US" sz="1400" dirty="0" smtClean="0"/>
              <a:t>RPC </a:t>
            </a:r>
            <a:r>
              <a:rPr lang="ru-RU" sz="1400" dirty="0" smtClean="0"/>
              <a:t>участвуют две машины, то задействуется несколько исполняющих процессов – следовательно, возникают проблемы,  при прерывании одного из них.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400" dirty="0" smtClean="0"/>
              <a:t>Могут возникнуть проблемы, связанные с неоднородностью языков программирования и неоднородностью операционных сред в части структур данных и структур вызова процедур.</a:t>
            </a:r>
          </a:p>
          <a:p>
            <a:pPr marL="800100" lvl="1" indent="-342900">
              <a:buFont typeface="+mj-lt"/>
              <a:buAutoNum type="arabicPeriod"/>
            </a:pPr>
            <a:endParaRPr lang="ru-RU" sz="1400" dirty="0" smtClean="0"/>
          </a:p>
          <a:p>
            <a:pPr marL="800100" lvl="1" indent="-342900">
              <a:buFont typeface="+mj-lt"/>
              <a:buAutoNum type="arabicPeriod"/>
            </a:pPr>
            <a:endParaRPr lang="ru-RU" sz="1400" dirty="0" smtClean="0"/>
          </a:p>
          <a:p>
            <a:pPr marL="457200" lvl="1" indent="0">
              <a:buNone/>
            </a:pPr>
            <a:endParaRPr lang="ru-RU" sz="14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59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Постановка задачи</a:t>
            </a:r>
          </a:p>
          <a:p>
            <a:r>
              <a:rPr lang="ru-RU" sz="1600" dirty="0" smtClean="0">
                <a:solidFill>
                  <a:srgbClr val="FF0000"/>
                </a:solidFill>
              </a:rPr>
              <a:t>Результат анализа литературы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204" y="931025"/>
            <a:ext cx="10780221" cy="52459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ru-RU" sz="1200" dirty="0"/>
          </a:p>
          <a:p>
            <a:pPr marL="971550" lvl="1" indent="-514350">
              <a:buFont typeface="+mj-lt"/>
              <a:buAutoNum type="arabicPeriod" startAt="3"/>
            </a:pPr>
            <a:r>
              <a:rPr lang="ru-RU" sz="1600" dirty="0" smtClean="0"/>
              <a:t>Наиболее распространенные реализации </a:t>
            </a:r>
            <a:r>
              <a:rPr lang="en-US" sz="1600" dirty="0" smtClean="0"/>
              <a:t>RPC</a:t>
            </a:r>
            <a:r>
              <a:rPr lang="ru-RU" sz="1600" dirty="0" smtClean="0"/>
              <a:t> (В основном основаны на реализации функций – </a:t>
            </a:r>
            <a:r>
              <a:rPr lang="ru-RU" sz="1600" dirty="0" err="1" smtClean="0"/>
              <a:t>стабов</a:t>
            </a:r>
            <a:r>
              <a:rPr lang="ru-RU" sz="1600" dirty="0" smtClean="0"/>
              <a:t>, которые «упаковывают» данные, необходимые для передачи в определённую структуру и передают её другой машине, которая в свою очередь определяет необходимый </a:t>
            </a:r>
            <a:r>
              <a:rPr lang="ru-RU" sz="1600" dirty="0" err="1" smtClean="0"/>
              <a:t>стаб</a:t>
            </a:r>
            <a:r>
              <a:rPr lang="ru-RU" sz="1600" dirty="0" smtClean="0"/>
              <a:t> для выполнения и передаёт данные ему. Основное различие существующих реализаций в структурах передачи данных.):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sz="1400" dirty="0" smtClean="0"/>
              <a:t>DCE/RPC – бинарный протокол, на базе различных сетевых протоколов.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400" dirty="0" smtClean="0"/>
              <a:t>JSON-RPC</a:t>
            </a:r>
            <a:r>
              <a:rPr lang="ru-RU" sz="1400" dirty="0" smtClean="0"/>
              <a:t> – текстовый протокол на базе </a:t>
            </a:r>
            <a:r>
              <a:rPr lang="en-US" sz="1400" dirty="0" smtClean="0"/>
              <a:t>HHTP</a:t>
            </a:r>
            <a:endParaRPr lang="ru-RU" sz="1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1400" dirty="0"/>
              <a:t>Sun </a:t>
            </a:r>
            <a:r>
              <a:rPr lang="en-US" sz="1400" dirty="0" smtClean="0"/>
              <a:t>RPC </a:t>
            </a:r>
            <a:r>
              <a:rPr lang="ru-RU" sz="1400" dirty="0" smtClean="0"/>
              <a:t>– бинарный протокол на базе </a:t>
            </a:r>
            <a:r>
              <a:rPr lang="en-US" sz="1400" dirty="0" smtClean="0"/>
              <a:t>TCP, UDP</a:t>
            </a:r>
            <a:endParaRPr lang="ru-RU" sz="14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400" dirty="0" smtClean="0"/>
              <a:t>XML RPC</a:t>
            </a:r>
            <a:r>
              <a:rPr lang="ru-RU" sz="1400" dirty="0" smtClean="0"/>
              <a:t>– текстовый протокол на базе </a:t>
            </a:r>
            <a:r>
              <a:rPr lang="en-US" sz="1400" dirty="0" smtClean="0"/>
              <a:t>HHTP</a:t>
            </a:r>
            <a:endParaRPr lang="ru-RU" sz="14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400" dirty="0" smtClean="0"/>
              <a:t>Java RMI</a:t>
            </a:r>
            <a:r>
              <a:rPr lang="ru-RU" sz="1400" dirty="0" smtClean="0"/>
              <a:t> – набор </a:t>
            </a:r>
            <a:r>
              <a:rPr lang="en-US" sz="1400" dirty="0" smtClean="0"/>
              <a:t>JAVA </a:t>
            </a:r>
            <a:r>
              <a:rPr lang="ru-RU" sz="1400" dirty="0" smtClean="0"/>
              <a:t>библиотек, реализующих </a:t>
            </a:r>
            <a:r>
              <a:rPr lang="en-US" sz="1400" dirty="0" smtClean="0"/>
              <a:t>RPC</a:t>
            </a:r>
            <a:endParaRPr lang="ru-RU" sz="1400" dirty="0" smtClean="0"/>
          </a:p>
          <a:p>
            <a:pPr marL="1428750" lvl="2" indent="-514350">
              <a:buFont typeface="+mj-lt"/>
              <a:buAutoNum type="arabicPeriod"/>
            </a:pPr>
            <a:endParaRPr lang="ru-RU" sz="1200" dirty="0" smtClean="0"/>
          </a:p>
          <a:p>
            <a:pPr marL="1428750" lvl="2" indent="-514350"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59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Постановка задачи</a:t>
            </a:r>
          </a:p>
          <a:p>
            <a:r>
              <a:rPr lang="ru-RU" sz="1600" dirty="0" smtClean="0">
                <a:solidFill>
                  <a:srgbClr val="FF0000"/>
                </a:solidFill>
              </a:rPr>
              <a:t>Результат анализа литературы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1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705" y="939338"/>
            <a:ext cx="10697095" cy="52376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1600" dirty="0" smtClean="0"/>
              <a:t>Для использования в нашей системе был выбран подход на основе бинарного протокола на основе сетевого протокола </a:t>
            </a:r>
            <a:r>
              <a:rPr lang="en-US" sz="1600" dirty="0" smtClean="0"/>
              <a:t>TCP.</a:t>
            </a:r>
            <a:r>
              <a:rPr lang="ru-RU" sz="1600" dirty="0" smtClean="0"/>
              <a:t> (как вариант можно использовать </a:t>
            </a:r>
            <a:r>
              <a:rPr lang="en-US" sz="1600" dirty="0" smtClean="0"/>
              <a:t>boost/</a:t>
            </a:r>
            <a:r>
              <a:rPr lang="en-US" sz="1600" dirty="0" err="1" smtClean="0"/>
              <a:t>mpi</a:t>
            </a:r>
            <a:r>
              <a:rPr lang="en-US" sz="1600" smtClean="0"/>
              <a:t>).</a:t>
            </a:r>
            <a:endParaRPr lang="ru-RU" dirty="0" smtClean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ru-RU" sz="1600" dirty="0" smtClean="0"/>
              <a:t>Результатом выполнения задачи должна стать реализация возможности «запускать» решатели графов из </a:t>
            </a:r>
            <a:r>
              <a:rPr lang="en-US" sz="1600" dirty="0" smtClean="0"/>
              <a:t>web-</a:t>
            </a:r>
            <a:r>
              <a:rPr lang="ru-RU" sz="1600" dirty="0" smtClean="0"/>
              <a:t>клиента, на удаленном вычислительном сервере. Клиент должен, путём ввода входных данных, формировать </a:t>
            </a:r>
            <a:r>
              <a:rPr lang="en-US" sz="1600" dirty="0" err="1" smtClean="0"/>
              <a:t>aINI</a:t>
            </a:r>
            <a:r>
              <a:rPr lang="ru-RU" sz="1600" dirty="0" smtClean="0"/>
              <a:t> файл, передаваемый на сервер приложений. Там файл должен быть прочитан и на его основе сформирована структура типа </a:t>
            </a:r>
            <a:r>
              <a:rPr lang="en-US" sz="1600" dirty="0" err="1" smtClean="0"/>
              <a:t>AnyMap</a:t>
            </a:r>
            <a:r>
              <a:rPr lang="ru-RU" sz="1600" dirty="0" smtClean="0"/>
              <a:t>. Затем, сервер приложений должен создать объект типа «граф» и инициировать его выполнение на вычислительном сервере и передать ему объект </a:t>
            </a:r>
            <a:r>
              <a:rPr lang="en-US" sz="1600" dirty="0" err="1" smtClean="0"/>
              <a:t>AnyMap</a:t>
            </a:r>
            <a:r>
              <a:rPr lang="ru-RU" sz="1600" dirty="0" smtClean="0"/>
              <a:t>, после чего ждать ответа от вычислительного сервера и на его основе сформировать ответ для </a:t>
            </a:r>
            <a:r>
              <a:rPr lang="en-US" sz="1600" dirty="0" smtClean="0"/>
              <a:t>web-</a:t>
            </a:r>
            <a:r>
              <a:rPr lang="ru-RU" sz="1600" dirty="0" smtClean="0"/>
              <a:t>клиента и отправить его.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59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Постановка задачи</a:t>
            </a:r>
          </a:p>
          <a:p>
            <a:r>
              <a:rPr lang="ru-RU" sz="1600" dirty="0" smtClean="0">
                <a:solidFill>
                  <a:srgbClr val="FF0000"/>
                </a:solidFill>
              </a:rPr>
              <a:t>Концептуальная постановка задачи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43599" y="32988"/>
            <a:ext cx="11262360" cy="382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FF0000"/>
                </a:solidFill>
              </a:rPr>
              <a:t>Архитектура программной реализации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7858" y="2565862"/>
            <a:ext cx="2157154" cy="2022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13316" y="2565863"/>
            <a:ext cx="2219500" cy="4009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61120" y="2565862"/>
            <a:ext cx="2444839" cy="2022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79069" y="2196530"/>
            <a:ext cx="18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ru-RU" dirty="0" smtClean="0"/>
              <a:t>-клиент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3316" y="2141649"/>
            <a:ext cx="231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 приложений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83086" y="2141649"/>
            <a:ext cx="26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Вычислительный сервер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25532" y="2732888"/>
            <a:ext cx="1901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Ввод входных данных пользователем, формирование файла в формате </a:t>
            </a:r>
            <a:r>
              <a:rPr lang="en-US" sz="1400" dirty="0" err="1" smtClean="0"/>
              <a:t>aINI</a:t>
            </a:r>
            <a:r>
              <a:rPr lang="en-US" sz="1400" dirty="0" smtClean="0"/>
              <a:t> </a:t>
            </a:r>
            <a:r>
              <a:rPr lang="ru-RU" sz="1400" dirty="0" smtClean="0"/>
              <a:t>на основе данных</a:t>
            </a:r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685012" y="3163774"/>
            <a:ext cx="202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1542" y="2855997"/>
            <a:ext cx="148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Отправка файла</a:t>
            </a:r>
            <a:endParaRPr lang="ru-RU" sz="14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2685012" y="4039985"/>
            <a:ext cx="2028304" cy="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932816" y="4039985"/>
            <a:ext cx="2028304" cy="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932816" y="3163774"/>
            <a:ext cx="202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01142" y="3748550"/>
            <a:ext cx="165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Возврат результата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15939" y="2732888"/>
            <a:ext cx="1886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Извлечение данных из формата </a:t>
            </a:r>
            <a:r>
              <a:rPr lang="en-US" sz="1400" dirty="0" err="1" smtClean="0"/>
              <a:t>aINI</a:t>
            </a:r>
            <a:r>
              <a:rPr lang="ru-RU" sz="1400" dirty="0" smtClean="0"/>
              <a:t> и формирование объекта </a:t>
            </a:r>
            <a:r>
              <a:rPr lang="en-US" sz="1400" dirty="0" err="1" smtClean="0"/>
              <a:t>AnyMap</a:t>
            </a:r>
            <a:r>
              <a:rPr lang="ru-RU" sz="1400" dirty="0" smtClean="0"/>
              <a:t>, создание объекта «граф» на вычислительном сервере,</a:t>
            </a:r>
            <a:r>
              <a:rPr lang="ru-RU" sz="1400" dirty="0" smtClean="0"/>
              <a:t> «запуск» решателя с </a:t>
            </a:r>
            <a:r>
              <a:rPr lang="ru-RU" sz="1400" dirty="0" smtClean="0"/>
              <a:t>передачей ему </a:t>
            </a:r>
            <a:r>
              <a:rPr lang="en-US" sz="1400" dirty="0" err="1" smtClean="0"/>
              <a:t>AnyMap</a:t>
            </a:r>
            <a:r>
              <a:rPr lang="en-US" sz="1400" dirty="0" smtClean="0"/>
              <a:t>, </a:t>
            </a:r>
            <a:r>
              <a:rPr lang="ru-RU" sz="1400" dirty="0" smtClean="0"/>
              <a:t>формирование ответа </a:t>
            </a:r>
            <a:r>
              <a:rPr lang="en-US" sz="1400" dirty="0" smtClean="0"/>
              <a:t>web-</a:t>
            </a:r>
            <a:r>
              <a:rPr lang="ru-RU" sz="1400" dirty="0" smtClean="0"/>
              <a:t>клиенту, 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5551" y="2640554"/>
            <a:ext cx="193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Инициация запуска решателя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82100" y="3548496"/>
            <a:ext cx="208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Возврат результата выполнения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201398" y="2855996"/>
            <a:ext cx="1940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Работа решателя, отправка ответа серверу приложений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5816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647" y="972589"/>
            <a:ext cx="10539153" cy="520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	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55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FF0000"/>
                </a:solidFill>
              </a:rPr>
              <a:t>Программная реализация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1039091"/>
            <a:ext cx="912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Были разработаны прототипы функций на языке </a:t>
            </a:r>
            <a:r>
              <a:rPr lang="en-US" dirty="0" smtClean="0"/>
              <a:t>C++</a:t>
            </a:r>
            <a:r>
              <a:rPr lang="ru-RU" dirty="0" smtClean="0"/>
              <a:t>, реализующих </a:t>
            </a:r>
            <a:r>
              <a:rPr lang="en-US" dirty="0" smtClean="0"/>
              <a:t>RPC: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Функция на стороне сервера приложений, принимающая на вход ссылку на объект класса </a:t>
            </a:r>
            <a:r>
              <a:rPr lang="en-US" sz="1600" dirty="0" err="1" smtClean="0"/>
              <a:t>AnyMap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dirty="0" smtClean="0"/>
              <a:t>Id </a:t>
            </a:r>
            <a:r>
              <a:rPr lang="ru-RU" sz="1600" dirty="0" smtClean="0"/>
              <a:t>решателя, и инициирующая запуск решателя на стороне вычислительного сервера, после чего ожидающая ответа от сервера вычислений и отправляющая его обратно </a:t>
            </a:r>
            <a:r>
              <a:rPr lang="en-US" sz="1600" dirty="0" smtClean="0"/>
              <a:t>web-</a:t>
            </a:r>
            <a:r>
              <a:rPr lang="ru-RU" sz="1600" dirty="0" smtClean="0"/>
              <a:t>клиенту.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Функция на стороне вычислительного сервера, работающая в режиме ожидания инициации запуска решателя, после чего связывающая входные данные с нужным решателем, и возвращающая результат работы решателя серверу приложений.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Функция на стороне </a:t>
            </a:r>
            <a:r>
              <a:rPr lang="en-US" sz="1600" dirty="0" smtClean="0"/>
              <a:t>web-</a:t>
            </a:r>
            <a:r>
              <a:rPr lang="ru-RU" sz="1600" dirty="0" smtClean="0"/>
              <a:t>клиента, передающая серверу приложений файл в формате </a:t>
            </a:r>
            <a:r>
              <a:rPr lang="en-US" sz="1600" dirty="0" err="1" smtClean="0"/>
              <a:t>aINI</a:t>
            </a:r>
            <a:r>
              <a:rPr lang="ru-RU" sz="1600" dirty="0" smtClean="0"/>
              <a:t> и ожидающая ответа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67886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076" y="897775"/>
            <a:ext cx="10846724" cy="5279188"/>
          </a:xfrm>
        </p:spPr>
        <p:txBody>
          <a:bodyPr/>
          <a:lstStyle/>
          <a:p>
            <a:r>
              <a:rPr lang="en-US" dirty="0" smtClean="0"/>
              <a:t>T.B.D.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440" y="74816"/>
            <a:ext cx="11262360" cy="55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FF0000"/>
                </a:solidFill>
              </a:rPr>
              <a:t>Тестирование и отладка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0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369</Words>
  <Application>Microsoft Office PowerPoint</Application>
  <PresentationFormat>Широкоэкранный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Федеральное государственное бюджетное образовательное учреждение высшего профессионального образования «МОСКОВСКИЙ ГОСУДАРСТВЕННЫЙ ТЕХНИЧЕСКИЙ УНИВЕРСИТЕТ ИМЕНИ Н.Э. БАУМАНА» (МГТУ им. Н.Э. БАУМАНА)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24</cp:revision>
  <dcterms:created xsi:type="dcterms:W3CDTF">2018-12-20T21:52:55Z</dcterms:created>
  <dcterms:modified xsi:type="dcterms:W3CDTF">2018-12-21T01:05:16Z</dcterms:modified>
</cp:coreProperties>
</file>