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16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040" y="4356000"/>
            <a:ext cx="1073916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04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0200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040" y="435600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30000" y="435600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861320" y="435600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160" cy="46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16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04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160" cy="46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0200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040" y="4356000"/>
            <a:ext cx="1073916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16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040" y="4356000"/>
            <a:ext cx="1073916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04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0200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040" y="435600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30000" y="435600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861320" y="435600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16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04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0200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040" y="4356000"/>
            <a:ext cx="1073916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160" cy="4663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48640" y="301320"/>
            <a:ext cx="10798200" cy="44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4617b"/>
                </a:solidFill>
                <a:latin typeface="Source Sans Pro Light"/>
                <a:ea typeface="Source Sans Pro Light"/>
              </a:rPr>
              <a:t>Бизнес-логика на основе GBSE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52960" y="5216400"/>
            <a:ext cx="1078956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dbf5f9"/>
                </a:solidFill>
                <a:latin typeface="Source Sans Pro"/>
                <a:ea typeface="Source Sans Pro"/>
              </a:rPr>
              <a:t>	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Удаленный запуск решателей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79" name="Google Shape;178;p41" descr=""/>
          <p:cNvPicPr/>
          <p:nvPr/>
        </p:nvPicPr>
        <p:blipFill>
          <a:blip r:embed="rId2"/>
          <a:stretch/>
        </p:blipFill>
        <p:spPr>
          <a:xfrm>
            <a:off x="3391920" y="3200400"/>
            <a:ext cx="5020200" cy="335196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1280160" y="6766560"/>
            <a:ext cx="9509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Рисунок 1. Схема взаимодействия компонентов РВС GCD при удаленном запуске.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548640" y="1645920"/>
            <a:ext cx="667476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Какие проблемы решает:</a:t>
            </a:r>
            <a:endParaRPr b="0" lang="ru-RU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Noto Sans Symbols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доступ различных пользователей системы к решателям;</a:t>
            </a:r>
            <a:endParaRPr b="0" lang="ru-RU" sz="1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Noto Sans Symbols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возможность запуска решателей на высокопроизводительных кластерах удаленно;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Удаленный запуск решателей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48640" y="1828800"/>
            <a:ext cx="10881000" cy="5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Алгоритм работы плагина на сервере приложений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  <p:pic>
        <p:nvPicPr>
          <p:cNvPr id="84" name="Google Shape;187;p42" descr=""/>
          <p:cNvPicPr/>
          <p:nvPr/>
        </p:nvPicPr>
        <p:blipFill>
          <a:blip r:embed="rId1"/>
          <a:stretch/>
        </p:blipFill>
        <p:spPr>
          <a:xfrm>
            <a:off x="2712240" y="3749040"/>
            <a:ext cx="1188360" cy="118836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2895120" y="4856040"/>
            <a:ext cx="8226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aDOT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4175280" y="4297680"/>
            <a:ext cx="1005480" cy="273960"/>
          </a:xfrm>
          <a:custGeom>
            <a:avLst/>
            <a:gdLst/>
            <a:ahLst/>
            <a:rect l="l" t="t" r="r" b="b"/>
            <a:pathLst>
              <a:path w="2796" h="764">
                <a:moveTo>
                  <a:pt x="0" y="190"/>
                </a:moveTo>
                <a:lnTo>
                  <a:pt x="2096" y="190"/>
                </a:lnTo>
                <a:lnTo>
                  <a:pt x="2096" y="0"/>
                </a:lnTo>
                <a:lnTo>
                  <a:pt x="2795" y="381"/>
                </a:lnTo>
                <a:lnTo>
                  <a:pt x="2096" y="763"/>
                </a:lnTo>
                <a:lnTo>
                  <a:pt x="2096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Google Shape;190;p42" descr=""/>
          <p:cNvPicPr/>
          <p:nvPr/>
        </p:nvPicPr>
        <p:blipFill>
          <a:blip r:embed="rId2"/>
          <a:stretch/>
        </p:blipFill>
        <p:spPr>
          <a:xfrm>
            <a:off x="5364000" y="3657600"/>
            <a:ext cx="1279800" cy="1279800"/>
          </a:xfrm>
          <a:prstGeom prst="rect">
            <a:avLst/>
          </a:prstGeom>
          <a:ln>
            <a:noFill/>
          </a:ln>
        </p:spPr>
      </p:pic>
      <p:sp>
        <p:nvSpPr>
          <p:cNvPr id="88" name="CustomShape 5"/>
          <p:cNvSpPr/>
          <p:nvPr/>
        </p:nvSpPr>
        <p:spPr>
          <a:xfrm>
            <a:off x="5504400" y="4961160"/>
            <a:ext cx="100548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Парсер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 rot="19963200">
            <a:off x="6742440" y="3872880"/>
            <a:ext cx="1005480" cy="273960"/>
          </a:xfrm>
          <a:custGeom>
            <a:avLst/>
            <a:gdLst/>
            <a:ahLst/>
            <a:rect l="l" t="t" r="r" b="b"/>
            <a:pathLst>
              <a:path w="2797" h="764">
                <a:moveTo>
                  <a:pt x="0" y="193"/>
                </a:moveTo>
                <a:lnTo>
                  <a:pt x="2097" y="190"/>
                </a:lnTo>
                <a:lnTo>
                  <a:pt x="2097" y="0"/>
                </a:lnTo>
                <a:lnTo>
                  <a:pt x="2796" y="380"/>
                </a:lnTo>
                <a:lnTo>
                  <a:pt x="2097" y="763"/>
                </a:lnTo>
                <a:lnTo>
                  <a:pt x="2097" y="572"/>
                </a:lnTo>
                <a:lnTo>
                  <a:pt x="1" y="575"/>
                </a:lnTo>
                <a:lnTo>
                  <a:pt x="0" y="193"/>
                </a:lnTo>
              </a:path>
            </a:pathLst>
          </a:cu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7"/>
          <p:cNvSpPr/>
          <p:nvPr/>
        </p:nvSpPr>
        <p:spPr>
          <a:xfrm rot="1252800">
            <a:off x="6751440" y="4558680"/>
            <a:ext cx="1005480" cy="273960"/>
          </a:xfrm>
          <a:custGeom>
            <a:avLst/>
            <a:gdLst/>
            <a:ahLst/>
            <a:rect l="l" t="t" r="r" b="b"/>
            <a:pathLst>
              <a:path w="2796" h="764">
                <a:moveTo>
                  <a:pt x="0" y="191"/>
                </a:moveTo>
                <a:lnTo>
                  <a:pt x="2096" y="190"/>
                </a:lnTo>
                <a:lnTo>
                  <a:pt x="2096" y="0"/>
                </a:lnTo>
                <a:lnTo>
                  <a:pt x="2795" y="380"/>
                </a:lnTo>
                <a:lnTo>
                  <a:pt x="2096" y="763"/>
                </a:lnTo>
                <a:lnTo>
                  <a:pt x="2096" y="572"/>
                </a:lnTo>
                <a:lnTo>
                  <a:pt x="1" y="573"/>
                </a:lnTo>
                <a:lnTo>
                  <a:pt x="0" y="191"/>
                </a:lnTo>
              </a:path>
            </a:pathLst>
          </a:cu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Google Shape;194;p42" descr=""/>
          <p:cNvPicPr/>
          <p:nvPr/>
        </p:nvPicPr>
        <p:blipFill>
          <a:blip r:embed="rId3"/>
          <a:stretch/>
        </p:blipFill>
        <p:spPr>
          <a:xfrm>
            <a:off x="8046720" y="3108960"/>
            <a:ext cx="822600" cy="822600"/>
          </a:xfrm>
          <a:prstGeom prst="rect">
            <a:avLst/>
          </a:prstGeom>
          <a:ln>
            <a:noFill/>
          </a:ln>
        </p:spPr>
      </p:pic>
      <p:pic>
        <p:nvPicPr>
          <p:cNvPr id="92" name="Google Shape;195;p42" descr=""/>
          <p:cNvPicPr/>
          <p:nvPr/>
        </p:nvPicPr>
        <p:blipFill>
          <a:blip r:embed="rId4"/>
          <a:stretch/>
        </p:blipFill>
        <p:spPr>
          <a:xfrm>
            <a:off x="7824240" y="4296240"/>
            <a:ext cx="1227960" cy="1227960"/>
          </a:xfrm>
          <a:prstGeom prst="rect">
            <a:avLst/>
          </a:prstGeom>
          <a:ln>
            <a:noFill/>
          </a:ln>
        </p:spPr>
      </p:pic>
      <p:sp>
        <p:nvSpPr>
          <p:cNvPr id="93" name="CustomShape 8"/>
          <p:cNvSpPr/>
          <p:nvPr/>
        </p:nvSpPr>
        <p:spPr>
          <a:xfrm>
            <a:off x="3017520" y="5772600"/>
            <a:ext cx="6034680" cy="2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Рисунок 2. Алгоритм работы плагина.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Визуализация процесса вычислений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31520" y="1991160"/>
            <a:ext cx="10698120" cy="10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Основные идеи:</a:t>
            </a:r>
            <a:endParaRPr b="0" lang="ru-RU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Noto Sans Symbols"/>
              <a:buAutoNum type="arabicParenR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Представление интерактивной модели в виде графа;</a:t>
            </a:r>
            <a:endParaRPr b="0" lang="ru-RU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Noto Sans Symbols"/>
              <a:buAutoNum type="arabicParenR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Разделение на управляющий и исполнительный процессы;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Визуализация процесса вычислений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31520" y="1991160"/>
            <a:ext cx="10698120" cy="10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Основные идеи:</a:t>
            </a:r>
            <a:endParaRPr b="0" lang="ru-RU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Noto Sans Symbols"/>
              <a:buAutoNum type="arabicParenR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Представление интерактивной модели в виде графа;</a:t>
            </a:r>
            <a:endParaRPr b="0" lang="ru-RU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Noto Sans Symbols"/>
              <a:buAutoNum type="arabicParenR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Разделение на управляющий и исполнительный процессы;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731520" y="3353400"/>
            <a:ext cx="1024092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Как собирать информацию о статусе решения?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stdout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 успешно пройденные ребра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stderr 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ошибки в ходе выполнения   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Визуализация процесса вычислений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00" name="Google Shape;215;p45" descr="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320480" y="2286000"/>
            <a:ext cx="3799800" cy="48952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5184000" y="4273920"/>
            <a:ext cx="822600" cy="334080"/>
          </a:xfrm>
          <a:custGeom>
            <a:avLst/>
            <a:gdLst/>
            <a:ahLst/>
            <a:rect l="l" t="t" r="r" b="b"/>
            <a:pathLst>
              <a:path w="2288" h="931">
                <a:moveTo>
                  <a:pt x="0" y="232"/>
                </a:moveTo>
                <a:lnTo>
                  <a:pt x="1715" y="232"/>
                </a:lnTo>
                <a:lnTo>
                  <a:pt x="1715" y="0"/>
                </a:lnTo>
                <a:lnTo>
                  <a:pt x="2287" y="465"/>
                </a:lnTo>
                <a:lnTo>
                  <a:pt x="1715" y="930"/>
                </a:lnTo>
                <a:lnTo>
                  <a:pt x="1715" y="697"/>
                </a:lnTo>
                <a:lnTo>
                  <a:pt x="0" y="697"/>
                </a:lnTo>
                <a:lnTo>
                  <a:pt x="0" y="232"/>
                </a:lnTo>
              </a:path>
            </a:pathLst>
          </a:cu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Google Shape;217;p45" descr=""/>
          <p:cNvPicPr/>
          <p:nvPr/>
        </p:nvPicPr>
        <p:blipFill>
          <a:blip r:embed="rId3"/>
          <a:stretch/>
        </p:blipFill>
        <p:spPr>
          <a:xfrm>
            <a:off x="7040880" y="2377440"/>
            <a:ext cx="2967840" cy="477432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1645920" y="1706040"/>
            <a:ext cx="301716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Начало вычислений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7123320" y="1706040"/>
            <a:ext cx="292572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Конец вычислений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4"/>
          <a:stretch/>
        </p:blipFill>
        <p:spPr>
          <a:xfrm>
            <a:off x="1728000" y="2485800"/>
            <a:ext cx="2520000" cy="464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LibreOffice/6.4.1.2$Windows_x86 LibreOffice_project/4d224e95b98b138af42a64d84056446d09082932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2020-04-06T15:17:48Z</dcterms:modified>
  <cp:revision>1</cp:revision>
  <dc:subject/>
  <dc:title/>
</cp:coreProperties>
</file>