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ru-RU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ru-RU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ru-RU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ru-RU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ru-RU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ru-RU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400" spc="-1" strike="noStrike">
                <a:solidFill>
                  <a:srgbClr val="dbf5f9"/>
                </a:solidFill>
                <a:latin typeface="Source Sans Pro"/>
              </a:rPr>
              <a:t>&lt;date/time&gt;</a:t>
            </a:r>
            <a:endParaRPr b="0" lang="ru-RU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endParaRPr b="0" lang="ru-RU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571909DA-BACB-4A42-A830-8CA7FF423857}" type="slidenum">
              <a:rPr b="0" lang="ru-RU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endParaRPr b="0" lang="ru-RU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ru-RU" sz="8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ru-RU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dbf5f9"/>
                </a:solidFill>
                <a:latin typeface="Source Sans Pro"/>
              </a:rPr>
              <a:t>Click to edit the outline text format</a:t>
            </a:r>
            <a:endParaRPr b="0" lang="ru-RU" sz="28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dbf5f9"/>
                </a:solidFill>
                <a:latin typeface="Source Sans Pro"/>
              </a:rPr>
              <a:t>Second Outline Level</a:t>
            </a:r>
            <a:endParaRPr b="0" lang="ru-RU" sz="220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dbf5f9"/>
                </a:solidFill>
                <a:latin typeface="Source Sans Pro"/>
              </a:rPr>
              <a:t>Third Outline Level</a:t>
            </a:r>
            <a:endParaRPr b="0" lang="ru-RU" sz="24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dbf5f9"/>
                </a:solidFill>
                <a:latin typeface="Source Sans Pro"/>
              </a:rPr>
              <a:t>Fourth Outline Level</a:t>
            </a:r>
            <a:endParaRPr b="0" lang="ru-RU" sz="20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dbf5f9"/>
                </a:solidFill>
                <a:latin typeface="Source Sans Pro"/>
              </a:rPr>
              <a:t>Fifth Outline Level</a:t>
            </a:r>
            <a:endParaRPr b="0" lang="ru-RU" sz="20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dbf5f9"/>
                </a:solidFill>
                <a:latin typeface="Source Sans Pro"/>
              </a:rPr>
              <a:t>Sixth Outline Level</a:t>
            </a:r>
            <a:endParaRPr b="0" lang="ru-RU" sz="20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dbf5f9"/>
                </a:solidFill>
                <a:latin typeface="Source Sans Pro"/>
              </a:rPr>
              <a:t>Seventh Outline Level</a:t>
            </a:r>
            <a:endParaRPr b="0" lang="ru-RU" sz="20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Click to edit the outline text format</a:t>
            </a:r>
            <a:endParaRPr b="0" lang="ru-RU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Source Sans Pro"/>
              </a:rPr>
              <a:t>Second Outline Level</a:t>
            </a:r>
            <a:endParaRPr b="0" lang="ru-RU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Third Outline Level</a:t>
            </a:r>
            <a:endParaRPr b="0" lang="ru-RU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latin typeface="Source Sans Pro"/>
              </a:rPr>
              <a:t>Fourth Outline Level</a:t>
            </a:r>
            <a:endParaRPr b="0" lang="ru-RU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Fifth Outline Level</a:t>
            </a:r>
            <a:endParaRPr b="0" lang="ru-RU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Sixth Outline Level</a:t>
            </a:r>
            <a:endParaRPr b="0" lang="ru-RU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Seventh Outline Level</a:t>
            </a:r>
            <a:endParaRPr b="0" lang="ru-RU" sz="2400" spc="-1" strike="noStrike">
              <a:latin typeface="Source Sans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ru-RU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ru-RU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C1477B87-2E3D-47A0-A43E-A60C0FF624AC}" type="slidenum"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1</a:t>
            </a:fld>
            <a:endParaRPr b="0" lang="ru-RU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ru-RU" sz="6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Click to edit the outline text format</a:t>
            </a:r>
            <a:endParaRPr b="0" lang="ru-RU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Source Sans Pro"/>
              </a:rPr>
              <a:t>Second Outline Level</a:t>
            </a:r>
            <a:endParaRPr b="0" lang="ru-RU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Third Outline Level</a:t>
            </a:r>
            <a:endParaRPr b="0" lang="ru-RU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latin typeface="Source Sans Pro"/>
              </a:rPr>
              <a:t>Fourth Outline Level</a:t>
            </a:r>
            <a:endParaRPr b="0" lang="ru-RU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Fifth Outline Level</a:t>
            </a:r>
            <a:endParaRPr b="0" lang="ru-RU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Sixth Outline Level</a:t>
            </a:r>
            <a:endParaRPr b="0" lang="ru-RU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Seventh Outline Level</a:t>
            </a:r>
            <a:endParaRPr b="0" lang="ru-RU" sz="2400" spc="-1" strike="noStrike">
              <a:latin typeface="Source Sans Pro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ru-RU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ru-RU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CC09F6C6-E436-4C61-89A6-AC6D02030C41}" type="slidenum"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1</a:t>
            </a:fld>
            <a:endParaRPr b="0" lang="ru-RU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52960" y="5216400"/>
            <a:ext cx="10789920" cy="1596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</a:rPr>
              <a:t>Разработка веб-ориентированной подсистемы ведения журнала сообщений о событиях в системе</a:t>
            </a:r>
            <a:endParaRPr b="1" lang="ru-RU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Постановка задачи</a:t>
            </a:r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Основной целью разработки является визуализация </a:t>
            </a:r>
            <a:r>
              <a:rPr b="1" lang="ru-RU" sz="3200" spc="-1" strike="noStrike">
                <a:latin typeface="Source Sans Pro"/>
              </a:rPr>
              <a:t>состояния выполнения </a:t>
            </a:r>
            <a:r>
              <a:rPr b="0" lang="ru-RU" sz="3200" spc="-1" strike="noStrike">
                <a:latin typeface="Source Sans Pro"/>
              </a:rPr>
              <a:t>тех или иных задач в системе.</a:t>
            </a:r>
            <a:endParaRPr b="0" lang="ru-RU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Все системные сообщения могут быть сгруппированы как :</a:t>
            </a:r>
            <a:endParaRPr b="0" lang="ru-RU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Source Sans Pro"/>
              </a:rPr>
              <a:t>сообщения об ошибках;</a:t>
            </a:r>
            <a:endParaRPr b="0" lang="ru-RU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Source Sans Pro"/>
              </a:rPr>
              <a:t>предупреждающие сообщения;</a:t>
            </a:r>
            <a:endParaRPr b="0" lang="ru-RU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Source Sans Pro"/>
              </a:rPr>
              <a:t>информационные сообщения;</a:t>
            </a:r>
            <a:endParaRPr b="0" lang="ru-RU" sz="28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ru-RU" sz="2800" spc="-1" strike="noStrike">
              <a:latin typeface="Source Sans Pro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Постановка задачи</a:t>
            </a:r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Разработка должна удовлетворять следующим требованиям:</a:t>
            </a:r>
            <a:endParaRPr b="0" lang="ru-RU" sz="32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связь с текущим сеансом работы пользователя;</a:t>
            </a:r>
            <a:endParaRPr b="0" lang="ru-RU" sz="24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возможность вывода широковещательного сообщения;</a:t>
            </a:r>
            <a:endParaRPr b="0" lang="ru-RU" sz="24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поддержка вывода сообщений на нескольких языках;</a:t>
            </a:r>
            <a:endParaRPr b="0" lang="ru-RU" sz="24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вывод сообщений должен осуществляться в специальное окно в web-клиенте;</a:t>
            </a:r>
            <a:endParaRPr b="0" lang="ru-RU" sz="24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визуализация сообщений в соответствии с их типом;</a:t>
            </a:r>
            <a:endParaRPr b="0" lang="ru-RU" sz="24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ru-RU" sz="24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ru-RU" sz="2400" spc="-1" strike="noStrike">
              <a:latin typeface="Source Sans Pro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Решение задачи</a:t>
            </a:r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99040" y="1920240"/>
            <a:ext cx="524088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Серверная часть:</a:t>
            </a:r>
            <a:endParaRPr b="0" lang="ru-RU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Source Sans Pro"/>
              </a:rPr>
              <a:t>информационная модель;</a:t>
            </a:r>
            <a:endParaRPr b="0" lang="ru-RU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Source Sans Pro"/>
              </a:rPr>
              <a:t>формат сообщения;</a:t>
            </a:r>
            <a:endParaRPr b="0" lang="ru-RU" sz="2800" spc="-1" strike="noStrike">
              <a:latin typeface="Source Sans Pro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6102360" y="1920240"/>
            <a:ext cx="524088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Клиентская часть:</a:t>
            </a:r>
            <a:endParaRPr b="0" lang="ru-RU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Source Sans Pro"/>
              </a:rPr>
              <a:t>регистрация события;</a:t>
            </a:r>
            <a:endParaRPr b="0" lang="ru-RU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Source Sans Pro"/>
              </a:rPr>
              <a:t>программный интерфейс </a:t>
            </a:r>
            <a:r>
              <a:rPr b="0" lang="ru-RU" sz="2800" spc="-1" strike="noStrike">
                <a:latin typeface="Source Sans Pro"/>
              </a:rPr>
              <a:t>для обработки ответа сервера и  создания сообщения;</a:t>
            </a:r>
            <a:endParaRPr b="0" lang="ru-RU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Source Sans Pro"/>
              </a:rPr>
              <a:t>пользовательский интерфейс; </a:t>
            </a:r>
            <a:endParaRPr b="0" lang="ru-RU" sz="2800" spc="-1" strike="noStrike">
              <a:latin typeface="Source Sans Pro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Информационная модель</a:t>
            </a:r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2706480" y="6569280"/>
            <a:ext cx="7290360" cy="7218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ctr"/>
            <a:r>
              <a:rPr b="0" lang="ru-RU" sz="2200" spc="-1" strike="noStrike">
                <a:latin typeface="Source Sans Pro"/>
              </a:rPr>
              <a:t>Рисунок 1. Информационная модель подсистемы журнала системных событий.</a:t>
            </a:r>
            <a:endParaRPr b="0" lang="ru-RU" sz="2200" spc="-1" strike="noStrike">
              <a:latin typeface="Source Sans Pro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3090600" y="1974960"/>
            <a:ext cx="5922720" cy="436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Формат сообщения</a:t>
            </a:r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99040" y="1920240"/>
            <a:ext cx="10739520" cy="173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В случае ошибки поле «result» пусто;</a:t>
            </a:r>
            <a:endParaRPr b="0" lang="ru-RU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Поле «error» имеет строго определенный формат;</a:t>
            </a:r>
            <a:endParaRPr b="0" lang="ru-RU" sz="3200" spc="-1" strike="noStrike">
              <a:latin typeface="Source Sans Pro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3828240" y="3830400"/>
            <a:ext cx="4076280" cy="2647440"/>
          </a:xfrm>
          <a:prstGeom prst="rect">
            <a:avLst/>
          </a:prstGeom>
          <a:ln>
            <a:solidFill>
              <a:srgbClr val="808080"/>
            </a:solidFill>
          </a:ln>
        </p:spPr>
      </p:pic>
      <p:sp>
        <p:nvSpPr>
          <p:cNvPr id="137" name="TextShape 3"/>
          <p:cNvSpPr txBox="1"/>
          <p:nvPr/>
        </p:nvSpPr>
        <p:spPr>
          <a:xfrm>
            <a:off x="1923120" y="6520320"/>
            <a:ext cx="7940520" cy="7218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ctr"/>
            <a:r>
              <a:rPr b="0" lang="ru-RU" sz="2200" spc="-1" strike="noStrike">
                <a:latin typeface="Source Sans Pro"/>
              </a:rPr>
              <a:t>Рисунок 2. Упрощенный пример формата сообщения об ошибке на сервере pycomaps.</a:t>
            </a:r>
            <a:endParaRPr b="0" lang="ru-RU" sz="2200" spc="-1" strike="noStrike">
              <a:latin typeface="Source Sans Pro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Регистрация события</a:t>
            </a:r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Для хранения информации о возникшем событии на веб-клиенте был создан класс Django-модели Event;</a:t>
            </a:r>
            <a:endParaRPr b="0" lang="ru-RU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Source Sans Pro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076040" y="3676680"/>
            <a:ext cx="4156560" cy="2974320"/>
          </a:xfrm>
          <a:prstGeom prst="rect">
            <a:avLst/>
          </a:prstGeom>
          <a:ln>
            <a:solidFill>
              <a:srgbClr val="808080"/>
            </a:solidFill>
          </a:ln>
        </p:spPr>
      </p:pic>
      <p:sp>
        <p:nvSpPr>
          <p:cNvPr id="141" name="CustomShape 3"/>
          <p:cNvSpPr/>
          <p:nvPr/>
        </p:nvSpPr>
        <p:spPr>
          <a:xfrm>
            <a:off x="5724360" y="4825080"/>
            <a:ext cx="987840" cy="525240"/>
          </a:xfrm>
          <a:custGeom>
            <a:avLst/>
            <a:gdLst/>
            <a:ahLst/>
            <a:rect l="0" t="0" r="r" b="b"/>
            <a:pathLst>
              <a:path w="2746" h="1461">
                <a:moveTo>
                  <a:pt x="0" y="365"/>
                </a:moveTo>
                <a:lnTo>
                  <a:pt x="2058" y="365"/>
                </a:lnTo>
                <a:lnTo>
                  <a:pt x="2058" y="0"/>
                </a:lnTo>
                <a:lnTo>
                  <a:pt x="2745" y="730"/>
                </a:lnTo>
                <a:lnTo>
                  <a:pt x="2058" y="1460"/>
                </a:lnTo>
                <a:lnTo>
                  <a:pt x="2058" y="1095"/>
                </a:lnTo>
                <a:lnTo>
                  <a:pt x="0" y="1095"/>
                </a:lnTo>
                <a:lnTo>
                  <a:pt x="0" y="365"/>
                </a:lnTo>
              </a:path>
            </a:pathLst>
          </a:custGeom>
          <a:solidFill>
            <a:srgbClr val="cfe7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TextShape 4"/>
          <p:cNvSpPr txBox="1"/>
          <p:nvPr/>
        </p:nvSpPr>
        <p:spPr>
          <a:xfrm>
            <a:off x="195840" y="6671880"/>
            <a:ext cx="5537160" cy="7218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ctr"/>
            <a:r>
              <a:rPr b="0" lang="ru-RU" sz="2200" spc="-1" strike="noStrike">
                <a:latin typeface="Source Sans Pro"/>
              </a:rPr>
              <a:t>Рисунок 3. Исходный код модели Event.</a:t>
            </a:r>
            <a:endParaRPr b="0" lang="ru-RU" sz="2200" spc="-1" strike="noStrike">
              <a:latin typeface="Source Sans Pro"/>
            </a:endParaRPr>
          </a:p>
        </p:txBody>
      </p:sp>
      <p:sp>
        <p:nvSpPr>
          <p:cNvPr id="143" name="TextShape 5"/>
          <p:cNvSpPr txBox="1"/>
          <p:nvPr/>
        </p:nvSpPr>
        <p:spPr>
          <a:xfrm>
            <a:off x="5920200" y="6716880"/>
            <a:ext cx="5537160" cy="7218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ctr"/>
            <a:r>
              <a:rPr b="0" lang="ru-RU" sz="2200" spc="-1" strike="noStrike">
                <a:latin typeface="Source Sans Pro"/>
              </a:rPr>
              <a:t>Рисунок 4. UML-представление таблицы в БД.</a:t>
            </a:r>
            <a:endParaRPr b="0" lang="ru-RU" sz="2200" spc="-1" strike="noStrike">
              <a:latin typeface="Source Sans Pro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7077600" y="3676680"/>
            <a:ext cx="3141720" cy="297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Программный интерфейс</a:t>
            </a:r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Для использования разработчику предлагается две функции:</a:t>
            </a:r>
            <a:endParaRPr b="0" lang="ru-RU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Source Sans Pro"/>
              </a:rPr>
              <a:t>Event.registr(event_message, user, is_broadcast) — обработка event_message, создание и сохранение модели; </a:t>
            </a:r>
            <a:endParaRPr b="0" lang="ru-RU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Source Sans Pro"/>
              </a:rPr>
              <a:t>Event.get_message() - Возвращает сообщение готовое для отдачи на клиент;</a:t>
            </a:r>
            <a:endParaRPr b="0" lang="ru-RU" sz="2800" spc="-1" strike="noStrike">
              <a:latin typeface="Source Sans Pro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Пользовательский интерфейс</a:t>
            </a:r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Демонстрация</a:t>
            </a:r>
            <a:endParaRPr b="0" lang="ru-RU" sz="3200" spc="-1" strike="noStrike">
              <a:latin typeface="Source Sans Pro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2020-05-04T02:08:05Z</dcterms:created>
  <dc:creator/>
  <dc:description/>
  <dc:language>ru-RU</dc:language>
  <cp:lastModifiedBy/>
  <dcterms:modified xsi:type="dcterms:W3CDTF">2020-05-04T23:08:46Z</dcterms:modified>
  <cp:revision>3</cp:revision>
  <dc:subject/>
  <dc:title>Vivid</dc:title>
</cp:coreProperties>
</file>