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25707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280"/>
            <a:ext cx="25707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2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917000" y="40582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469160" y="17686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338560" y="17686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2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469160" y="40582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338560" y="40582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257076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25707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748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2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257076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917000" y="40582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280"/>
            <a:ext cx="25707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25707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280"/>
            <a:ext cx="25707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2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917000" y="40582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469160" y="17686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338560" y="17686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2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1469160" y="40582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2338560" y="40582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257076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25707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25707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748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2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917000" y="40582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280"/>
            <a:ext cx="25707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25707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280"/>
            <a:ext cx="25707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2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1917000" y="40582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69160" y="17686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2338560" y="17686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2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1469160" y="40582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2338560" y="40582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257076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25707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748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99760" y="40582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1917000" y="40582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99760" y="4058280"/>
            <a:ext cx="25707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25707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99760" y="4058280"/>
            <a:ext cx="25707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99760" y="40582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1917000" y="40582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1469160" y="17686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2338560" y="17686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99760" y="40582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1469160" y="40582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2338560" y="4058280"/>
            <a:ext cx="8276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748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2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917000" y="40582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917000" y="1768680"/>
            <a:ext cx="1254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280"/>
            <a:ext cx="25707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Click to </a:t>
            </a:r>
            <a:r>
              <a:rPr b="0" lang="ru-RU" sz="4400" spc="-1" strike="noStrike">
                <a:latin typeface="Arial"/>
              </a:rPr>
              <a:t>edit the </a:t>
            </a:r>
            <a:r>
              <a:rPr b="0" lang="ru-RU" sz="4400" spc="-1" strike="noStrike">
                <a:latin typeface="Arial"/>
              </a:rPr>
              <a:t>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480" cy="1261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25707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99760" y="1768680"/>
            <a:ext cx="25707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4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48640" y="301320"/>
            <a:ext cx="10797120" cy="38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552960" y="5216400"/>
            <a:ext cx="10788480" cy="15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Source Sans Pro"/>
              </a:rPr>
              <a:t>	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2304000" y="72000"/>
            <a:ext cx="7271280" cy="23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Баумана»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0" y="1584000"/>
            <a:ext cx="1199772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  <a:ea typeface="DejaVu Sans"/>
              </a:rPr>
              <a:t>Факультет        «Робототехника и комплексная автоматизация»</a:t>
            </a:r>
            <a:endParaRPr b="0" lang="ru-RU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700" spc="-1" strike="noStrike">
                <a:solidFill>
                  <a:srgbClr val="000000"/>
                </a:solidFill>
                <a:latin typeface="Arial"/>
                <a:ea typeface="DejaVu Sans"/>
              </a:rPr>
              <a:t>Кафедра </a:t>
            </a:r>
            <a:r>
              <a:rPr b="0" lang="ru-RU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«Системы автоматизированного проектирования»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648000" y="2592000"/>
            <a:ext cx="10697760" cy="17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Arial"/>
                <a:ea typeface="Source Sans Pro Light"/>
              </a:rPr>
              <a:t>Разработка web-приложений, реализующих бизнес-логику в САПР на основе графоориентированной методологии</a:t>
            </a:r>
            <a:endParaRPr b="0" lang="ru-RU" sz="3600" spc="-1" strike="noStrike">
              <a:latin typeface="Arial"/>
            </a:endParaRPr>
          </a:p>
        </p:txBody>
      </p:sp>
      <p:graphicFrame>
        <p:nvGraphicFramePr>
          <p:cNvPr id="158" name="Table 6"/>
          <p:cNvGraphicFramePr/>
          <p:nvPr/>
        </p:nvGraphicFramePr>
        <p:xfrm>
          <a:off x="3470760" y="5720760"/>
          <a:ext cx="8127360" cy="1533240"/>
        </p:xfrm>
        <a:graphic>
          <a:graphicData uri="http://schemas.openxmlformats.org/drawingml/2006/table">
            <a:tbl>
              <a:tblPr/>
              <a:tblGrid>
                <a:gridCol w="5481720"/>
                <a:gridCol w="2646000"/>
              </a:tblGrid>
              <a:tr h="347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Студент РК6-83Б: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Голубев В.О.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11854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Научный руководитель: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доцент кафедры РК6,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к.ф.-м.н., Соколов А.П.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76000" y="0"/>
            <a:ext cx="1079712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Тестирование 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Метод тестирования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9216000" y="6997680"/>
            <a:ext cx="25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808080"/>
                </a:solidFill>
                <a:latin typeface="Arial"/>
                <a:ea typeface="DejaVu Sans"/>
              </a:rPr>
              <a:t>9 /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48000" y="1800000"/>
            <a:ext cx="5399640" cy="43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Для тестирования были локально установлены все необходимые компоненты РВС GCD. Тестирование проводилось вручную:</a:t>
            </a:r>
            <a:endParaRPr b="0" lang="ru-RU" sz="1800" spc="-1" strike="noStrike">
              <a:latin typeface="Arial"/>
            </a:endParaRPr>
          </a:p>
          <a:p>
            <a:pPr lvl="2" marL="648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latin typeface="Arial"/>
              </a:rPr>
              <a:t>запуск функции web-клиента для удаленного запуска решателей;</a:t>
            </a:r>
            <a:endParaRPr b="0" lang="ru-RU" sz="1800" spc="-1" strike="noStrike">
              <a:latin typeface="Arial"/>
            </a:endParaRPr>
          </a:p>
          <a:p>
            <a:pPr lvl="2" marL="648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latin typeface="Arial"/>
              </a:rPr>
              <a:t>выбор и запуск тестового решателя;</a:t>
            </a:r>
            <a:endParaRPr b="0" lang="ru-RU" sz="1800" spc="-1" strike="noStrike">
              <a:latin typeface="Arial"/>
            </a:endParaRPr>
          </a:p>
          <a:p>
            <a:pPr lvl="2" marL="648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latin typeface="Arial"/>
              </a:rPr>
              <a:t>проверка правильности построения графовой модели (обычные графы и вложенные графы)</a:t>
            </a:r>
            <a:endParaRPr b="0" lang="ru-RU" sz="1800" spc="-1" strike="noStrike">
              <a:latin typeface="Arial"/>
            </a:endParaRPr>
          </a:p>
          <a:p>
            <a:pPr lvl="2" marL="648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latin typeface="Arial"/>
              </a:rPr>
              <a:t>проверка визуализации статуса решения;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7128000" y="2160000"/>
            <a:ext cx="4154400" cy="304524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219" name="CustomShape 4"/>
          <p:cNvSpPr/>
          <p:nvPr/>
        </p:nvSpPr>
        <p:spPr>
          <a:xfrm>
            <a:off x="6336000" y="5209920"/>
            <a:ext cx="53276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Рисунок 11 — Интерфейс для удаленного запуска решателей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76000" y="0"/>
            <a:ext cx="1079712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Тестирование 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Тестирование удаленного запуска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9216000" y="6997680"/>
            <a:ext cx="25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808080"/>
                </a:solidFill>
                <a:latin typeface="Arial"/>
                <a:ea typeface="DejaVu Sans"/>
              </a:rPr>
              <a:t>10 / 12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720000" y="3600000"/>
            <a:ext cx="5193360" cy="294048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223" name="CustomShape 3"/>
          <p:cNvSpPr/>
          <p:nvPr/>
        </p:nvSpPr>
        <p:spPr>
          <a:xfrm>
            <a:off x="6264000" y="6624000"/>
            <a:ext cx="53276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Рисунок 13 — Построенный граф на web-клиенте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504000" y="6624000"/>
            <a:ext cx="53276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Рисунок 12 — Описание тестовой графовой модели в формате aDOT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3"/>
          <a:stretch/>
        </p:blipFill>
        <p:spPr>
          <a:xfrm>
            <a:off x="7848000" y="2304000"/>
            <a:ext cx="2399760" cy="428544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226" name="CustomShape 5"/>
          <p:cNvSpPr/>
          <p:nvPr/>
        </p:nvSpPr>
        <p:spPr>
          <a:xfrm>
            <a:off x="576000" y="1512000"/>
            <a:ext cx="7127640" cy="20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Функции-обработчики графовой модели реализованы на языке C++. Графовая модель была успешно построена и сгенерирован файл с исходным кодом решателя. Компиляция и запуск произошли без ошибок.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76000" y="0"/>
            <a:ext cx="1079712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Тестирование 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Тестирование успешного решения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9216000" y="6997680"/>
            <a:ext cx="25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808080"/>
                </a:solidFill>
                <a:latin typeface="Arial"/>
                <a:ea typeface="DejaVu Sans"/>
              </a:rPr>
              <a:t>11 / 12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29" name="Google Shape;217;p45" descr=""/>
          <p:cNvPicPr/>
          <p:nvPr/>
        </p:nvPicPr>
        <p:blipFill>
          <a:blip r:embed="rId2"/>
          <a:stretch/>
        </p:blipFill>
        <p:spPr>
          <a:xfrm>
            <a:off x="7210080" y="2880000"/>
            <a:ext cx="2236320" cy="35982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230" name="CustomShape 3"/>
          <p:cNvSpPr/>
          <p:nvPr/>
        </p:nvSpPr>
        <p:spPr>
          <a:xfrm>
            <a:off x="1512000" y="2016000"/>
            <a:ext cx="301608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2298960" y="2880000"/>
            <a:ext cx="2236680" cy="35658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232" name="CustomShape 4"/>
          <p:cNvSpPr/>
          <p:nvPr/>
        </p:nvSpPr>
        <p:spPr>
          <a:xfrm>
            <a:off x="576000" y="6454080"/>
            <a:ext cx="53276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Рисунок 14 — Состояние графовой модели в момент начала вычислений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5688000" y="6454080"/>
            <a:ext cx="53276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Рисунок 15 — Состояние графовой модели под конец вычислений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576000" y="1656000"/>
            <a:ext cx="1087164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В случае успешного обхода графовой модели, как и ожидалось, ребра закрашиваются в зеленый цвет. 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76000" y="0"/>
            <a:ext cx="1079712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Заключение </a:t>
            </a:r>
            <a:r>
              <a:rPr b="0" lang="ru-RU" sz="2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9216000" y="6997680"/>
            <a:ext cx="25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808080"/>
                </a:solidFill>
                <a:latin typeface="Arial"/>
                <a:ea typeface="DejaVu Sans"/>
              </a:rPr>
              <a:t>12 /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48000" y="1800000"/>
            <a:ext cx="10727640" cy="35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Выводы о проделанной работе: 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были изучены методы организации и визуализации процессов решения сложных вычислительных задач; 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на основе исследований была разработан подход к организации удаленного запуска графоориентированных решателей; 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заложены основы для реализации бизнес-логики на основе графовых моделей;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улучшены инструменты обработки запросов пользователя на web-клиенте и сервере приложений;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1517760"/>
            <a:ext cx="11997720" cy="45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GBSE (Graph-Based Software Environment)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—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набор инструментов для организации кода и формального описания алгоритмов решения задач в виде графовой модели.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Графовая модель —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тройка объектов (G, S, F), где G — ориентированный граф, S — множество состояний, F — множество функций перехода.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76000" y="0"/>
            <a:ext cx="1079712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Введение</a:t>
            </a:r>
            <a:endParaRPr b="0" lang="ru-RU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Графоориентированный подход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216000" y="6997680"/>
            <a:ext cx="25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808080"/>
                </a:solidFill>
                <a:latin typeface="Arial"/>
                <a:ea typeface="DejaVu Sans"/>
              </a:rPr>
              <a:t>1 / 12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3312000" y="4536000"/>
            <a:ext cx="4980600" cy="2113560"/>
          </a:xfrm>
          <a:prstGeom prst="rect">
            <a:avLst/>
          </a:prstGeom>
          <a:ln w="10080">
            <a:solidFill>
              <a:srgbClr val="1b75bc"/>
            </a:solidFill>
            <a:round/>
          </a:ln>
        </p:spPr>
      </p:pic>
      <p:sp>
        <p:nvSpPr>
          <p:cNvPr id="163" name="CustomShape 4"/>
          <p:cNvSpPr/>
          <p:nvPr/>
        </p:nvSpPr>
        <p:spPr>
          <a:xfrm>
            <a:off x="0" y="6768000"/>
            <a:ext cx="119977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Рисунок 1 - Графовая  модель  с  параллельными  ветвями выполнения  и  циклом 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517760"/>
            <a:ext cx="11997720" cy="45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76000" y="0"/>
            <a:ext cx="1079712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Введение</a:t>
            </a:r>
            <a:endParaRPr b="0" lang="ru-RU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Графовая модель как инструмент описания бизнес-логики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216000" y="6997680"/>
            <a:ext cx="25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808080"/>
                </a:solidFill>
                <a:latin typeface="Arial"/>
                <a:ea typeface="DejaVu Sans"/>
              </a:rPr>
              <a:t>2 /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0" y="6768000"/>
            <a:ext cx="119977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0" y="6408000"/>
            <a:ext cx="119977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Рисунок 2 - Графовая модель, описывающая бизнес-логику.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648000" y="1800000"/>
            <a:ext cx="10535760" cy="36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рисунке 2 представлена графовая модель алгоритма решения некоторой задачи.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Пусть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input_func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— функция перехода из состояния s</a:t>
            </a:r>
            <a:r>
              <a:rPr b="0" lang="ru-RU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n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состояние s</a:t>
            </a:r>
            <a:r>
              <a:rPr b="0" lang="ru-RU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n+1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которая реализует запрос у пользователя дополнительных данных.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случае такого обобщения графовая модель начинает являться инструментом:</a:t>
            </a:r>
            <a:endParaRPr b="0" lang="ru-RU" sz="18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"упрощённой" сборки алгоритмов решения сложных задач; </a:t>
            </a:r>
            <a:endParaRPr b="0" lang="ru-RU" sz="18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описания бизнес-логики работы пользователя в системе.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3096000" y="4968000"/>
            <a:ext cx="5829120" cy="11988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76000" y="0"/>
            <a:ext cx="1079712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Введение</a:t>
            </a:r>
            <a:endParaRPr b="0" lang="ru-RU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Цель и задачи работы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1517760"/>
            <a:ext cx="11997720" cy="45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9216000" y="6997680"/>
            <a:ext cx="25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808080"/>
                </a:solidFill>
                <a:latin typeface="Arial"/>
                <a:ea typeface="DejaVu Sans"/>
              </a:rPr>
              <a:t>3 /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32000" y="1469880"/>
            <a:ext cx="11159280" cy="56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Цель: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 создание программной инфраструктуры для приёма, интерпретации и передачи запросов о текущем состоянии процесса выполнения (обхода) графовой модели;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Задачи: </a:t>
            </a:r>
            <a:endParaRPr b="0" lang="ru-RU" sz="22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изучение существующих методов организации и визуализации процессов решения сложных вычислительных задач;</a:t>
            </a:r>
            <a:endParaRPr b="0" lang="ru-RU" sz="22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реализация поддержки удаленного запуска произвольного графоориентированного решателя; </a:t>
            </a:r>
            <a:endParaRPr b="0" lang="ru-RU" sz="22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разработать схему архитектуры подсистемы, обеспечивающей приём-передачу-интерпретацию запросов для обеспечения решения задачи визуализации;</a:t>
            </a:r>
            <a:endParaRPr b="0" lang="ru-RU" sz="22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76000" y="0"/>
            <a:ext cx="1079712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Теоретическая часть</a:t>
            </a:r>
            <a:endParaRPr b="0" lang="ru-RU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Методы организации и визуализации процессов решения сложных вычислительных задач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99760" y="1768680"/>
            <a:ext cx="107974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9216000" y="6997680"/>
            <a:ext cx="25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808080"/>
                </a:solidFill>
                <a:latin typeface="Arial"/>
                <a:ea typeface="DejaVu Sans"/>
              </a:rPr>
              <a:t>4 / 12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952000" y="4536000"/>
            <a:ext cx="6108840" cy="182196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79" name="CustomShape 4"/>
          <p:cNvSpPr/>
          <p:nvPr/>
        </p:nvSpPr>
        <p:spPr>
          <a:xfrm>
            <a:off x="0" y="6552000"/>
            <a:ext cx="119977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Рисунок 3 - Пример модели в среде MatLab Simulink.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648000" y="1656000"/>
            <a:ext cx="10655280" cy="22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Визуализация вычислений в таких аналогах РВС GCD, как MatLab Simulink, LabVIEW и др. реализована с помощью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блок-диаграмм потоков данных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В GBSE графовую модель можно наглядно визуализировать в виде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ориентированного графа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endParaRPr b="0" lang="ru-RU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76000" y="0"/>
            <a:ext cx="1079712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Теоретическая часть</a:t>
            </a:r>
            <a:endParaRPr b="0" lang="ru-RU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Коммуникация с графовой моделью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99760" y="1768680"/>
            <a:ext cx="107974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9216000" y="6997680"/>
            <a:ext cx="25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808080"/>
                </a:solidFill>
                <a:latin typeface="Arial"/>
                <a:ea typeface="DejaVu Sans"/>
              </a:rPr>
              <a:t>5 /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0" y="6552000"/>
            <a:ext cx="119977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Рисунок 4 - Схема организации процесса запуска графоориентированного решателя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 rot="21596400">
            <a:off x="2990520" y="4543920"/>
            <a:ext cx="5934600" cy="186012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86" name="CustomShape 5"/>
          <p:cNvSpPr/>
          <p:nvPr/>
        </p:nvSpPr>
        <p:spPr>
          <a:xfrm>
            <a:off x="599760" y="1768680"/>
            <a:ext cx="7981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 графоориентированного решателя разделяется на два процесса: 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87" name="Table 6"/>
          <p:cNvGraphicFramePr/>
          <p:nvPr/>
        </p:nvGraphicFramePr>
        <p:xfrm>
          <a:off x="690840" y="2275560"/>
          <a:ext cx="10727640" cy="1116000"/>
        </p:xfrm>
        <a:graphic>
          <a:graphicData uri="http://schemas.openxmlformats.org/drawingml/2006/table">
            <a:tbl>
              <a:tblPr/>
              <a:tblGrid>
                <a:gridCol w="5363280"/>
                <a:gridCol w="5364720"/>
              </a:tblGrid>
              <a:tr h="396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Управляющий процес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Исполнительный процесс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720000">
                <a:tc>
                  <a:txBody>
                    <a:bodyPr lIns="90000" rIns="900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Функции: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marL="216000" indent="-21528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Запуск исполнительного процесса;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marL="216000" indent="-21528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Прием запросов от клиента;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Функции: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marL="216000" indent="-21528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Обход графовой модели;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marL="216000" indent="-21528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Передача статуса решения задачи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76000" y="0"/>
            <a:ext cx="1079712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Архитектура программной реализации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Удаленный запуск графоориентированных решателей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99760" y="1768680"/>
            <a:ext cx="52686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9216000" y="6997680"/>
            <a:ext cx="25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808080"/>
                </a:solidFill>
                <a:latin typeface="Arial"/>
                <a:ea typeface="DejaVu Sans"/>
              </a:rPr>
              <a:t>6 /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5904000" y="5805720"/>
            <a:ext cx="56617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Рисунок 5 - Схема взаимодействия компонентов РВС GCD при удаленном запуске.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599760" y="1768680"/>
            <a:ext cx="244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93" name="Google Shape;178;p41" descr=""/>
          <p:cNvPicPr/>
          <p:nvPr/>
        </p:nvPicPr>
        <p:blipFill>
          <a:blip r:embed="rId2"/>
          <a:stretch/>
        </p:blipFill>
        <p:spPr>
          <a:xfrm>
            <a:off x="6132600" y="2201400"/>
            <a:ext cx="5268600" cy="351756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94" name="CustomShape 6"/>
          <p:cNvSpPr/>
          <p:nvPr/>
        </p:nvSpPr>
        <p:spPr>
          <a:xfrm>
            <a:off x="360000" y="1944000"/>
            <a:ext cx="5687280" cy="20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Source Sans Pro"/>
              </a:rPr>
              <a:t>Какие проблемы решает:</a:t>
            </a:r>
            <a:endParaRPr b="0" lang="ru-RU" sz="18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Source Sans Pro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Source Sans Pro"/>
              </a:rPr>
              <a:t>доступ различных пользователей              системы  к решателям;</a:t>
            </a:r>
            <a:endParaRPr b="0" lang="ru-RU" sz="18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Source Sans Pro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Source Sans Pro"/>
              </a:rPr>
              <a:t>возможность запуска решателей на          высокопроизводительных кластерах.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76000" y="0"/>
            <a:ext cx="1079712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Архитектура программной реализации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Удаленный запуск графоориентированных решателей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99760" y="1768680"/>
            <a:ext cx="52686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9216000" y="6997680"/>
            <a:ext cx="25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808080"/>
                </a:solidFill>
                <a:latin typeface="Arial"/>
                <a:ea typeface="DejaVu Sans"/>
              </a:rPr>
              <a:t>7 /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504000" y="6624000"/>
            <a:ext cx="306972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Рисунок 6 — Описание графовой модели в формате aDOT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99760" y="1768680"/>
            <a:ext cx="244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216000" y="1592640"/>
            <a:ext cx="11781720" cy="17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Графовая модель хранится на сервере в виде файла в формате aDOT (расширенный формат файла DOT для описания графов). Плагин (обработчик удаленного запуска) на pycomaps разбирает файл и производит запуск в отдельном процессе  в одном из режимов: запуск кода на C++ или на Python.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792000" y="3428640"/>
            <a:ext cx="2591280" cy="313596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202" name="" descr=""/>
          <p:cNvPicPr/>
          <p:nvPr/>
        </p:nvPicPr>
        <p:blipFill>
          <a:blip r:embed="rId3"/>
          <a:stretch/>
        </p:blipFill>
        <p:spPr>
          <a:xfrm>
            <a:off x="4134600" y="5214960"/>
            <a:ext cx="3208680" cy="134208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203" name="CustomShape 7"/>
          <p:cNvSpPr/>
          <p:nvPr/>
        </p:nvSpPr>
        <p:spPr>
          <a:xfrm>
            <a:off x="4160160" y="6557760"/>
            <a:ext cx="306972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Рисунок 7 — Интерпретированная графовая модель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4"/>
          <a:stretch/>
        </p:blipFill>
        <p:spPr>
          <a:xfrm>
            <a:off x="8064000" y="4680000"/>
            <a:ext cx="2814840" cy="189036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205" name="CustomShape 8"/>
          <p:cNvSpPr/>
          <p:nvPr/>
        </p:nvSpPr>
        <p:spPr>
          <a:xfrm>
            <a:off x="7920000" y="6557760"/>
            <a:ext cx="306972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Рисунок 8 — Схема работы плагина для удаленного запуска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76000" y="0"/>
            <a:ext cx="1079712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Архитектура программной реализации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Получение статуса решения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9216000" y="6997680"/>
            <a:ext cx="25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808080"/>
                </a:solidFill>
                <a:latin typeface="Arial"/>
                <a:ea typeface="DejaVu Sans"/>
              </a:rPr>
              <a:t>8 /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599760" y="1768680"/>
            <a:ext cx="244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7848000" y="6413760"/>
            <a:ext cx="306972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"/>
          <p:cNvSpPr/>
          <p:nvPr/>
        </p:nvSpPr>
        <p:spPr>
          <a:xfrm>
            <a:off x="599760" y="1872000"/>
            <a:ext cx="10919520" cy="20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Клиентcкое приложение с заданным интервалом по времени передает запрос на сервер приложений, обработчик сервера просматривает программный канал и собирает информацию. Собранную информацию сервер передает на web-клиент.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На web-клиенте происходит интерпретация и визуализация статуса решения с помощью закраски ребер графа.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6336000" y="6569640"/>
            <a:ext cx="43916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Рисунок 10 — Схема отправки запроса на получение статуса решения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6066720" y="3672000"/>
            <a:ext cx="4660920" cy="289728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844920" y="3653640"/>
            <a:ext cx="3978720" cy="28980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214" name="CustomShape 7"/>
          <p:cNvSpPr/>
          <p:nvPr/>
        </p:nvSpPr>
        <p:spPr>
          <a:xfrm>
            <a:off x="792000" y="6552000"/>
            <a:ext cx="43916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Рисунок 9 — Схема запросов при удаленном запуске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2020-06-11T18:48:07Z</dcterms:modified>
  <cp:revision>9</cp:revision>
  <dc:subject/>
  <dc:title/>
</cp:coreProperties>
</file>