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5" r:id="rId6"/>
    <p:sldId id="262" r:id="rId7"/>
    <p:sldId id="271" r:id="rId8"/>
    <p:sldId id="261" r:id="rId9"/>
    <p:sldId id="272" r:id="rId10"/>
    <p:sldId id="260" r:id="rId11"/>
    <p:sldId id="273" r:id="rId12"/>
    <p:sldId id="270" r:id="rId13"/>
    <p:sldId id="258" r:id="rId14"/>
    <p:sldId id="268" r:id="rId15"/>
    <p:sldId id="266" r:id="rId16"/>
    <p:sldId id="267" r:id="rId17"/>
    <p:sldId id="274" r:id="rId18"/>
    <p:sldId id="269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36000"/>
          </a:xfrm>
          <a:prstGeom prst="rect">
            <a:avLst/>
          </a:prstGeom>
          <a:solidFill>
            <a:srgbClr val="EF8310"/>
          </a:solidFill>
          <a:ln>
            <a:solidFill>
              <a:srgbClr val="EF83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987" y="758952"/>
            <a:ext cx="10926976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dirty="0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987" y="4455620"/>
            <a:ext cx="10926976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dirty="0"/>
              <a:t>Klik for at redigere undertiteltypografien i masteren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DK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69987" y="4343400"/>
            <a:ext cx="1092697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lede 9">
            <a:extLst>
              <a:ext uri="{FF2B5EF4-FFF2-40B4-BE49-F238E27FC236}">
                <a16:creationId xmlns:a16="http://schemas.microsoft.com/office/drawing/2014/main" id="{33AFAEC2-C432-D24A-7E3A-97C6AAE7C7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483" y="6462934"/>
            <a:ext cx="1173480" cy="358826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BE57C791-1EF3-6C39-1C6A-A0D4B6B72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7" y="6461050"/>
            <a:ext cx="1463040" cy="3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3FB12A75-D7CD-48C5-913F-949B7E11E094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433EC0F-9F83-42F8-8CFA-B23C5218EFB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871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 dirty="0"/>
              <a:t>Klik for at redigere titel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087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60564" y="286604"/>
            <a:ext cx="10931829" cy="702302"/>
          </a:xfrm>
        </p:spPr>
        <p:txBody>
          <a:bodyPr/>
          <a:lstStyle/>
          <a:p>
            <a:r>
              <a:rPr lang="da-DK" dirty="0"/>
              <a:t>Klik for at redigere titel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565" y="1104275"/>
            <a:ext cx="5374474" cy="5126636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04275"/>
            <a:ext cx="5374474" cy="5126635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553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60566" y="286604"/>
            <a:ext cx="10931828" cy="692754"/>
          </a:xfrm>
        </p:spPr>
        <p:txBody>
          <a:bodyPr/>
          <a:lstStyle/>
          <a:p>
            <a:r>
              <a:rPr lang="da-DK" dirty="0"/>
              <a:t>Klik for at redigere titel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566" y="1089286"/>
            <a:ext cx="5374474" cy="4996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redigere tekst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66" y="1698886"/>
            <a:ext cx="5374474" cy="4527028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089286"/>
            <a:ext cx="5374474" cy="4996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redigere tekst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98885"/>
            <a:ext cx="5374474" cy="452702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378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a-DK" dirty="0"/>
              <a:t>Klik for at redigere titel i masteren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432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36000"/>
          </a:xfrm>
          <a:prstGeom prst="rect">
            <a:avLst/>
          </a:prstGeom>
          <a:solidFill>
            <a:srgbClr val="EF8310"/>
          </a:solidFill>
          <a:ln>
            <a:solidFill>
              <a:srgbClr val="EF83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DK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973E6493-D47C-0DB0-691B-69176CEE4C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457866"/>
            <a:ext cx="1173480" cy="358826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DF870DAA-0DF7-29F3-99E2-5FC8D9D0E4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6452832"/>
            <a:ext cx="1463040" cy="3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2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FB12A75-D7CD-48C5-913F-949B7E11E094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33EC0F-9F83-42F8-8CFA-B23C5218EFB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85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3FB12A75-D7CD-48C5-913F-949B7E11E094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433EC0F-9F83-42F8-8CFA-B23C5218EFB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227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3FB12A75-D7CD-48C5-913F-949B7E11E094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D433EC0F-9F83-42F8-8CFA-B23C5218EFB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308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36000"/>
          </a:xfrm>
          <a:prstGeom prst="rect">
            <a:avLst/>
          </a:prstGeom>
          <a:solidFill>
            <a:srgbClr val="EF8310"/>
          </a:solidFill>
          <a:ln>
            <a:solidFill>
              <a:srgbClr val="EF83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561" y="199870"/>
            <a:ext cx="10927829" cy="782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titel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61" y="1089286"/>
            <a:ext cx="10927829" cy="50466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DK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69561" y="982258"/>
            <a:ext cx="10927829" cy="499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>
            <a:extLst>
              <a:ext uri="{FF2B5EF4-FFF2-40B4-BE49-F238E27FC236}">
                <a16:creationId xmlns:a16="http://schemas.microsoft.com/office/drawing/2014/main" id="{F04C766B-3679-E115-F38B-EEE97790AFE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910" y="6459785"/>
            <a:ext cx="1173480" cy="358826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848E44A9-865F-C1A9-B73E-9CA3A84BF16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1" y="6461050"/>
            <a:ext cx="1463040" cy="3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specs/openid-connect-frontchannel-1_0.html" TargetMode="External"/><Relationship Id="rId2" Type="http://schemas.openxmlformats.org/officeDocument/2006/relationships/hyperlink" Target="http://openid.net/specs/openid-connect-session-1_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id.net/specs/openid-connect-rpinitiated-1_0.html" TargetMode="External"/><Relationship Id="rId4" Type="http://schemas.openxmlformats.org/officeDocument/2006/relationships/hyperlink" Target="https://openid.net/specs/openid-connect-backchannel-1_0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rhvervsadministration.nemlog-in.dk/certificat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xids.com/docs/claim-transform-dk-privilege" TargetMode="External"/><Relationship Id="rId2" Type="http://schemas.openxmlformats.org/officeDocument/2006/relationships/hyperlink" Target="https://www.foxids.com/docs/up-party-howto-saml-2.0-nem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xids.com/docs/logging#log-stream" TargetMode="External"/><Relationship Id="rId4" Type="http://schemas.openxmlformats.org/officeDocument/2006/relationships/hyperlink" Target="https://github.com/ITfoxtec/FoxIDs/tree/master/tools/FoxIDs.ConvertCertificateToo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u.nemlog-in.dk/oprettelse-og-administration-af-tjenester/log.in/dokumentation-og-guides/integrationstestmiljo/" TargetMode="External"/><Relationship Id="rId7" Type="http://schemas.openxmlformats.org/officeDocument/2006/relationships/hyperlink" Target="https://mitidsimulator.test-nemlog-in.dk/Home/Create" TargetMode="External"/><Relationship Id="rId2" Type="http://schemas.openxmlformats.org/officeDocument/2006/relationships/hyperlink" Target="https://www.nemlog-in.dk/tu/krav/integrations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p.mitid.dk/test-tool/frontend/#/create-identity" TargetMode="External"/><Relationship Id="rId5" Type="http://schemas.openxmlformats.org/officeDocument/2006/relationships/hyperlink" Target="https://administration.nemlog-in.dk/" TargetMode="External"/><Relationship Id="rId4" Type="http://schemas.openxmlformats.org/officeDocument/2006/relationships/hyperlink" Target="https://tu.nemlog-in.dk/oprettelse-og-administration-af-tjenester/log.in/dokumentation-og-guides/produktionsmiljo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oxids.com/" TargetMode="External"/><Relationship Id="rId3" Type="http://schemas.openxmlformats.org/officeDocument/2006/relationships/hyperlink" Target="https://github.com/ITfoxtec/ITfoxtec.Identity.Saml2" TargetMode="External"/><Relationship Id="rId7" Type="http://schemas.openxmlformats.org/officeDocument/2006/relationships/hyperlink" Target="https://itfoxtec.com/" TargetMode="External"/><Relationship Id="rId2" Type="http://schemas.openxmlformats.org/officeDocument/2006/relationships/hyperlink" Target="https://github.com/ITfoxtec/FoxI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Tfoxtec/CodeShare/tree/master/ANUG/OidcAndNemLogin" TargetMode="External"/><Relationship Id="rId5" Type="http://schemas.openxmlformats.org/officeDocument/2006/relationships/hyperlink" Target="https://github.com/ITfoxtec/ITfoxtec.Identity.BlazorWebAssembly.OpenidConnect" TargetMode="External"/><Relationship Id="rId4" Type="http://schemas.openxmlformats.org/officeDocument/2006/relationships/hyperlink" Target="https://github.com/ITfoxtec/ITfoxtec.Ident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xid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.net/specs/openid-connect-core-1_0.html" TargetMode="External"/><Relationship Id="rId2" Type="http://schemas.openxmlformats.org/officeDocument/2006/relationships/hyperlink" Target="https://datatracker.ietf.org/doc/html/rfc674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63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xids.com/test-corp/-/aspnet_oidc_allup_online_sample(*)/.well-known/openid-configuration" TargetMode="External"/><Relationship Id="rId2" Type="http://schemas.openxmlformats.org/officeDocument/2006/relationships/hyperlink" Target="https://openid.net/specs/openid-connect-discovery-1_0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693" TargetMode="External"/><Relationship Id="rId2" Type="http://schemas.openxmlformats.org/officeDocument/2006/relationships/hyperlink" Target="https://datatracker.ietf.org/doc/html/rfc675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FA3FE-50E5-A548-0B8B-7192EBF9B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OpenID Connect and </a:t>
            </a:r>
            <a:r>
              <a:rPr lang="en-GB" sz="5400" dirty="0" err="1"/>
              <a:t>NemLog</a:t>
            </a:r>
            <a:r>
              <a:rPr lang="en-GB" sz="5400" dirty="0"/>
              <a:t>-in</a:t>
            </a:r>
            <a:endParaRPr lang="en-DK" sz="54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49ABDB5-D179-A745-6044-54C055396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Introduction and code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94740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BBC06-5297-D0B9-7985-25951239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OpenID Connect </a:t>
            </a:r>
            <a:r>
              <a:rPr lang="en-GB" sz="4400" dirty="0"/>
              <a:t>Session and Logout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54A7EF-41B3-5E20-65C6-A9479E6A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Session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 Management </a:t>
            </a:r>
          </a:p>
          <a:p>
            <a:pPr lvl="1"/>
            <a:r>
              <a:rPr lang="en-GB" sz="1800" dirty="0">
                <a:hlinkClick r:id="rId2"/>
              </a:rPr>
              <a:t>http://openid.net/specs/openid-connect-session-1_0.html</a:t>
            </a:r>
            <a:r>
              <a:rPr lang="en-GB" sz="1800" dirty="0"/>
              <a:t> </a:t>
            </a:r>
          </a:p>
          <a:p>
            <a:pPr lvl="1"/>
            <a:r>
              <a:rPr lang="en-GB" sz="1800" dirty="0"/>
              <a:t>Defines a session which makes it possible to logout</a:t>
            </a:r>
          </a:p>
          <a:p>
            <a:pPr lvl="1"/>
            <a:r>
              <a:rPr lang="en-GB" sz="1800" dirty="0"/>
              <a:t>Invalidate refresh token grant</a:t>
            </a:r>
          </a:p>
          <a:p>
            <a:r>
              <a:rPr lang="en-GB" dirty="0"/>
              <a:t>Logout</a:t>
            </a:r>
          </a:p>
          <a:p>
            <a:pPr lvl="1"/>
            <a:r>
              <a:rPr lang="en-GB" sz="1800" dirty="0"/>
              <a:t>Front-Channel Logout</a:t>
            </a:r>
          </a:p>
          <a:p>
            <a:pPr lvl="2"/>
            <a:r>
              <a:rPr lang="en-GB" sz="1400" dirty="0">
                <a:hlinkClick r:id="rId3"/>
              </a:rPr>
              <a:t>http://openid.net/specs/openid-connect-frontchannel-1_0.html</a:t>
            </a:r>
            <a:r>
              <a:rPr lang="en-GB" sz="1400" dirty="0"/>
              <a:t> </a:t>
            </a:r>
          </a:p>
          <a:p>
            <a:pPr lvl="1"/>
            <a:r>
              <a:rPr lang="en-GB" sz="1800" dirty="0"/>
              <a:t>Back-Channel Logout</a:t>
            </a:r>
          </a:p>
          <a:p>
            <a:pPr lvl="2"/>
            <a:r>
              <a:rPr lang="en-GB" sz="1400" dirty="0">
                <a:hlinkClick r:id="rId4"/>
              </a:rPr>
              <a:t>https://openid.net/specs/openid-connect-backchannel-1_0.html</a:t>
            </a:r>
            <a:r>
              <a:rPr lang="en-GB" sz="1400" dirty="0"/>
              <a:t> </a:t>
            </a:r>
          </a:p>
          <a:p>
            <a:pPr lvl="1"/>
            <a:r>
              <a:rPr lang="en-GB" sz="1800" dirty="0"/>
              <a:t>RP-Initiated Logout</a:t>
            </a:r>
          </a:p>
          <a:p>
            <a:pPr lvl="2"/>
            <a:r>
              <a:rPr lang="en-GB" sz="1400" dirty="0">
                <a:hlinkClick r:id="rId5"/>
              </a:rPr>
              <a:t>https://openid.net/specs/openid-connect-rpinitiated-1_0.html</a:t>
            </a:r>
            <a:r>
              <a:rPr lang="en-GB" sz="1400" dirty="0"/>
              <a:t> </a:t>
            </a:r>
          </a:p>
          <a:p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95517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6543FC-FC3F-B781-102A-C8451BC4F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CODE…</a:t>
            </a:r>
            <a:endParaRPr lang="en-DK" sz="6600" dirty="0"/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1F3F603F-E56F-6516-9D15-509D43AC9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1858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321C0-85ED-8155-D085-03960A77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Break…</a:t>
            </a:r>
            <a:endParaRPr lang="en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A1FDF89-C06E-6B34-9E29-3186EBC7C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24" b="7536"/>
          <a:stretch/>
        </p:blipFill>
        <p:spPr>
          <a:xfrm>
            <a:off x="2171360" y="1170675"/>
            <a:ext cx="3924640" cy="716343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8F19C3A-8478-D274-91E7-D5123789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16" y="2383942"/>
            <a:ext cx="3490262" cy="716342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FCC916CA-1A13-8A04-E33B-ABE310FA3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26"/>
          <a:stretch/>
        </p:blipFill>
        <p:spPr>
          <a:xfrm>
            <a:off x="829616" y="3250082"/>
            <a:ext cx="4381880" cy="782388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33098B76-C0DF-6AE4-9DB8-CAD6936DE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022" y="1614680"/>
            <a:ext cx="3467400" cy="716342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220E28AF-F9DB-D977-29A8-7330FB21CA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16"/>
          <a:stretch/>
        </p:blipFill>
        <p:spPr>
          <a:xfrm>
            <a:off x="6580625" y="3031813"/>
            <a:ext cx="4781759" cy="754445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52E2E64F-4FFA-BA19-C0B9-4FA844307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313" y="4739499"/>
            <a:ext cx="4549534" cy="838273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1E68D63F-7A23-6551-10ED-8A03403362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19"/>
          <a:stretch/>
        </p:blipFill>
        <p:spPr>
          <a:xfrm>
            <a:off x="6726347" y="4757800"/>
            <a:ext cx="4766518" cy="861135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1E382087-6D59-5A30-1E8C-79557E801A3B}"/>
              </a:ext>
            </a:extLst>
          </p:cNvPr>
          <p:cNvSpPr txBox="1"/>
          <p:nvPr/>
        </p:nvSpPr>
        <p:spPr>
          <a:xfrm>
            <a:off x="6409420" y="500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DK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D4A3C33-68C5-0204-7EC8-B5265B17E524}"/>
              </a:ext>
            </a:extLst>
          </p:cNvPr>
          <p:cNvSpPr txBox="1"/>
          <p:nvPr/>
        </p:nvSpPr>
        <p:spPr>
          <a:xfrm>
            <a:off x="730627" y="4973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1692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FA3FE-50E5-A548-0B8B-7192EBF9B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Part 2 - </a:t>
            </a:r>
            <a:r>
              <a:rPr lang="en-GB" sz="5400" dirty="0" err="1"/>
              <a:t>NemLog</a:t>
            </a:r>
            <a:r>
              <a:rPr lang="en-GB" sz="5400" dirty="0"/>
              <a:t>-in</a:t>
            </a:r>
            <a:endParaRPr lang="en-DK" sz="54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49ABDB5-D179-A745-6044-54C055396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Introduction and code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423028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9B43E3-0186-D560-AE53-B6978FEB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NemLog</a:t>
            </a:r>
            <a:r>
              <a:rPr lang="en-GB" dirty="0"/>
              <a:t>-in</a:t>
            </a:r>
            <a:endParaRPr lang="en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0D0DF037-EBF5-AC8D-F578-2E7EC33A2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OIOSAML3</a:t>
            </a:r>
          </a:p>
          <a:p>
            <a:pPr lvl="1"/>
            <a:r>
              <a:rPr lang="en-GB" dirty="0"/>
              <a:t>Based on SAML 2.0</a:t>
            </a:r>
          </a:p>
          <a:p>
            <a:pPr lvl="1"/>
            <a:r>
              <a:rPr lang="en-GB" dirty="0"/>
              <a:t>From OIOSAML2</a:t>
            </a:r>
          </a:p>
          <a:p>
            <a:r>
              <a:rPr lang="en-GB" dirty="0"/>
              <a:t>NSIS</a:t>
            </a:r>
          </a:p>
          <a:p>
            <a:pPr lvl="1"/>
            <a:r>
              <a:rPr lang="en-GB" dirty="0"/>
              <a:t>Not just two factor</a:t>
            </a:r>
          </a:p>
          <a:p>
            <a:pPr lvl="1"/>
            <a:r>
              <a:rPr lang="en-GB" dirty="0"/>
              <a:t>A chain to a real person</a:t>
            </a:r>
          </a:p>
          <a:p>
            <a:pPr lvl="1"/>
            <a:r>
              <a:rPr lang="en-GB" dirty="0"/>
              <a:t>Citizens and employees</a:t>
            </a:r>
          </a:p>
          <a:p>
            <a:r>
              <a:rPr lang="en-GB" dirty="0"/>
              <a:t>NISN - Level of Assurance (</a:t>
            </a:r>
            <a:r>
              <a:rPr lang="en-GB" dirty="0" err="1"/>
              <a:t>LoA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Low    -    Substantial    -    High</a:t>
            </a:r>
          </a:p>
          <a:p>
            <a:r>
              <a:rPr lang="en-GB" dirty="0"/>
              <a:t>OCES3</a:t>
            </a:r>
          </a:p>
          <a:p>
            <a:pPr lvl="1"/>
            <a:r>
              <a:rPr lang="en-GB" dirty="0"/>
              <a:t>System certificate – used in </a:t>
            </a:r>
            <a:r>
              <a:rPr lang="en-GB" dirty="0" err="1"/>
              <a:t>NemLog</a:t>
            </a:r>
            <a:r>
              <a:rPr lang="en-GB" dirty="0"/>
              <a:t>-in</a:t>
            </a:r>
          </a:p>
          <a:p>
            <a:pPr lvl="1"/>
            <a:r>
              <a:rPr lang="en-GB" dirty="0"/>
              <a:t>Organisation certificate </a:t>
            </a:r>
          </a:p>
          <a:p>
            <a:pPr lvl="1"/>
            <a:r>
              <a:rPr lang="en-GB" dirty="0"/>
              <a:t>Test and production certificates</a:t>
            </a:r>
          </a:p>
          <a:p>
            <a:pPr lvl="1"/>
            <a:r>
              <a:rPr lang="en-GB" dirty="0"/>
              <a:t>Create production certificates </a:t>
            </a:r>
            <a:r>
              <a:rPr lang="en-GB" dirty="0">
                <a:hlinkClick r:id="rId2"/>
              </a:rPr>
              <a:t>https://erhvervsadministration.nemlog-in.dk/certificates</a:t>
            </a:r>
            <a:r>
              <a:rPr lang="en-GB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1499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9B43E3-0186-D560-AE53-B6978FEB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NemLog</a:t>
            </a:r>
            <a:r>
              <a:rPr lang="en-GB" dirty="0"/>
              <a:t>-in</a:t>
            </a:r>
            <a:endParaRPr lang="en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0D0DF037-EBF5-AC8D-F578-2E7EC33A2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NemLog</a:t>
            </a:r>
            <a:r>
              <a:rPr lang="en-GB" dirty="0"/>
              <a:t>-in basic IT-System </a:t>
            </a:r>
          </a:p>
          <a:p>
            <a:pPr lvl="1"/>
            <a:r>
              <a:rPr lang="en-GB" dirty="0"/>
              <a:t>Public or private IT-System to connect a solution</a:t>
            </a:r>
          </a:p>
          <a:p>
            <a:pPr lvl="1"/>
            <a:r>
              <a:rPr lang="en-GB" dirty="0"/>
              <a:t>A public institution can create an IT-System and grant you access as a developer</a:t>
            </a:r>
          </a:p>
          <a:p>
            <a:pPr lvl="1"/>
            <a:r>
              <a:rPr lang="en-GB" dirty="0"/>
              <a:t>Comply to NSIS </a:t>
            </a:r>
          </a:p>
          <a:p>
            <a:r>
              <a:rPr lang="en-GB" dirty="0" err="1"/>
              <a:t>NemLog</a:t>
            </a:r>
            <a:r>
              <a:rPr lang="en-GB" dirty="0"/>
              <a:t>-in </a:t>
            </a:r>
            <a:r>
              <a:rPr lang="da-DK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Multi-Tenant</a:t>
            </a:r>
            <a:r>
              <a:rPr lang="da-D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IT-System</a:t>
            </a:r>
          </a:p>
          <a:p>
            <a:pPr lvl="1"/>
            <a:r>
              <a:rPr lang="en-GB" dirty="0"/>
              <a:t>Public IT-system which can be owned by a private company</a:t>
            </a:r>
          </a:p>
          <a:p>
            <a:pPr lvl="1"/>
            <a:r>
              <a:rPr lang="en-GB" dirty="0"/>
              <a:t>Public digital self-service solution</a:t>
            </a:r>
          </a:p>
          <a:p>
            <a:pPr lvl="1"/>
            <a:r>
              <a:rPr lang="en-GB" dirty="0"/>
              <a:t>Comply to NSIS </a:t>
            </a:r>
          </a:p>
          <a:p>
            <a:r>
              <a:rPr lang="en-GB" dirty="0" err="1"/>
              <a:t>NemLog</a:t>
            </a:r>
            <a:r>
              <a:rPr lang="en-GB" dirty="0"/>
              <a:t>-in Broker </a:t>
            </a:r>
          </a:p>
          <a:p>
            <a:pPr lvl="1"/>
            <a:r>
              <a:rPr lang="en-GB" dirty="0"/>
              <a:t>Public or private IT-System which forwards the users identity </a:t>
            </a:r>
          </a:p>
          <a:p>
            <a:pPr lvl="1"/>
            <a:r>
              <a:rPr lang="en-GB" dirty="0"/>
              <a:t>Require NSIS audit with external auditor (NSIS-</a:t>
            </a:r>
            <a:r>
              <a:rPr lang="en-GB" dirty="0" err="1"/>
              <a:t>anmeldte</a:t>
            </a:r>
            <a:r>
              <a:rPr lang="en-GB" dirty="0"/>
              <a:t>)</a:t>
            </a:r>
          </a:p>
          <a:p>
            <a:r>
              <a:rPr lang="en-GB" dirty="0"/>
              <a:t>Local STS</a:t>
            </a:r>
          </a:p>
          <a:p>
            <a:pPr lvl="1"/>
            <a:r>
              <a:rPr lang="en-GB" dirty="0"/>
              <a:t>An IdP trusted by </a:t>
            </a:r>
            <a:r>
              <a:rPr lang="en-GB" dirty="0" err="1"/>
              <a:t>NemLog</a:t>
            </a:r>
            <a:r>
              <a:rPr lang="en-GB" dirty="0"/>
              <a:t>-in</a:t>
            </a:r>
          </a:p>
          <a:p>
            <a:pPr lvl="1"/>
            <a:r>
              <a:rPr lang="en-GB" dirty="0"/>
              <a:t>For Public institutions: municipality, schools etc.</a:t>
            </a:r>
          </a:p>
          <a:p>
            <a:pPr lvl="1"/>
            <a:r>
              <a:rPr lang="en-GB" dirty="0"/>
              <a:t>Require NSIS audit with external auditor (NSIS-</a:t>
            </a:r>
            <a:r>
              <a:rPr lang="en-GB" dirty="0" err="1"/>
              <a:t>anmeldte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822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9B43E3-0186-D560-AE53-B6978FEB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NemLog</a:t>
            </a:r>
            <a:r>
              <a:rPr lang="en-GB" dirty="0"/>
              <a:t>-in</a:t>
            </a:r>
            <a:endParaRPr lang="en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0D0DF037-EBF5-AC8D-F578-2E7EC33A2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FoxIDs connect to </a:t>
            </a:r>
            <a:r>
              <a:rPr lang="en-GB" dirty="0" err="1"/>
              <a:t>NemLog</a:t>
            </a:r>
            <a:r>
              <a:rPr lang="en-GB" dirty="0"/>
              <a:t>-in</a:t>
            </a:r>
          </a:p>
          <a:p>
            <a:pPr lvl="1"/>
            <a:r>
              <a:rPr lang="en-GB" dirty="0">
                <a:hlinkClick r:id="rId2"/>
              </a:rPr>
              <a:t>https://www.foxids.com/docs/up-party-howto-saml-2.0-nemlogin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DK privilege to JSON </a:t>
            </a:r>
            <a:r>
              <a:rPr lang="en-GB" dirty="0">
                <a:hlinkClick r:id="rId3"/>
              </a:rPr>
              <a:t>https://www.foxids.com/docs/claim-transform-dk-privilege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Convert OCES3 .p12 </a:t>
            </a:r>
            <a:r>
              <a:rPr lang="en-GB" dirty="0">
                <a:hlinkClick r:id="rId4"/>
              </a:rPr>
              <a:t>https://github.com/ITfoxtec/FoxIDs/tree/master/tools/FoxIDs.ConvertCertificateTool</a:t>
            </a:r>
            <a:r>
              <a:rPr lang="en-GB" dirty="0"/>
              <a:t> </a:t>
            </a:r>
          </a:p>
          <a:p>
            <a:r>
              <a:rPr lang="en-GB" dirty="0"/>
              <a:t>Separate track</a:t>
            </a:r>
          </a:p>
          <a:p>
            <a:pPr lvl="1"/>
            <a:r>
              <a:rPr lang="en-GB" dirty="0" err="1"/>
              <a:t>NemLog</a:t>
            </a:r>
            <a:r>
              <a:rPr lang="en-GB" dirty="0"/>
              <a:t>-in require OCES3 certificate</a:t>
            </a:r>
          </a:p>
          <a:p>
            <a:pPr lvl="1"/>
            <a:r>
              <a:rPr lang="en-GB" u="sng" dirty="0"/>
              <a:t>Better to use short lived (3 month) certificates everywhere else</a:t>
            </a:r>
          </a:p>
          <a:p>
            <a:pPr lvl="1"/>
            <a:r>
              <a:rPr lang="en-GB" dirty="0"/>
              <a:t>Logging requirements</a:t>
            </a:r>
          </a:p>
          <a:p>
            <a:pPr lvl="1"/>
            <a:r>
              <a:rPr lang="en-GB" dirty="0" err="1"/>
              <a:t>NemLog</a:t>
            </a:r>
            <a:r>
              <a:rPr lang="en-GB" dirty="0"/>
              <a:t>-in requires you to save logs for half a year</a:t>
            </a:r>
          </a:p>
          <a:p>
            <a:r>
              <a:rPr lang="en-GB" dirty="0"/>
              <a:t>FoxIDs.com</a:t>
            </a:r>
          </a:p>
          <a:p>
            <a:pPr lvl="1"/>
            <a:r>
              <a:rPr lang="en-GB" dirty="0"/>
              <a:t>Free and Pro plan save logs for 30 days - add log stream to save logs in your Application Insights</a:t>
            </a:r>
          </a:p>
          <a:p>
            <a:pPr lvl="2"/>
            <a:r>
              <a:rPr lang="en-GB" dirty="0">
                <a:hlinkClick r:id="rId5"/>
              </a:rPr>
              <a:t>https://www.foxids.com/docs/logging#log-stream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Enterprise plan save logs for half a year</a:t>
            </a:r>
          </a:p>
          <a:p>
            <a:pPr lvl="1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1984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6543FC-FC3F-B781-102A-C8451BC4F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CODE…</a:t>
            </a:r>
            <a:endParaRPr lang="en-DK" sz="6600" dirty="0"/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1F3F603F-E56F-6516-9D15-509D43AC9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Config and code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1999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A3E1D-ED32-7696-BA48-24DB2126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NemLog</a:t>
            </a:r>
            <a:r>
              <a:rPr lang="en-GB" dirty="0"/>
              <a:t>-in</a:t>
            </a:r>
            <a:endParaRPr lang="en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B8187EA-41C8-EF59-8D61-6E52D544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Integration test before production</a:t>
            </a:r>
          </a:p>
          <a:p>
            <a:pPr lvl="1"/>
            <a:r>
              <a:rPr lang="en-GB" dirty="0">
                <a:hlinkClick r:id="rId2"/>
              </a:rPr>
              <a:t>https://www.nemlog-in.dk/tu/krav/integrationstest/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Logging</a:t>
            </a:r>
          </a:p>
          <a:p>
            <a:pPr lvl="1"/>
            <a:r>
              <a:rPr lang="en-GB" dirty="0"/>
              <a:t>Login, logout and single logout</a:t>
            </a:r>
          </a:p>
          <a:p>
            <a:pPr lvl="1"/>
            <a:r>
              <a:rPr lang="en-GB" dirty="0"/>
              <a:t>Session invalidation and more…</a:t>
            </a:r>
          </a:p>
          <a:p>
            <a:r>
              <a:rPr lang="en-GB" dirty="0" err="1"/>
              <a:t>NemLog</a:t>
            </a:r>
            <a:r>
              <a:rPr lang="en-GB" dirty="0"/>
              <a:t>-in documentation</a:t>
            </a:r>
          </a:p>
          <a:p>
            <a:pPr lvl="1"/>
            <a:r>
              <a:rPr lang="en-GB" sz="1600" dirty="0"/>
              <a:t>Test </a:t>
            </a:r>
            <a:r>
              <a:rPr lang="en-GB" sz="1600" dirty="0">
                <a:hlinkClick r:id="rId3"/>
              </a:rPr>
              <a:t>https://tu.nemlog-in.dk/oprettelse-og-administration-af-tjenester/log.in/dokumentation-og-guides/integrationstestmiljo/</a:t>
            </a:r>
            <a:r>
              <a:rPr lang="en-GB" sz="1600" dirty="0"/>
              <a:t>   </a:t>
            </a:r>
          </a:p>
          <a:p>
            <a:pPr lvl="2"/>
            <a:r>
              <a:rPr lang="en-GB" dirty="0"/>
              <a:t>Download test OCES3 certificate</a:t>
            </a:r>
          </a:p>
          <a:p>
            <a:pPr lvl="2"/>
            <a:r>
              <a:rPr lang="en-GB" dirty="0"/>
              <a:t>The test certificate can be use in all </a:t>
            </a:r>
            <a:r>
              <a:rPr lang="en-GB" dirty="0" err="1"/>
              <a:t>NemLog</a:t>
            </a:r>
            <a:r>
              <a:rPr lang="en-GB" dirty="0"/>
              <a:t>-in test IT-systems</a:t>
            </a:r>
          </a:p>
          <a:p>
            <a:pPr lvl="1"/>
            <a:r>
              <a:rPr lang="en-GB" sz="1600" dirty="0"/>
              <a:t>Prod </a:t>
            </a:r>
            <a:r>
              <a:rPr lang="en-GB" sz="1600" dirty="0">
                <a:hlinkClick r:id="rId4"/>
              </a:rPr>
              <a:t>https://tu.nemlog-in.dk/oprettelse-og-administration-af-tjenester/log.in/dokumentation-og-guides/produktionsmiljo/</a:t>
            </a:r>
            <a:r>
              <a:rPr lang="en-GB" sz="1600" dirty="0"/>
              <a:t> </a:t>
            </a:r>
          </a:p>
          <a:p>
            <a:r>
              <a:rPr lang="en-GB" dirty="0" err="1"/>
              <a:t>NemLog</a:t>
            </a:r>
            <a:r>
              <a:rPr lang="en-GB" dirty="0"/>
              <a:t>-in administration</a:t>
            </a:r>
          </a:p>
          <a:p>
            <a:pPr lvl="1"/>
            <a:r>
              <a:rPr lang="en-GB" dirty="0"/>
              <a:t>Admin portal </a:t>
            </a:r>
            <a:r>
              <a:rPr lang="en-GB" dirty="0">
                <a:hlinkClick r:id="rId5"/>
              </a:rPr>
              <a:t>https://administration.nemlog-in.dk/</a:t>
            </a:r>
            <a:r>
              <a:rPr lang="en-GB" dirty="0"/>
              <a:t> </a:t>
            </a:r>
          </a:p>
          <a:p>
            <a:r>
              <a:rPr lang="en-GB" dirty="0"/>
              <a:t>Create test users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-apple-system"/>
              </a:rPr>
              <a:t>MitID</a:t>
            </a: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 emulator - citizens  </a:t>
            </a:r>
            <a:r>
              <a:rPr lang="en-GB" dirty="0">
                <a:hlinkClick r:id="rId6"/>
              </a:rPr>
              <a:t>https://pp.mitid.dk/test-tool/frontend/#/create-identity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Username+password</a:t>
            </a:r>
            <a:r>
              <a:rPr lang="en-GB" dirty="0"/>
              <a:t> - citizens and employees </a:t>
            </a:r>
            <a:r>
              <a:rPr lang="en-GB" dirty="0">
                <a:hlinkClick r:id="rId7"/>
              </a:rPr>
              <a:t>https://mitidsimulator.test-nemlog-in.dk/Home/Create</a:t>
            </a:r>
            <a:r>
              <a:rPr lang="en-GB" dirty="0"/>
              <a:t> 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5104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33036-8A9F-7ED1-5301-83110BE0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B8548B-F49B-81F4-C26A-D1FA98A4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Contribute </a:t>
            </a:r>
          </a:p>
          <a:p>
            <a:pPr lvl="1"/>
            <a:r>
              <a:rPr lang="en-GB" sz="2000" dirty="0"/>
              <a:t>Pull Requests appreciated!</a:t>
            </a:r>
          </a:p>
          <a:p>
            <a:pPr lvl="1"/>
            <a:r>
              <a:rPr lang="en-GB" sz="2000" dirty="0"/>
              <a:t>FoxIDs </a:t>
            </a:r>
            <a:r>
              <a:rPr lang="en-GB" sz="2000" dirty="0">
                <a:hlinkClick r:id="rId2"/>
              </a:rPr>
              <a:t>https://github.com/ITfoxtec/FoxIDs</a:t>
            </a:r>
            <a:r>
              <a:rPr lang="en-GB" sz="2000" dirty="0"/>
              <a:t> </a:t>
            </a:r>
          </a:p>
          <a:p>
            <a:pPr lvl="1"/>
            <a:r>
              <a:rPr lang="en-GB" sz="2000" dirty="0"/>
              <a:t>SAML 2.0 </a:t>
            </a:r>
            <a:r>
              <a:rPr lang="en-GB" sz="2000" dirty="0">
                <a:hlinkClick r:id="rId3"/>
              </a:rPr>
              <a:t>https://github.com/ITfoxtec/ITfoxtec.Identity.Saml2</a:t>
            </a:r>
            <a:r>
              <a:rPr lang="en-GB" sz="2000" dirty="0"/>
              <a:t> </a:t>
            </a:r>
          </a:p>
          <a:p>
            <a:pPr lvl="1"/>
            <a:r>
              <a:rPr lang="en-GB" sz="2000" dirty="0"/>
              <a:t>OAuth 2.0 / OpenID Connect </a:t>
            </a:r>
            <a:r>
              <a:rPr lang="en-GB" sz="2000" dirty="0">
                <a:hlinkClick r:id="rId4"/>
              </a:rPr>
              <a:t>https://github.com/ITfoxtec/ITfoxtec.Identity</a:t>
            </a:r>
            <a:r>
              <a:rPr lang="en-GB" sz="2000" dirty="0"/>
              <a:t> </a:t>
            </a:r>
          </a:p>
          <a:p>
            <a:pPr lvl="1"/>
            <a:r>
              <a:rPr lang="en-GB" dirty="0" err="1"/>
              <a:t>Blazor</a:t>
            </a:r>
            <a:r>
              <a:rPr lang="en-GB" dirty="0"/>
              <a:t> </a:t>
            </a:r>
            <a:r>
              <a:rPr lang="en-GB" dirty="0" err="1"/>
              <a:t>WebAssembly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https://github.com/ITfoxtec/ITfoxtec.Identity.BlazorWebAssembly.OpenidConnect</a:t>
            </a:r>
            <a:endParaRPr lang="en-GB" dirty="0"/>
          </a:p>
          <a:p>
            <a:r>
              <a:rPr lang="en-GB" sz="2400" dirty="0"/>
              <a:t>Code share</a:t>
            </a:r>
          </a:p>
          <a:p>
            <a:pPr marL="457200" lvl="1" indent="0">
              <a:buNone/>
            </a:pPr>
            <a:r>
              <a:rPr lang="en-GB" sz="2000"/>
              <a:t>    </a:t>
            </a:r>
            <a:r>
              <a:rPr lang="en-GB" sz="2000">
                <a:hlinkClick r:id="rId6"/>
              </a:rPr>
              <a:t>https://github.com/ITfoxtec/CodeShare/tree/master/ANUG/OidcAndNemLogin</a:t>
            </a:r>
            <a:r>
              <a:rPr lang="en-GB" sz="2000"/>
              <a:t> </a:t>
            </a:r>
          </a:p>
          <a:p>
            <a:pPr marL="457200" lvl="1" indent="0">
              <a:buNone/>
            </a:pPr>
            <a:endParaRPr lang="en-GB" sz="2400" dirty="0"/>
          </a:p>
          <a:p>
            <a:r>
              <a:rPr lang="en-GB" sz="2400" dirty="0"/>
              <a:t>Other topic of interest? Token Exchange… ?</a:t>
            </a:r>
          </a:p>
          <a:p>
            <a:endParaRPr lang="en-GB" sz="2400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EFFD8BBA-C393-FE41-3F57-F95488828849}"/>
              </a:ext>
            </a:extLst>
          </p:cNvPr>
          <p:cNvSpPr txBox="1"/>
          <p:nvPr/>
        </p:nvSpPr>
        <p:spPr>
          <a:xfrm>
            <a:off x="8579369" y="4566311"/>
            <a:ext cx="2943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dirty="0"/>
              <a:t>Anders Revsgaard</a:t>
            </a:r>
          </a:p>
          <a:p>
            <a:pPr marL="0" indent="0">
              <a:buNone/>
            </a:pPr>
            <a:r>
              <a:rPr lang="en-GB" sz="2400" dirty="0"/>
              <a:t>anders@itfoxtec.com</a:t>
            </a:r>
          </a:p>
          <a:p>
            <a:pPr marL="0" indent="0">
              <a:buNone/>
            </a:pPr>
            <a:r>
              <a:rPr lang="en-GB" sz="2400" dirty="0"/>
              <a:t>+45 50595808</a:t>
            </a:r>
            <a:endParaRPr lang="en-DK" sz="2400" dirty="0"/>
          </a:p>
          <a:p>
            <a:endParaRPr lang="en-DK" sz="2400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98FB18A-C421-6621-B606-9BF2765967C5}"/>
              </a:ext>
            </a:extLst>
          </p:cNvPr>
          <p:cNvSpPr txBox="1"/>
          <p:nvPr/>
        </p:nvSpPr>
        <p:spPr>
          <a:xfrm>
            <a:off x="3457530" y="6488668"/>
            <a:ext cx="535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hlinkClick r:id="rId7"/>
              </a:rPr>
              <a:t>https://ITfoxtec.com</a:t>
            </a:r>
            <a:r>
              <a:rPr lang="en-GB" sz="1600" dirty="0"/>
              <a:t>                                 </a:t>
            </a:r>
            <a:r>
              <a:rPr lang="en-GB" sz="1600" dirty="0">
                <a:hlinkClick r:id="rId8"/>
              </a:rPr>
              <a:t>https://FoxIDs.com</a:t>
            </a:r>
            <a:r>
              <a:rPr lang="en-GB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8523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E24ED-022F-3B12-5354-D999BF64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me – Anders Revsgaard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ABCC43-0C67-7A67-167D-8A71E0F2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Applikationssikkerhed </a:t>
            </a:r>
          </a:p>
          <a:p>
            <a:r>
              <a:rPr lang="da-D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da-D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onsulent </a:t>
            </a:r>
          </a:p>
          <a:p>
            <a:r>
              <a:rPr lang="da-D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Sikkerhedskomponenter</a:t>
            </a:r>
          </a:p>
          <a:p>
            <a:pPr lvl="1"/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ITfoxtec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Identity Saml 2.0 </a:t>
            </a:r>
          </a:p>
          <a:p>
            <a:pPr lvl="2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OIOSAML3 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NemLog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-in,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Context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Handler etc.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ITfoxtec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Identity </a:t>
            </a:r>
          </a:p>
          <a:p>
            <a:pPr lvl="2"/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OAuth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2.0 </a:t>
            </a:r>
          </a:p>
          <a:p>
            <a:pPr lvl="2"/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</a:t>
            </a:r>
          </a:p>
          <a:p>
            <a:pPr lvl="1"/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ITfoxtec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Identity </a:t>
            </a:r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Blazor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WebAssembly</a:t>
            </a:r>
            <a:endParaRPr lang="da-D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not JS</a:t>
            </a:r>
          </a:p>
          <a:p>
            <a:pPr lvl="2"/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</a:t>
            </a:r>
          </a:p>
          <a:p>
            <a:r>
              <a:rPr lang="da-D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FoxIDs</a:t>
            </a:r>
          </a:p>
          <a:p>
            <a:pPr lvl="1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Services</a:t>
            </a:r>
          </a:p>
          <a:p>
            <a:pPr lvl="1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https://FoxIDs.com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-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a-DK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</a:t>
            </a:r>
            <a:r>
              <a:rPr lang="da-D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open-source</a:t>
            </a:r>
          </a:p>
          <a:p>
            <a:pPr lvl="1"/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18935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FA3FE-50E5-A548-0B8B-7192EBF9B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Part 1 - OpenID Connect</a:t>
            </a:r>
            <a:endParaRPr lang="en-DK" sz="54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49ABDB5-D179-A745-6044-54C055396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Introduction and code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180926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BBC06-5297-D0B9-7985-25951239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OAuth 2.0 and OpenID Connect (OIDC)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54A7EF-41B3-5E20-65C6-A9479E6A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OAuth 2.0 </a:t>
            </a:r>
          </a:p>
          <a:p>
            <a:pPr lvl="1"/>
            <a:r>
              <a:rPr lang="en-GB" dirty="0">
                <a:hlinkClick r:id="rId2"/>
              </a:rPr>
              <a:t>https://datatracker.ietf.org/doc/html/rfc6749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Authorization Code Grant, Implicit Grant and Client Credentials Grant</a:t>
            </a:r>
          </a:p>
          <a:p>
            <a:pPr lvl="1"/>
            <a:r>
              <a:rPr lang="en-GB" u="sng" dirty="0"/>
              <a:t>Do NOT use Resource Owner Password Credentials Grant</a:t>
            </a:r>
          </a:p>
          <a:p>
            <a:r>
              <a:rPr lang="en-GB" sz="2400" dirty="0"/>
              <a:t>OpenID Connect is based on OAuth 2.0</a:t>
            </a:r>
          </a:p>
          <a:p>
            <a:r>
              <a:rPr lang="en-GB" sz="2400" dirty="0"/>
              <a:t>OIDC - user authentication</a:t>
            </a:r>
          </a:p>
          <a:p>
            <a:pPr lvl="1"/>
            <a:r>
              <a:rPr lang="en-GB" dirty="0">
                <a:hlinkClick r:id="rId3"/>
              </a:rPr>
              <a:t>https://openid.net/specs/openid-connect-core-1_0.html</a:t>
            </a:r>
            <a:r>
              <a:rPr lang="en-GB" dirty="0"/>
              <a:t> </a:t>
            </a:r>
          </a:p>
          <a:p>
            <a:r>
              <a:rPr lang="en-GB" sz="2400" dirty="0"/>
              <a:t>OAuth 2.0 describes what you should consider – OIDC define how to mitigate attacks </a:t>
            </a:r>
          </a:p>
          <a:p>
            <a:pPr lvl="1"/>
            <a:r>
              <a:rPr lang="en-GB" dirty="0"/>
              <a:t>OIDC define the flows, ID Token, additional parameters and validations</a:t>
            </a:r>
          </a:p>
          <a:p>
            <a:pPr lvl="1"/>
            <a:r>
              <a:rPr lang="en-GB" u="sng" dirty="0"/>
              <a:t>You should always use the OIDC define nonce – returned in ID Token</a:t>
            </a:r>
          </a:p>
          <a:p>
            <a:r>
              <a:rPr lang="en-GB" sz="2400" dirty="0"/>
              <a:t>OAuth 2.0 Grants become: Authorization Code Flow, Implicit Flow and Hybrid Flow</a:t>
            </a:r>
          </a:p>
          <a:p>
            <a:pPr lvl="1"/>
            <a:r>
              <a:rPr lang="en-GB" u="sng" dirty="0"/>
              <a:t>You should only use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90999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BBC06-5297-D0B9-7985-25951239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OAuth 2.0 and OpenID Connect (OIDC)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54A7EF-41B3-5E20-65C6-A9479E6A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Confidential client / public client</a:t>
            </a:r>
          </a:p>
          <a:p>
            <a:pPr lvl="1"/>
            <a:r>
              <a:rPr lang="en-GB" sz="2000" dirty="0"/>
              <a:t> </a:t>
            </a:r>
            <a:r>
              <a:rPr lang="en-GB" dirty="0"/>
              <a:t>Client Authentication:  </a:t>
            </a:r>
            <a:r>
              <a:rPr lang="en-GB" dirty="0" err="1"/>
              <a:t>client_secret_post</a:t>
            </a:r>
            <a:r>
              <a:rPr lang="en-GB" dirty="0"/>
              <a:t>, </a:t>
            </a:r>
            <a:r>
              <a:rPr lang="en-GB" dirty="0" err="1"/>
              <a:t>client_secret_basic</a:t>
            </a:r>
            <a:r>
              <a:rPr lang="en-GB" dirty="0"/>
              <a:t> and </a:t>
            </a:r>
            <a:r>
              <a:rPr lang="en-GB" dirty="0" err="1"/>
              <a:t>private_key_jwt</a:t>
            </a:r>
            <a:endParaRPr lang="en-GB" dirty="0"/>
          </a:p>
          <a:p>
            <a:r>
              <a:rPr lang="en-GB" sz="2400" dirty="0"/>
              <a:t>Proof Key for Code Exchange – PKCE</a:t>
            </a:r>
          </a:p>
          <a:p>
            <a:pPr lvl="1"/>
            <a:r>
              <a:rPr lang="en-GB" dirty="0">
                <a:hlinkClick r:id="rId2"/>
              </a:rPr>
              <a:t>https://tools.ietf.org/html/rfc7636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Mitigating authorization code interception attacks</a:t>
            </a:r>
          </a:p>
          <a:p>
            <a:pPr lvl="1"/>
            <a:r>
              <a:rPr lang="en-GB" u="sng" dirty="0"/>
              <a:t>Always use PKCE in Public clients and recommended in Confidential clients</a:t>
            </a:r>
            <a:r>
              <a:rPr lang="en-GB" dirty="0"/>
              <a:t> </a:t>
            </a:r>
          </a:p>
          <a:p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22524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BBC06-5297-D0B9-7985-25951239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OIDC </a:t>
            </a:r>
            <a:r>
              <a:rPr lang="en-GB" sz="4400" dirty="0"/>
              <a:t>Discovery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54A7EF-41B3-5E20-65C6-A9479E6A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OpenID Connect Discovery – configuration / metadata</a:t>
            </a:r>
          </a:p>
          <a:p>
            <a:pPr lvl="1"/>
            <a:r>
              <a:rPr lang="en-GB" sz="1800" dirty="0">
                <a:hlinkClick r:id="rId2"/>
              </a:rPr>
              <a:t>https://openid.net/specs/openid-connect-discovery-1_0.html</a:t>
            </a:r>
            <a:r>
              <a:rPr lang="en-GB" sz="1800" dirty="0"/>
              <a:t> </a:t>
            </a:r>
          </a:p>
          <a:p>
            <a:pPr lvl="1"/>
            <a:r>
              <a:rPr lang="en-GB" sz="1800" dirty="0"/>
              <a:t>…authority...</a:t>
            </a:r>
            <a:r>
              <a:rPr lang="en-GB" sz="1800" b="1" dirty="0"/>
              <a:t>/.well-known/</a:t>
            </a:r>
            <a:r>
              <a:rPr lang="en-GB" sz="1800" b="1" dirty="0" err="1"/>
              <a:t>openid</a:t>
            </a:r>
            <a:r>
              <a:rPr lang="en-GB" sz="1800" b="1" dirty="0"/>
              <a:t>-configuration</a:t>
            </a:r>
          </a:p>
          <a:p>
            <a:pPr lvl="1"/>
            <a:r>
              <a:rPr lang="en-GB" sz="1800" dirty="0"/>
              <a:t>Support</a:t>
            </a:r>
          </a:p>
          <a:p>
            <a:pPr lvl="1"/>
            <a:r>
              <a:rPr lang="en-GB" sz="1800" dirty="0"/>
              <a:t>Endpoints</a:t>
            </a:r>
          </a:p>
          <a:p>
            <a:pPr lvl="1"/>
            <a:r>
              <a:rPr lang="en-GB" sz="1800" dirty="0"/>
              <a:t>Keys</a:t>
            </a:r>
          </a:p>
          <a:p>
            <a:pPr lvl="1"/>
            <a:r>
              <a:rPr lang="en-GB" sz="1800" dirty="0"/>
              <a:t>Example </a:t>
            </a:r>
            <a:r>
              <a:rPr lang="en-GB" sz="1800" dirty="0">
                <a:hlinkClick r:id="rId3"/>
              </a:rPr>
              <a:t>https://foxids.com/test-corp/-/aspnet_oidc_allup_online_sample(*)/.well-known/openid-configuration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68697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6543FC-FC3F-B781-102A-C8451BC4F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CODE…</a:t>
            </a:r>
            <a:endParaRPr lang="en-DK" sz="6600" dirty="0"/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1F3F603F-E56F-6516-9D15-509D43AC9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to code and code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7135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BBC06-5297-D0B9-7985-25951239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54A7EF-41B3-5E20-65C6-A9479E6A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200" dirty="0"/>
              <a:t>OAuth 2.0 Bearer Token Usage</a:t>
            </a:r>
          </a:p>
          <a:p>
            <a:pPr lvl="1"/>
            <a:r>
              <a:rPr lang="en-GB" sz="1600" dirty="0">
                <a:hlinkClick r:id="rId2"/>
              </a:rPr>
              <a:t>https://datatracker.ietf.org/doc/html/rfc6750</a:t>
            </a:r>
            <a:r>
              <a:rPr lang="en-GB" sz="1600" dirty="0"/>
              <a:t> </a:t>
            </a:r>
          </a:p>
          <a:p>
            <a:pPr lvl="1"/>
            <a:r>
              <a:rPr lang="en-GB" sz="1600" dirty="0"/>
              <a:t>Authorization with an access token</a:t>
            </a:r>
          </a:p>
          <a:p>
            <a:r>
              <a:rPr lang="en-GB" sz="2200" dirty="0"/>
              <a:t>Audience and scope</a:t>
            </a:r>
          </a:p>
          <a:p>
            <a:r>
              <a:rPr lang="en-GB" sz="2200" dirty="0"/>
              <a:t>Access token with the users identity</a:t>
            </a:r>
          </a:p>
          <a:p>
            <a:pPr lvl="1"/>
            <a:r>
              <a:rPr lang="en-GB" sz="1600" dirty="0"/>
              <a:t>User role</a:t>
            </a:r>
          </a:p>
          <a:p>
            <a:r>
              <a:rPr lang="en-GB" sz="2200" dirty="0"/>
              <a:t>Consider security level</a:t>
            </a:r>
          </a:p>
          <a:p>
            <a:pPr lvl="1"/>
            <a:r>
              <a:rPr lang="en-GB" sz="1600" dirty="0"/>
              <a:t>Zero trust</a:t>
            </a:r>
          </a:p>
          <a:p>
            <a:pPr lvl="1"/>
            <a:r>
              <a:rPr lang="en-GB" sz="1600" dirty="0"/>
              <a:t>Least privileges</a:t>
            </a:r>
          </a:p>
          <a:p>
            <a:r>
              <a:rPr lang="en-GB" sz="2100" dirty="0"/>
              <a:t>Token exchange</a:t>
            </a:r>
          </a:p>
          <a:p>
            <a:pPr lvl="1"/>
            <a:r>
              <a:rPr lang="en-GB" sz="1600" dirty="0">
                <a:hlinkClick r:id="rId3"/>
              </a:rPr>
              <a:t>https://datatracker.ietf.org/doc/html/rfc8693</a:t>
            </a:r>
            <a:r>
              <a:rPr lang="en-GB" sz="1600" dirty="0"/>
              <a:t> </a:t>
            </a:r>
          </a:p>
          <a:p>
            <a:pPr lvl="1"/>
            <a:r>
              <a:rPr lang="en-GB" sz="1600" dirty="0"/>
              <a:t>Specific access tokens for a service or a group of services</a:t>
            </a:r>
          </a:p>
          <a:p>
            <a:pPr lvl="1"/>
            <a:r>
              <a:rPr lang="en-GB" sz="1600" dirty="0"/>
              <a:t>Limited with audience and scope </a:t>
            </a:r>
          </a:p>
          <a:p>
            <a:pPr lvl="1"/>
            <a:r>
              <a:rPr lang="en-GB" sz="1600" dirty="0"/>
              <a:t>Only the users identity</a:t>
            </a:r>
          </a:p>
          <a:p>
            <a:pPr lvl="1"/>
            <a:r>
              <a:rPr lang="en-GB" sz="1600" u="sng" dirty="0"/>
              <a:t>NOT a generic service identity</a:t>
            </a:r>
          </a:p>
          <a:p>
            <a:endParaRPr lang="en-GB" sz="24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33555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6543FC-FC3F-B781-102A-C8451BC4F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CODE…</a:t>
            </a:r>
            <a:endParaRPr lang="en-DK" sz="6600" dirty="0"/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1F3F603F-E56F-6516-9D15-509D43AC9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to code and code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778822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Retrospekti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4100</TotalTime>
  <Words>1027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-apple-system</vt:lpstr>
      <vt:lpstr>Calibri</vt:lpstr>
      <vt:lpstr>Calibri Light</vt:lpstr>
      <vt:lpstr>Retrospektiv</vt:lpstr>
      <vt:lpstr>OpenID Connect and NemLog-in</vt:lpstr>
      <vt:lpstr>About me – Anders Revsgaard</vt:lpstr>
      <vt:lpstr>Part 1 - OpenID Connect</vt:lpstr>
      <vt:lpstr>OAuth 2.0 and OpenID Connect (OIDC)</vt:lpstr>
      <vt:lpstr>OAuth 2.0 and OpenID Connect (OIDC)</vt:lpstr>
      <vt:lpstr>OIDC Discovery</vt:lpstr>
      <vt:lpstr>CODE…</vt:lpstr>
      <vt:lpstr>API</vt:lpstr>
      <vt:lpstr>CODE…</vt:lpstr>
      <vt:lpstr>OpenID Connect Session and Logout</vt:lpstr>
      <vt:lpstr>CODE…</vt:lpstr>
      <vt:lpstr>Break…</vt:lpstr>
      <vt:lpstr>Part 2 - NemLog-in</vt:lpstr>
      <vt:lpstr>NemLog-in</vt:lpstr>
      <vt:lpstr>NemLog-in</vt:lpstr>
      <vt:lpstr>NemLog-in</vt:lpstr>
      <vt:lpstr>CODE…</vt:lpstr>
      <vt:lpstr>NemLog-in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 and NemLog-in</dc:title>
  <dc:creator>Anders Revsgaard</dc:creator>
  <cp:lastModifiedBy>Anders Revsgaard</cp:lastModifiedBy>
  <cp:revision>17</cp:revision>
  <dcterms:created xsi:type="dcterms:W3CDTF">2024-01-09T13:41:23Z</dcterms:created>
  <dcterms:modified xsi:type="dcterms:W3CDTF">2024-01-21T19:27:31Z</dcterms:modified>
</cp:coreProperties>
</file>