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4" r:id="rId4"/>
    <p:sldId id="275" r:id="rId5"/>
    <p:sldId id="273" r:id="rId6"/>
    <p:sldId id="258" r:id="rId7"/>
    <p:sldId id="262" r:id="rId8"/>
    <p:sldId id="267" r:id="rId9"/>
    <p:sldId id="265" r:id="rId10"/>
    <p:sldId id="268" r:id="rId11"/>
    <p:sldId id="266" r:id="rId12"/>
    <p:sldId id="269" r:id="rId13"/>
    <p:sldId id="270" r:id="rId14"/>
    <p:sldId id="271" r:id="rId15"/>
    <p:sldId id="272" r:id="rId16"/>
    <p:sldId id="260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104" d="100"/>
          <a:sy n="104" d="100"/>
        </p:scale>
        <p:origin x="102" y="1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程序运行流程分析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7" y="1347614"/>
            <a:ext cx="652536" cy="97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atguigu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bigdata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Hbase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hive</a:t>
            </a:r>
          </a:p>
          <a:p>
            <a:pPr algn="ctr"/>
            <a:r>
              <a:rPr lang="en-US" altLang="zh-CN" sz="1050" dirty="0" smtClean="0"/>
              <a:t>spark</a:t>
            </a:r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533614" y="1703105"/>
            <a:ext cx="701800" cy="1097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Java </a:t>
            </a:r>
            <a:r>
              <a:rPr lang="en-US" altLang="zh-CN" sz="1050" dirty="0" err="1" smtClean="0"/>
              <a:t>php</a:t>
            </a:r>
            <a:r>
              <a:rPr lang="en-US" altLang="zh-CN" sz="1050" dirty="0" smtClean="0"/>
              <a:t> </a:t>
            </a:r>
          </a:p>
          <a:p>
            <a:pPr algn="ctr"/>
            <a:r>
              <a:rPr lang="en-US" altLang="zh-CN" sz="1050" dirty="0" smtClean="0"/>
              <a:t>Android</a:t>
            </a:r>
          </a:p>
          <a:p>
            <a:pPr algn="ctr"/>
            <a:r>
              <a:rPr lang="en-US" altLang="zh-CN" sz="1050" dirty="0" smtClean="0"/>
              <a:t>Html5</a:t>
            </a:r>
          </a:p>
          <a:p>
            <a:pPr algn="ctr"/>
            <a:r>
              <a:rPr lang="en-US" altLang="zh-CN" sz="1050" dirty="0" err="1" smtClean="0"/>
              <a:t>Bigdata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python</a:t>
            </a:r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53118" y="915566"/>
            <a:ext cx="1484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 </a:t>
            </a:r>
            <a:r>
              <a:rPr lang="zh-CN" altLang="en-US" sz="1050" dirty="0" smtClean="0"/>
              <a:t>待处理文本</a:t>
            </a:r>
            <a:endParaRPr lang="en-US" altLang="zh-CN" sz="1050" dirty="0" smtClean="0"/>
          </a:p>
          <a:p>
            <a:r>
              <a:rPr lang="en-US" altLang="zh-CN" sz="1050" dirty="0" smtClean="0"/>
              <a:t>/user/</a:t>
            </a:r>
            <a:r>
              <a:rPr lang="en-US" altLang="zh-CN" sz="1050" dirty="0" err="1" smtClean="0"/>
              <a:t>atguigu</a:t>
            </a:r>
            <a:r>
              <a:rPr lang="en-US" altLang="zh-CN" sz="1050" dirty="0" smtClean="0"/>
              <a:t>/input</a:t>
            </a:r>
            <a:endParaRPr lang="zh-CN" altLang="en-US" sz="1050" dirty="0"/>
          </a:p>
        </p:txBody>
      </p:sp>
      <p:sp>
        <p:nvSpPr>
          <p:cNvPr id="76" name="矩形 75"/>
          <p:cNvSpPr/>
          <p:nvPr/>
        </p:nvSpPr>
        <p:spPr>
          <a:xfrm>
            <a:off x="2301048" y="915566"/>
            <a:ext cx="1495487" cy="13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2295715" y="247086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2295715" y="3362950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295715" y="429738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355858"/>
            <a:ext cx="28406" cy="2269418"/>
          </a:xfrm>
          <a:prstGeom prst="curvedConnector4">
            <a:avLst>
              <a:gd name="adj1" fmla="val -36915"/>
              <a:gd name="adj2" fmla="val 5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0964" y="2859782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</a:p>
          <a:p>
            <a:r>
              <a:rPr lang="en-US" altLang="zh-CN" sz="1000" dirty="0" smtClean="0"/>
              <a:t>ss.txt  128-200</a:t>
            </a:r>
          </a:p>
          <a:p>
            <a:r>
              <a:rPr lang="en-US" altLang="zh-CN" sz="1000" dirty="0" smtClean="0"/>
              <a:t>bb.txt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998574" y="1347614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225638" y="2192330"/>
            <a:ext cx="8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</a:t>
            </a:r>
          </a:p>
          <a:p>
            <a:r>
              <a:rPr lang="en-US" altLang="zh-CN" sz="1000" dirty="0" smtClean="0"/>
              <a:t>100m</a:t>
            </a:r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</a:p>
          <a:p>
            <a:pPr algn="ctr"/>
            <a:r>
              <a:rPr lang="en-US" altLang="zh-CN" sz="1050" dirty="0" smtClean="0"/>
              <a:t>RM</a:t>
            </a:r>
            <a:endParaRPr lang="zh-CN" altLang="en-US" sz="105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622259"/>
            <a:ext cx="302244" cy="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25005" y="1104050"/>
            <a:ext cx="878970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603975" y="1094746"/>
            <a:ext cx="87897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712112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61" name="矩形 60"/>
          <p:cNvSpPr/>
          <p:nvPr/>
        </p:nvSpPr>
        <p:spPr>
          <a:xfrm>
            <a:off x="2350794" y="1479410"/>
            <a:ext cx="792088" cy="32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wordcountMapper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3394362" y="1094746"/>
            <a:ext cx="105534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936337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377390" y="1828417"/>
            <a:ext cx="114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H="1" flipV="1">
            <a:off x="2350794" y="1644332"/>
            <a:ext cx="26596" cy="384140"/>
          </a:xfrm>
          <a:prstGeom prst="bentConnector3">
            <a:avLst>
              <a:gd name="adj1" fmla="val -85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746838" y="1320600"/>
            <a:ext cx="359259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60" idx="1"/>
          </p:cNvCxnSpPr>
          <p:nvPr/>
        </p:nvCxnSpPr>
        <p:spPr>
          <a:xfrm flipV="1">
            <a:off x="827584" y="1212195"/>
            <a:ext cx="897421" cy="1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68" idx="3"/>
            <a:endCxn id="60" idx="1"/>
          </p:cNvCxnSpPr>
          <p:nvPr/>
        </p:nvCxnSpPr>
        <p:spPr>
          <a:xfrm flipV="1">
            <a:off x="1235414" y="1212195"/>
            <a:ext cx="489591" cy="10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60" idx="3"/>
            <a:endCxn id="131" idx="1"/>
          </p:cNvCxnSpPr>
          <p:nvPr/>
        </p:nvCxnSpPr>
        <p:spPr>
          <a:xfrm flipV="1">
            <a:off x="2603975" y="1197490"/>
            <a:ext cx="332362" cy="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endCxn id="62" idx="2"/>
          </p:cNvCxnSpPr>
          <p:nvPr/>
        </p:nvCxnSpPr>
        <p:spPr>
          <a:xfrm rot="5400000" flipH="1" flipV="1">
            <a:off x="3294356" y="1400793"/>
            <a:ext cx="708131" cy="547228"/>
          </a:xfrm>
          <a:prstGeom prst="bentConnector3">
            <a:avLst>
              <a:gd name="adj1" fmla="val -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151715" y="1579168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2712110" y="24359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2712109" y="333364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169" name="矩形 168"/>
          <p:cNvSpPr/>
          <p:nvPr/>
        </p:nvSpPr>
        <p:spPr>
          <a:xfrm>
            <a:off x="2599736" y="3551055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/>
          <p:cNvSpPr/>
          <p:nvPr/>
        </p:nvSpPr>
        <p:spPr>
          <a:xfrm>
            <a:off x="2599736" y="2678823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401366" y="2451733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3374804" y="3352871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 0-100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3432365" y="888459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4950741" y="1203598"/>
            <a:ext cx="10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按照</a:t>
            </a:r>
            <a:r>
              <a:rPr lang="en-US" altLang="zh-CN" sz="1000" dirty="0" smtClean="0"/>
              <a:t>k</a:t>
            </a:r>
            <a:r>
              <a:rPr lang="zh-CN" altLang="en-US" sz="1000" dirty="0" smtClean="0"/>
              <a:t>分区排序后写入磁盘</a:t>
            </a:r>
            <a:endParaRPr lang="en-US" altLang="zh-CN" sz="1000" dirty="0" smtClean="0"/>
          </a:p>
        </p:txBody>
      </p:sp>
      <p:cxnSp>
        <p:nvCxnSpPr>
          <p:cNvPr id="175" name="直接箭头连接符 174"/>
          <p:cNvCxnSpPr>
            <a:endCxn id="180" idx="0"/>
          </p:cNvCxnSpPr>
          <p:nvPr/>
        </p:nvCxnSpPr>
        <p:spPr>
          <a:xfrm>
            <a:off x="4453424" y="1199312"/>
            <a:ext cx="491398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4067944" y="1807711"/>
            <a:ext cx="74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&lt;atguigu,1&gt;</a:t>
            </a:r>
          </a:p>
          <a:p>
            <a:r>
              <a:rPr lang="en-US" altLang="zh-CN" sz="800" dirty="0" smtClean="0"/>
              <a:t>&lt;bigdata,1&gt;</a:t>
            </a:r>
          </a:p>
          <a:p>
            <a:r>
              <a:rPr lang="en-US" altLang="zh-CN" sz="800" dirty="0" smtClean="0"/>
              <a:t>…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4665309" y="1807711"/>
            <a:ext cx="63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&lt;Hbase,1&gt;</a:t>
            </a:r>
          </a:p>
          <a:p>
            <a:r>
              <a:rPr lang="en-US" altLang="zh-CN" sz="800" dirty="0" smtClean="0"/>
              <a:t>&lt;hive,1&gt;</a:t>
            </a:r>
          </a:p>
          <a:p>
            <a:r>
              <a:rPr lang="en-US" altLang="zh-CN" sz="800" dirty="0" smtClean="0"/>
              <a:t>…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5210583" y="1822053"/>
            <a:ext cx="63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&lt;spark,1&gt;</a:t>
            </a:r>
          </a:p>
          <a:p>
            <a:r>
              <a:rPr lang="en-US" altLang="zh-CN" sz="800" dirty="0" smtClean="0"/>
              <a:t>…</a:t>
            </a:r>
          </a:p>
        </p:txBody>
      </p:sp>
      <p:sp>
        <p:nvSpPr>
          <p:cNvPr id="180" name="矩形 179"/>
          <p:cNvSpPr/>
          <p:nvPr/>
        </p:nvSpPr>
        <p:spPr>
          <a:xfrm>
            <a:off x="4682979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206664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矩形 186"/>
          <p:cNvSpPr/>
          <p:nvPr/>
        </p:nvSpPr>
        <p:spPr>
          <a:xfrm>
            <a:off x="5863513" y="2917100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6247489" y="2894514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6014517" y="3112101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}</a:t>
            </a:r>
          </a:p>
        </p:txBody>
      </p:sp>
      <p:sp>
        <p:nvSpPr>
          <p:cNvPr id="193" name="矩形 192"/>
          <p:cNvSpPr/>
          <p:nvPr/>
        </p:nvSpPr>
        <p:spPr>
          <a:xfrm>
            <a:off x="5863513" y="1788078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6247489" y="1765492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6014517" y="1983079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}</a:t>
            </a:r>
          </a:p>
        </p:txBody>
      </p:sp>
      <p:sp>
        <p:nvSpPr>
          <p:cNvPr id="196" name="矩形 195"/>
          <p:cNvSpPr/>
          <p:nvPr/>
        </p:nvSpPr>
        <p:spPr>
          <a:xfrm>
            <a:off x="5863513" y="4042755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247489" y="4020169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6014517" y="4237756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}</a:t>
            </a:r>
          </a:p>
        </p:txBody>
      </p:sp>
      <p:cxnSp>
        <p:nvCxnSpPr>
          <p:cNvPr id="200" name="肘形连接符 199"/>
          <p:cNvCxnSpPr>
            <a:stCxn id="176" idx="0"/>
            <a:endCxn id="193" idx="1"/>
          </p:cNvCxnSpPr>
          <p:nvPr/>
        </p:nvCxnSpPr>
        <p:spPr>
          <a:xfrm rot="16200000" flipH="1">
            <a:off x="4915454" y="1331929"/>
            <a:ext cx="472277" cy="1423840"/>
          </a:xfrm>
          <a:prstGeom prst="bentConnector4">
            <a:avLst>
              <a:gd name="adj1" fmla="val 99028"/>
              <a:gd name="adj2" fmla="val 63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77" idx="0"/>
            <a:endCxn id="187" idx="1"/>
          </p:cNvCxnSpPr>
          <p:nvPr/>
        </p:nvCxnSpPr>
        <p:spPr>
          <a:xfrm rot="16200000" flipH="1">
            <a:off x="4622275" y="2167773"/>
            <a:ext cx="1601299" cy="881175"/>
          </a:xfrm>
          <a:prstGeom prst="bentConnector4">
            <a:avLst>
              <a:gd name="adj1" fmla="val 99931"/>
              <a:gd name="adj2" fmla="val 6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79" idx="0"/>
            <a:endCxn id="196" idx="1"/>
          </p:cNvCxnSpPr>
          <p:nvPr/>
        </p:nvCxnSpPr>
        <p:spPr>
          <a:xfrm rot="16200000" flipH="1">
            <a:off x="4339256" y="3010409"/>
            <a:ext cx="2712612" cy="335901"/>
          </a:xfrm>
          <a:prstGeom prst="bentConnector4">
            <a:avLst>
              <a:gd name="adj1" fmla="val 100123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7215816" y="1983079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193451" y="2376631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Part-r-00000</a:t>
            </a:r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8158449" y="2098227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211487" y="3107243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189122" y="3500795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Part-r-00001</a:t>
            </a:r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8154120" y="3222391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208597" y="4240114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8186232" y="4633666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Part-r-00002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8151230" y="4355262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508283" y="4064614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1551829" y="869656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读取数据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558679" y="1742477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228" name="文本框 227"/>
          <p:cNvSpPr txBox="1"/>
          <p:nvPr/>
        </p:nvSpPr>
        <p:spPr>
          <a:xfrm>
            <a:off x="4358147" y="896577"/>
            <a:ext cx="11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</a:t>
            </a:r>
            <a:r>
              <a:rPr lang="zh-CN" altLang="en-US" sz="1000" dirty="0" smtClean="0"/>
              <a:t> 收集</a:t>
            </a:r>
            <a:r>
              <a:rPr lang="en-US" altLang="zh-CN" sz="1000" dirty="0" err="1" smtClean="0"/>
              <a:t>kv</a:t>
            </a:r>
            <a:r>
              <a:rPr lang="zh-CN" altLang="en-US" sz="1000" dirty="0" smtClean="0"/>
              <a:t>到缓存</a:t>
            </a:r>
            <a:endParaRPr lang="en-US" altLang="zh-CN" sz="1000" dirty="0" smtClean="0"/>
          </a:p>
        </p:txBody>
      </p:sp>
      <p:sp>
        <p:nvSpPr>
          <p:cNvPr id="233" name="文本框 232"/>
          <p:cNvSpPr txBox="1"/>
          <p:nvPr/>
        </p:nvSpPr>
        <p:spPr>
          <a:xfrm>
            <a:off x="3761176" y="4222264"/>
            <a:ext cx="14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234" name="文本框 233"/>
          <p:cNvSpPr txBox="1"/>
          <p:nvPr/>
        </p:nvSpPr>
        <p:spPr>
          <a:xfrm>
            <a:off x="4820597" y="3425252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reduce task</a:t>
            </a:r>
            <a:r>
              <a:rPr lang="zh-CN" altLang="en-US" sz="1000" dirty="0" smtClean="0"/>
              <a:t>获取数据，并运算</a:t>
            </a:r>
            <a:endParaRPr lang="en-US" altLang="zh-CN" sz="1000" dirty="0" smtClean="0"/>
          </a:p>
        </p:txBody>
      </p:sp>
      <p:sp>
        <p:nvSpPr>
          <p:cNvPr id="235" name="文本框 234"/>
          <p:cNvSpPr txBox="1"/>
          <p:nvPr/>
        </p:nvSpPr>
        <p:spPr>
          <a:xfrm>
            <a:off x="7405440" y="1748104"/>
            <a:ext cx="127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输出结果到文件</a:t>
            </a:r>
            <a:endParaRPr lang="en-US" altLang="zh-CN" sz="1000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5754599" y="1577085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a-g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748690" y="2730644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h-r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748690" y="3853149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s-z</a:t>
            </a:r>
          </a:p>
        </p:txBody>
      </p:sp>
    </p:spTree>
    <p:extLst>
      <p:ext uri="{BB962C8B-B14F-4D97-AF65-F5344CB8AC3E}">
        <p14:creationId xmlns:p14="http://schemas.microsoft.com/office/powerpoint/2010/main" val="23459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8" grpId="0" animBg="1"/>
      <p:bldP spid="3" grpId="0"/>
      <p:bldP spid="76" grpId="0" animBg="1"/>
      <p:bldP spid="88" grpId="0" animBg="1"/>
      <p:bldP spid="89" grpId="0" animBg="1"/>
      <p:bldP spid="91" grpId="0" animBg="1"/>
      <p:bldP spid="8" grpId="0" animBg="1"/>
      <p:bldP spid="92" grpId="0"/>
      <p:bldP spid="93" grpId="0"/>
      <p:bldP spid="95" grpId="0"/>
      <p:bldP spid="97" grpId="0"/>
      <p:bldP spid="100" grpId="0" animBg="1"/>
      <p:bldP spid="43" grpId="0" animBg="1"/>
      <p:bldP spid="60" grpId="0" animBg="1"/>
      <p:bldP spid="126" grpId="0" animBg="1"/>
      <p:bldP spid="127" grpId="0"/>
      <p:bldP spid="61" grpId="0" animBg="1"/>
      <p:bldP spid="62" grpId="0" animBg="1"/>
      <p:bldP spid="131" grpId="0"/>
      <p:bldP spid="133" grpId="0"/>
      <p:bldP spid="162" grpId="0" animBg="1"/>
      <p:bldP spid="167" grpId="0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/>
      <p:bldP spid="176" grpId="0"/>
      <p:bldP spid="177" grpId="0"/>
      <p:bldP spid="179" grpId="0"/>
      <p:bldP spid="180" grpId="0" animBg="1"/>
      <p:bldP spid="181" grpId="0" animBg="1"/>
      <p:bldP spid="187" grpId="0" animBg="1"/>
      <p:bldP spid="188" grpId="0"/>
      <p:bldP spid="189" grpId="0" animBg="1"/>
      <p:bldP spid="193" grpId="0" animBg="1"/>
      <p:bldP spid="194" grpId="0"/>
      <p:bldP spid="195" grpId="0" animBg="1"/>
      <p:bldP spid="196" grpId="0" animBg="1"/>
      <p:bldP spid="197" grpId="0"/>
      <p:bldP spid="198" grpId="0" animBg="1"/>
      <p:bldP spid="212" grpId="0" animBg="1"/>
      <p:bldP spid="216" grpId="0" animBg="1"/>
      <p:bldP spid="218" grpId="0" animBg="1"/>
      <p:bldP spid="219" grpId="0" animBg="1"/>
      <p:bldP spid="221" grpId="0" animBg="1"/>
      <p:bldP spid="222" grpId="0" animBg="1"/>
      <p:bldP spid="224" grpId="0"/>
      <p:bldP spid="225" grpId="0"/>
      <p:bldP spid="226" grpId="0"/>
      <p:bldP spid="227" grpId="0"/>
      <p:bldP spid="228" grpId="0"/>
      <p:bldP spid="233" grpId="0"/>
      <p:bldP spid="234" grpId="0"/>
      <p:bldP spid="235" grpId="0"/>
      <p:bldP spid="80" grpId="0"/>
      <p:bldP spid="81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291334" y="296959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787262" y="2980637"/>
            <a:ext cx="1380042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4644008" y="2980637"/>
            <a:ext cx="1206270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/>
          <p:cNvSpPr txBox="1">
            <a:spLocks noChangeArrowheads="1"/>
          </p:cNvSpPr>
          <p:nvPr/>
        </p:nvSpPr>
        <p:spPr bwMode="auto">
          <a:xfrm>
            <a:off x="3093886" y="2702648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/>
          <p:cNvSpPr txBox="1">
            <a:spLocks noChangeArrowheads="1"/>
          </p:cNvSpPr>
          <p:nvPr/>
        </p:nvSpPr>
        <p:spPr bwMode="auto">
          <a:xfrm>
            <a:off x="4830983" y="2718874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6534482" y="270264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圆柱形 22"/>
          <p:cNvSpPr/>
          <p:nvPr/>
        </p:nvSpPr>
        <p:spPr>
          <a:xfrm rot="5400000">
            <a:off x="1142973" y="1487268"/>
            <a:ext cx="563906" cy="15416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232578" y="2165950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660779" y="1794196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62647" y="4360738"/>
            <a:ext cx="550469" cy="299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4" name="矩形 73"/>
          <p:cNvSpPr/>
          <p:nvPr/>
        </p:nvSpPr>
        <p:spPr>
          <a:xfrm>
            <a:off x="2583725" y="612022"/>
            <a:ext cx="390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数据切片及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并行度决定机制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944823" y="4344863"/>
            <a:ext cx="550469" cy="299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1" name="矩形 110"/>
          <p:cNvSpPr/>
          <p:nvPr/>
        </p:nvSpPr>
        <p:spPr>
          <a:xfrm>
            <a:off x="6644004" y="4309615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7" name="椭圆 46"/>
          <p:cNvSpPr/>
          <p:nvPr/>
        </p:nvSpPr>
        <p:spPr>
          <a:xfrm>
            <a:off x="3259029" y="338327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086881" y="309524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030052" y="4094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419872" y="408382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668946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217582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368620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917256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300M</a:t>
            </a:r>
            <a:endParaRPr lang="zh-CN" altLang="en-US" sz="1200" dirty="0"/>
          </a:p>
        </p:txBody>
      </p:sp>
      <p:sp>
        <p:nvSpPr>
          <p:cNvPr id="57" name="椭圆 56"/>
          <p:cNvSpPr/>
          <p:nvPr/>
        </p:nvSpPr>
        <p:spPr>
          <a:xfrm>
            <a:off x="5031779" y="337935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859631" y="309132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59" name="椭圆 58"/>
          <p:cNvSpPr/>
          <p:nvPr/>
        </p:nvSpPr>
        <p:spPr>
          <a:xfrm>
            <a:off x="6783194" y="34070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611046" y="311905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259632" y="16356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763688" y="16435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36"/>
          <p:cNvSpPr txBox="1">
            <a:spLocks noChangeArrowheads="1"/>
          </p:cNvSpPr>
          <p:nvPr/>
        </p:nvSpPr>
        <p:spPr bwMode="auto">
          <a:xfrm>
            <a:off x="1985913" y="1749864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22536" y="300008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128M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512502" y="300165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256M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162275" y="1635646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619672" y="1648541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89710" y="13739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74290" y="13828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>
            <a:stCxn id="49" idx="2"/>
            <a:endCxn id="47" idx="4"/>
          </p:cNvCxnSpPr>
          <p:nvPr/>
        </p:nvCxnSpPr>
        <p:spPr>
          <a:xfrm flipV="1">
            <a:off x="3161659" y="3683232"/>
            <a:ext cx="241386" cy="6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0" idx="2"/>
          </p:cNvCxnSpPr>
          <p:nvPr/>
        </p:nvCxnSpPr>
        <p:spPr>
          <a:xfrm flipH="1" flipV="1">
            <a:off x="3419872" y="3707041"/>
            <a:ext cx="275877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1" idx="2"/>
            <a:endCxn id="57" idx="4"/>
          </p:cNvCxnSpPr>
          <p:nvPr/>
        </p:nvCxnSpPr>
        <p:spPr>
          <a:xfrm flipV="1">
            <a:off x="4944823" y="3679311"/>
            <a:ext cx="230972" cy="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2" idx="2"/>
          </p:cNvCxnSpPr>
          <p:nvPr/>
        </p:nvCxnSpPr>
        <p:spPr>
          <a:xfrm flipH="1" flipV="1">
            <a:off x="5217582" y="3707041"/>
            <a:ext cx="275877" cy="63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3" idx="2"/>
            <a:endCxn id="59" idx="4"/>
          </p:cNvCxnSpPr>
          <p:nvPr/>
        </p:nvCxnSpPr>
        <p:spPr>
          <a:xfrm flipV="1">
            <a:off x="6644497" y="3707041"/>
            <a:ext cx="282713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4" idx="2"/>
          </p:cNvCxnSpPr>
          <p:nvPr/>
        </p:nvCxnSpPr>
        <p:spPr>
          <a:xfrm flipH="1" flipV="1">
            <a:off x="6917256" y="3707041"/>
            <a:ext cx="275877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413036" y="3707041"/>
            <a:ext cx="128706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57" idx="4"/>
          </p:cNvCxnSpPr>
          <p:nvPr/>
        </p:nvCxnSpPr>
        <p:spPr>
          <a:xfrm flipV="1">
            <a:off x="3541742" y="3679311"/>
            <a:ext cx="1634053" cy="6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5175795" y="3707041"/>
            <a:ext cx="151607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59" idx="4"/>
          </p:cNvCxnSpPr>
          <p:nvPr/>
        </p:nvCxnSpPr>
        <p:spPr>
          <a:xfrm flipV="1">
            <a:off x="5309857" y="3707041"/>
            <a:ext cx="1617353" cy="62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4" idx="2"/>
          </p:cNvCxnSpPr>
          <p:nvPr/>
        </p:nvCxnSpPr>
        <p:spPr>
          <a:xfrm flipH="1" flipV="1">
            <a:off x="6927212" y="3707043"/>
            <a:ext cx="265921" cy="6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461161" y="1306836"/>
            <a:ext cx="410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并行实例处理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55437" y="1669660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默认情况下，切片大小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55436" y="2034788"/>
            <a:ext cx="5293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时不考虑数据集整体，而是逐个针对每一个文件单独切片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61160" y="964637"/>
            <a:ext cx="5143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阶段并行度由客户端在提交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时决定</a:t>
            </a:r>
            <a:endParaRPr lang="zh-CN" altLang="en-US" sz="1400" dirty="0"/>
          </a:p>
        </p:txBody>
      </p:sp>
      <p:sp>
        <p:nvSpPr>
          <p:cNvPr id="98" name="圆柱形 97"/>
          <p:cNvSpPr/>
          <p:nvPr/>
        </p:nvSpPr>
        <p:spPr>
          <a:xfrm rot="5400000">
            <a:off x="548535" y="3568808"/>
            <a:ext cx="563906" cy="398566"/>
          </a:xfrm>
          <a:prstGeom prst="can">
            <a:avLst>
              <a:gd name="adj" fmla="val 35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631205" y="4174992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5"/>
          <p:cNvSpPr txBox="1">
            <a:spLocks noChangeArrowheads="1"/>
          </p:cNvSpPr>
          <p:nvPr/>
        </p:nvSpPr>
        <p:spPr bwMode="auto">
          <a:xfrm>
            <a:off x="159459" y="3647917"/>
            <a:ext cx="481929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ss2.avi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740352" y="298063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3" name="文本框 32"/>
          <p:cNvSpPr txBox="1">
            <a:spLocks noChangeArrowheads="1"/>
          </p:cNvSpPr>
          <p:nvPr/>
        </p:nvSpPr>
        <p:spPr bwMode="auto">
          <a:xfrm>
            <a:off x="7983500" y="271368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DataNode4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122942" y="4307754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5" name="椭圆 114"/>
          <p:cNvSpPr/>
          <p:nvPr/>
        </p:nvSpPr>
        <p:spPr>
          <a:xfrm>
            <a:off x="8194131" y="34674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7" name="直接箭头连接符 116"/>
          <p:cNvCxnSpPr>
            <a:stCxn id="51" idx="2"/>
          </p:cNvCxnSpPr>
          <p:nvPr/>
        </p:nvCxnSpPr>
        <p:spPr>
          <a:xfrm flipV="1">
            <a:off x="4944823" y="3707041"/>
            <a:ext cx="182572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49" idx="2"/>
          </p:cNvCxnSpPr>
          <p:nvPr/>
        </p:nvCxnSpPr>
        <p:spPr>
          <a:xfrm flipV="1">
            <a:off x="3161659" y="3707040"/>
            <a:ext cx="211078" cy="66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8442794" y="40468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100M</a:t>
            </a:r>
            <a:endParaRPr lang="zh-CN" altLang="en-US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888047" y="403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99" name="直接箭头连接符 98"/>
          <p:cNvCxnSpPr>
            <a:endCxn id="115" idx="4"/>
          </p:cNvCxnSpPr>
          <p:nvPr/>
        </p:nvCxnSpPr>
        <p:spPr>
          <a:xfrm flipV="1">
            <a:off x="8151261" y="3767441"/>
            <a:ext cx="186886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5" idx="4"/>
          </p:cNvCxnSpPr>
          <p:nvPr/>
        </p:nvCxnSpPr>
        <p:spPr>
          <a:xfrm flipH="1" flipV="1">
            <a:off x="8338147" y="3767441"/>
            <a:ext cx="266300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3229415" y="462055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079643" y="462352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 animBg="1"/>
      <p:bldP spid="24" grpId="0"/>
      <p:bldP spid="25" grpId="0"/>
      <p:bldP spid="65" grpId="0" animBg="1"/>
      <p:bldP spid="86" grpId="0" animBg="1"/>
      <p:bldP spid="111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 animBg="1"/>
      <p:bldP spid="58" grpId="0"/>
      <p:bldP spid="59" grpId="0" animBg="1"/>
      <p:bldP spid="60" grpId="0"/>
      <p:bldP spid="64" grpId="0"/>
      <p:bldP spid="67" grpId="0"/>
      <p:bldP spid="68" grpId="0"/>
      <p:bldP spid="71" grpId="0"/>
      <p:bldP spid="72" grpId="0"/>
      <p:bldP spid="80" grpId="0"/>
      <p:bldP spid="81" grpId="0"/>
      <p:bldP spid="82" grpId="0"/>
      <p:bldP spid="83" grpId="0"/>
      <p:bldP spid="98" grpId="0" animBg="1"/>
      <p:bldP spid="100" grpId="0"/>
      <p:bldP spid="101" grpId="0"/>
      <p:bldP spid="102" grpId="0" animBg="1"/>
      <p:bldP spid="103" grpId="0"/>
      <p:bldP spid="106" grpId="0" animBg="1"/>
      <p:bldP spid="115" grpId="0" animBg="1"/>
      <p:bldP spid="119" grpId="0"/>
      <p:bldP spid="120" grpId="0"/>
      <p:bldP spid="132" grpId="0"/>
      <p:bldP spid="1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118347" y="570506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FileInputFormat</a:t>
            </a:r>
            <a:r>
              <a:rPr lang="zh-CN" altLang="en-US" dirty="0" smtClean="0"/>
              <a:t>源码解析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9513" y="1059582"/>
            <a:ext cx="23042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Configuration 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=new </a:t>
            </a:r>
            <a:r>
              <a:rPr lang="en-US" altLang="zh-CN" sz="1000" dirty="0"/>
              <a:t>Configuration();</a:t>
            </a:r>
          </a:p>
          <a:p>
            <a:r>
              <a:rPr lang="en-US" altLang="zh-CN" sz="1000" dirty="0" smtClean="0"/>
              <a:t>Job=</a:t>
            </a:r>
            <a:r>
              <a:rPr lang="en-US" altLang="zh-CN" sz="1000" dirty="0" err="1" smtClean="0"/>
              <a:t>job.getInstance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… …</a:t>
            </a:r>
            <a:endParaRPr lang="en-US" altLang="zh-CN" sz="1000" dirty="0"/>
          </a:p>
          <a:p>
            <a:r>
              <a:rPr lang="en-US" altLang="zh-CN" sz="1000" dirty="0" err="1" smtClean="0"/>
              <a:t>Job.waitForCompletion</a:t>
            </a:r>
            <a:r>
              <a:rPr lang="en-US" altLang="zh-CN" sz="1000" dirty="0" smtClean="0"/>
              <a:t>(true)</a:t>
            </a:r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179512" y="2056152"/>
            <a:ext cx="129614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1475656" y="4515966"/>
            <a:ext cx="998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程序运行在本地模拟器</a:t>
            </a:r>
            <a:endParaRPr lang="zh-CN" altLang="en-US" sz="1000" dirty="0"/>
          </a:p>
        </p:txBody>
      </p:sp>
      <p:sp>
        <p:nvSpPr>
          <p:cNvPr id="2" name="云形 1"/>
          <p:cNvSpPr/>
          <p:nvPr/>
        </p:nvSpPr>
        <p:spPr>
          <a:xfrm>
            <a:off x="179512" y="4424625"/>
            <a:ext cx="936104" cy="5760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179513" y="2914883"/>
            <a:ext cx="1296143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323528" y="2404512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JobSubmiter</a:t>
            </a:r>
            <a:endParaRPr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95536" y="3090837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成员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proxy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3" idx="2"/>
            <a:endCxn id="2" idx="3"/>
          </p:cNvCxnSpPr>
          <p:nvPr/>
        </p:nvCxnSpPr>
        <p:spPr>
          <a:xfrm flipH="1">
            <a:off x="647564" y="3634963"/>
            <a:ext cx="180021" cy="8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76" idx="0"/>
          </p:cNvCxnSpPr>
          <p:nvPr/>
        </p:nvCxnSpPr>
        <p:spPr>
          <a:xfrm>
            <a:off x="827585" y="3634963"/>
            <a:ext cx="1147395" cy="8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90" y="388149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YarnRunner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1428716" y="3932145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LocalJobRunner</a:t>
            </a:r>
            <a:endParaRPr lang="zh-CN" altLang="en-US" sz="1000" dirty="0"/>
          </a:p>
        </p:txBody>
      </p:sp>
      <p:cxnSp>
        <p:nvCxnSpPr>
          <p:cNvPr id="11" name="直接箭头连接符 10"/>
          <p:cNvCxnSpPr>
            <a:stCxn id="83" idx="2"/>
            <a:endCxn id="66" idx="0"/>
          </p:cNvCxnSpPr>
          <p:nvPr/>
        </p:nvCxnSpPr>
        <p:spPr>
          <a:xfrm flipH="1">
            <a:off x="827584" y="1767468"/>
            <a:ext cx="504057" cy="2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3" idx="0"/>
          </p:cNvCxnSpPr>
          <p:nvPr/>
        </p:nvCxnSpPr>
        <p:spPr>
          <a:xfrm>
            <a:off x="827584" y="2302373"/>
            <a:ext cx="1" cy="6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5897" y="1274044"/>
            <a:ext cx="1296143" cy="511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3948782" y="987574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stagingDir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3612921" y="1309759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3592083" y="1529922"/>
            <a:ext cx="1122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3612921" y="1994185"/>
            <a:ext cx="1296143" cy="274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矩形 94"/>
          <p:cNvSpPr/>
          <p:nvPr/>
        </p:nvSpPr>
        <p:spPr>
          <a:xfrm>
            <a:off x="4059894" y="198960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3" idx="3"/>
            <a:endCxn id="85" idx="1"/>
          </p:cNvCxnSpPr>
          <p:nvPr/>
        </p:nvCxnSpPr>
        <p:spPr>
          <a:xfrm flipV="1">
            <a:off x="1475656" y="1529923"/>
            <a:ext cx="2160241" cy="17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3" idx="3"/>
            <a:endCxn id="90" idx="1"/>
          </p:cNvCxnSpPr>
          <p:nvPr/>
        </p:nvCxnSpPr>
        <p:spPr>
          <a:xfrm flipV="1">
            <a:off x="1475656" y="2131616"/>
            <a:ext cx="2137265" cy="11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4251" y="1581430"/>
            <a:ext cx="1463333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6927227" y="1607443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sp>
        <p:nvSpPr>
          <p:cNvPr id="108" name="矩形 107"/>
          <p:cNvSpPr/>
          <p:nvPr/>
        </p:nvSpPr>
        <p:spPr>
          <a:xfrm>
            <a:off x="6932359" y="1821473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109" name="直接箭头连接符 108"/>
          <p:cNvCxnSpPr>
            <a:stCxn id="85" idx="3"/>
            <a:endCxn id="105" idx="1"/>
          </p:cNvCxnSpPr>
          <p:nvPr/>
        </p:nvCxnSpPr>
        <p:spPr>
          <a:xfrm>
            <a:off x="4932040" y="1529923"/>
            <a:ext cx="1972211" cy="2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0" idx="3"/>
            <a:endCxn id="105" idx="1"/>
          </p:cNvCxnSpPr>
          <p:nvPr/>
        </p:nvCxnSpPr>
        <p:spPr>
          <a:xfrm flipV="1">
            <a:off x="4909064" y="1824562"/>
            <a:ext cx="1995187" cy="30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23551" y="2461905"/>
            <a:ext cx="1296143" cy="1081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6" name="矩形 115"/>
          <p:cNvSpPr/>
          <p:nvPr/>
        </p:nvSpPr>
        <p:spPr>
          <a:xfrm>
            <a:off x="3635897" y="2485337"/>
            <a:ext cx="12447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调用</a:t>
            </a:r>
            <a:r>
              <a:rPr lang="en-US" altLang="zh-CN" sz="1000" dirty="0" err="1" smtClean="0"/>
              <a:t>FileInputFormat.getSplits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获取切片规划</a:t>
            </a:r>
            <a:r>
              <a:rPr lang="en-US" altLang="zh-CN" sz="1000" dirty="0" smtClean="0"/>
              <a:t>List&lt;</a:t>
            </a:r>
            <a:r>
              <a:rPr lang="en-US" altLang="zh-CN" sz="1000" dirty="0" err="1" smtClean="0"/>
              <a:t>FileSplit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，并序列化成文件</a:t>
            </a:r>
            <a:endParaRPr lang="zh-CN" altLang="en-US" sz="1000" dirty="0"/>
          </a:p>
        </p:txBody>
      </p:sp>
      <p:sp>
        <p:nvSpPr>
          <p:cNvPr id="121" name="矩形 120"/>
          <p:cNvSpPr/>
          <p:nvPr/>
        </p:nvSpPr>
        <p:spPr>
          <a:xfrm>
            <a:off x="3966090" y="3314449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22" name="矩形 121"/>
          <p:cNvSpPr/>
          <p:nvPr/>
        </p:nvSpPr>
        <p:spPr>
          <a:xfrm>
            <a:off x="3635897" y="3708841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4" name="矩形 123"/>
          <p:cNvSpPr/>
          <p:nvPr/>
        </p:nvSpPr>
        <p:spPr>
          <a:xfrm>
            <a:off x="3925242" y="4053721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138" name="直接箭头连接符 137"/>
          <p:cNvCxnSpPr>
            <a:stCxn id="3" idx="3"/>
            <a:endCxn id="114" idx="1"/>
          </p:cNvCxnSpPr>
          <p:nvPr/>
        </p:nvCxnSpPr>
        <p:spPr>
          <a:xfrm flipV="1">
            <a:off x="1475656" y="3002834"/>
            <a:ext cx="2147895" cy="2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738545" y="3704686"/>
            <a:ext cx="106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将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相关参数写到文件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3635897" y="4480982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3725178" y="4487651"/>
            <a:ext cx="1066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获取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jar</a:t>
            </a:r>
            <a:r>
              <a:rPr lang="zh-CN" altLang="en-US" sz="1000" dirty="0" smtClean="0"/>
              <a:t>包</a:t>
            </a:r>
            <a:endParaRPr lang="zh-CN" altLang="en-US" sz="1000" dirty="0"/>
          </a:p>
        </p:txBody>
      </p:sp>
      <p:sp>
        <p:nvSpPr>
          <p:cNvPr id="146" name="矩形 145"/>
          <p:cNvSpPr/>
          <p:nvPr/>
        </p:nvSpPr>
        <p:spPr>
          <a:xfrm>
            <a:off x="4010973" y="4778148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xxx.jar</a:t>
            </a:r>
            <a:endParaRPr lang="zh-CN" altLang="en-US" sz="1000" dirty="0"/>
          </a:p>
        </p:txBody>
      </p:sp>
      <p:cxnSp>
        <p:nvCxnSpPr>
          <p:cNvPr id="147" name="直接箭头连接符 146"/>
          <p:cNvCxnSpPr>
            <a:stCxn id="3" idx="3"/>
            <a:endCxn id="122" idx="1"/>
          </p:cNvCxnSpPr>
          <p:nvPr/>
        </p:nvCxnSpPr>
        <p:spPr>
          <a:xfrm>
            <a:off x="1475656" y="3274923"/>
            <a:ext cx="2160241" cy="7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" idx="3"/>
            <a:endCxn id="144" idx="1"/>
          </p:cNvCxnSpPr>
          <p:nvPr/>
        </p:nvCxnSpPr>
        <p:spPr>
          <a:xfrm>
            <a:off x="1475656" y="3274923"/>
            <a:ext cx="2160241" cy="149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904251" y="2733558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4" name="矩形 153"/>
          <p:cNvSpPr/>
          <p:nvPr/>
        </p:nvSpPr>
        <p:spPr>
          <a:xfrm>
            <a:off x="6876256" y="2759571"/>
            <a:ext cx="1545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5" name="矩形 154"/>
          <p:cNvSpPr/>
          <p:nvPr/>
        </p:nvSpPr>
        <p:spPr>
          <a:xfrm>
            <a:off x="6855417" y="297360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6904251" y="3722491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9" name="矩形 158"/>
          <p:cNvSpPr/>
          <p:nvPr/>
        </p:nvSpPr>
        <p:spPr>
          <a:xfrm>
            <a:off x="6891486" y="3748504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File://..../.staging/job.xml</a:t>
            </a:r>
            <a:endParaRPr lang="zh-CN" altLang="en-US" sz="1000" dirty="0"/>
          </a:p>
        </p:txBody>
      </p:sp>
      <p:sp>
        <p:nvSpPr>
          <p:cNvPr id="160" name="矩形 159"/>
          <p:cNvSpPr/>
          <p:nvPr/>
        </p:nvSpPr>
        <p:spPr>
          <a:xfrm>
            <a:off x="6870646" y="3962534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://..../.staging/job.xml</a:t>
            </a:r>
            <a:endParaRPr lang="zh-CN" altLang="en-US" sz="1000" dirty="0"/>
          </a:p>
        </p:txBody>
      </p:sp>
      <p:sp>
        <p:nvSpPr>
          <p:cNvPr id="161" name="矩形 160"/>
          <p:cNvSpPr/>
          <p:nvPr/>
        </p:nvSpPr>
        <p:spPr>
          <a:xfrm>
            <a:off x="6904251" y="4518722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" name="矩形 161"/>
          <p:cNvSpPr/>
          <p:nvPr/>
        </p:nvSpPr>
        <p:spPr>
          <a:xfrm>
            <a:off x="6915531" y="4544735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File://..../.staging/xxx.jar</a:t>
            </a:r>
            <a:endParaRPr lang="zh-CN" altLang="en-US" sz="1000" dirty="0"/>
          </a:p>
        </p:txBody>
      </p:sp>
      <p:sp>
        <p:nvSpPr>
          <p:cNvPr id="163" name="矩形 162"/>
          <p:cNvSpPr/>
          <p:nvPr/>
        </p:nvSpPr>
        <p:spPr>
          <a:xfrm>
            <a:off x="6896294" y="475876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://..../.staging/job.jar</a:t>
            </a:r>
            <a:endParaRPr lang="zh-CN" altLang="en-US" sz="1000" dirty="0"/>
          </a:p>
        </p:txBody>
      </p:sp>
      <p:cxnSp>
        <p:nvCxnSpPr>
          <p:cNvPr id="164" name="直接箭头连接符 163"/>
          <p:cNvCxnSpPr>
            <a:stCxn id="114" idx="3"/>
            <a:endCxn id="153" idx="1"/>
          </p:cNvCxnSpPr>
          <p:nvPr/>
        </p:nvCxnSpPr>
        <p:spPr>
          <a:xfrm flipV="1">
            <a:off x="4919694" y="2976690"/>
            <a:ext cx="1984557" cy="2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22" idx="3"/>
            <a:endCxn id="158" idx="1"/>
          </p:cNvCxnSpPr>
          <p:nvPr/>
        </p:nvCxnSpPr>
        <p:spPr>
          <a:xfrm flipV="1">
            <a:off x="4932040" y="3965623"/>
            <a:ext cx="1972211" cy="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4" idx="3"/>
            <a:endCxn id="161" idx="1"/>
          </p:cNvCxnSpPr>
          <p:nvPr/>
        </p:nvCxnSpPr>
        <p:spPr>
          <a:xfrm flipV="1">
            <a:off x="4932040" y="4761854"/>
            <a:ext cx="1972211" cy="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6" grpId="0" animBg="1"/>
      <p:bldP spid="76" grpId="0" animBg="1"/>
      <p:bldP spid="2" grpId="0" animBg="1"/>
      <p:bldP spid="3" grpId="0" animBg="1"/>
      <p:bldP spid="4" grpId="0"/>
      <p:bldP spid="78" grpId="0"/>
      <p:bldP spid="79" grpId="0"/>
      <p:bldP spid="84" grpId="0"/>
      <p:bldP spid="85" grpId="0" animBg="1"/>
      <p:bldP spid="87" grpId="0"/>
      <p:bldP spid="88" grpId="0"/>
      <p:bldP spid="89" grpId="0"/>
      <p:bldP spid="90" grpId="0" animBg="1"/>
      <p:bldP spid="95" grpId="0"/>
      <p:bldP spid="105" grpId="0" animBg="1"/>
      <p:bldP spid="107" grpId="0"/>
      <p:bldP spid="108" grpId="0"/>
      <p:bldP spid="114" grpId="0" animBg="1"/>
      <p:bldP spid="116" grpId="0"/>
      <p:bldP spid="121" grpId="0"/>
      <p:bldP spid="122" grpId="0" animBg="1"/>
      <p:bldP spid="124" grpId="0"/>
      <p:bldP spid="141" grpId="0"/>
      <p:bldP spid="144" grpId="0" animBg="1"/>
      <p:bldP spid="145" grpId="0"/>
      <p:bldP spid="146" grpId="0"/>
      <p:bldP spid="153" grpId="0" animBg="1"/>
      <p:bldP spid="154" grpId="0"/>
      <p:bldP spid="155" grpId="0"/>
      <p:bldP spid="158" grpId="0" animBg="1"/>
      <p:bldP spid="159" grpId="0"/>
      <p:bldP spid="160" grpId="0"/>
      <p:bldP spid="161" grpId="0" animBg="1"/>
      <p:bldP spid="162" grpId="0"/>
      <p:bldP spid="1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5768468" y="577012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详细工作流程（一）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 smtClean="0"/>
              <a:t>b</a:t>
            </a:r>
          </a:p>
          <a:p>
            <a:pPr algn="ctr"/>
            <a:r>
              <a:rPr lang="en-US" altLang="zh-CN" sz="1000" dirty="0" smtClean="0"/>
              <a:t>c</a:t>
            </a:r>
          </a:p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2295715" y="4478213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697954"/>
            <a:ext cx="5830" cy="1927322"/>
          </a:xfrm>
          <a:prstGeom prst="curvedConnector4">
            <a:avLst>
              <a:gd name="adj1" fmla="val -3921098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</a:p>
          <a:p>
            <a:r>
              <a:rPr lang="en-US" altLang="zh-CN" sz="1000" dirty="0" smtClean="0"/>
              <a:t>ss.txt  128-200</a:t>
            </a:r>
          </a:p>
          <a:p>
            <a:r>
              <a:rPr lang="en-US" altLang="zh-CN" sz="1000" dirty="0" smtClean="0"/>
              <a:t>bb.txt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Yarn</a:t>
            </a:r>
          </a:p>
          <a:p>
            <a:pPr algn="ctr"/>
            <a:r>
              <a:rPr lang="en-US" altLang="zh-CN" sz="1000" dirty="0" smtClean="0"/>
              <a:t>RM</a:t>
            </a:r>
            <a:endParaRPr lang="zh-CN" altLang="en-US" sz="100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712674"/>
            <a:ext cx="302244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</a:p>
        </p:txBody>
      </p: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256586" y="4231991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3777126" y="1846040"/>
            <a:ext cx="574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spiller</a:t>
            </a:r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99" name="矩形 198"/>
          <p:cNvSpPr/>
          <p:nvPr/>
        </p:nvSpPr>
        <p:spPr>
          <a:xfrm>
            <a:off x="2287312" y="3277056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2439271" y="32880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215" name="矩形 214"/>
          <p:cNvSpPr/>
          <p:nvPr/>
        </p:nvSpPr>
        <p:spPr>
          <a:xfrm>
            <a:off x="6732240" y="338278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229" name="矩形 228"/>
          <p:cNvSpPr/>
          <p:nvPr/>
        </p:nvSpPr>
        <p:spPr>
          <a:xfrm>
            <a:off x="7884079" y="338278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230" name="直接箭头连接符 229"/>
          <p:cNvCxnSpPr>
            <a:endCxn id="215" idx="1"/>
          </p:cNvCxnSpPr>
          <p:nvPr/>
        </p:nvCxnSpPr>
        <p:spPr>
          <a:xfrm flipV="1">
            <a:off x="6466831" y="3495582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endCxn id="215" idx="1"/>
          </p:cNvCxnSpPr>
          <p:nvPr/>
        </p:nvCxnSpPr>
        <p:spPr>
          <a:xfrm>
            <a:off x="6466832" y="3358800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6584138" y="3187704"/>
            <a:ext cx="120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39" name="文本框 238"/>
          <p:cNvSpPr txBox="1"/>
          <p:nvPr/>
        </p:nvSpPr>
        <p:spPr>
          <a:xfrm>
            <a:off x="6945152" y="362900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8130372" y="365469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241" name="文本框 240"/>
          <p:cNvSpPr txBox="1"/>
          <p:nvPr/>
        </p:nvSpPr>
        <p:spPr>
          <a:xfrm>
            <a:off x="4506431" y="3222023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 …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2529194" y="3031958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0923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6" grpId="0" animBg="1"/>
      <p:bldP spid="91" grpId="0" animBg="1"/>
      <p:bldP spid="8" grpId="0" animBg="1"/>
      <p:bldP spid="92" grpId="0"/>
      <p:bldP spid="93" grpId="0"/>
      <p:bldP spid="95" grpId="0"/>
      <p:bldP spid="100" grpId="0" animBg="1"/>
      <p:bldP spid="43" grpId="0" animBg="1"/>
      <p:bldP spid="60" grpId="0" animBg="1"/>
      <p:bldP spid="126" grpId="0" animBg="1"/>
      <p:bldP spid="127" grpId="0"/>
      <p:bldP spid="61" grpId="0" animBg="1"/>
      <p:bldP spid="62" grpId="0" animBg="1"/>
      <p:bldP spid="131" grpId="0"/>
      <p:bldP spid="133" grpId="0"/>
      <p:bldP spid="162" grpId="0" animBg="1"/>
      <p:bldP spid="173" grpId="0"/>
      <p:bldP spid="224" grpId="0"/>
      <p:bldP spid="225" grpId="0"/>
      <p:bldP spid="226" grpId="0"/>
      <p:bldP spid="227" grpId="0"/>
      <p:bldP spid="82" grpId="0" animBg="1"/>
      <p:bldP spid="84" grpId="0"/>
      <p:bldP spid="119" grpId="0"/>
      <p:bldP spid="121" grpId="0"/>
      <p:bldP spid="123" grpId="0" animBg="1"/>
      <p:bldP spid="125" grpId="0"/>
      <p:bldP spid="128" grpId="0"/>
      <p:bldP spid="129" grpId="0" animBg="1"/>
      <p:bldP spid="130" grpId="0" animBg="1"/>
      <p:bldP spid="132" grpId="0" animBg="1"/>
      <p:bldP spid="134" grpId="0"/>
      <p:bldP spid="135" grpId="0" animBg="1"/>
      <p:bldP spid="45" grpId="0" animBg="1"/>
      <p:bldP spid="145" grpId="0" animBg="1"/>
      <p:bldP spid="146" grpId="0" animBg="1"/>
      <p:bldP spid="148" grpId="0"/>
      <p:bldP spid="149" grpId="0" animBg="1"/>
      <p:bldP spid="150" grpId="0" animBg="1"/>
      <p:bldP spid="154" grpId="0" animBg="1"/>
      <p:bldP spid="155" grpId="0" animBg="1"/>
      <p:bldP spid="164" grpId="0" animBg="1"/>
      <p:bldP spid="166" grpId="0" animBg="1"/>
      <p:bldP spid="183" grpId="0" animBg="1"/>
      <p:bldP spid="184" grpId="0" animBg="1"/>
      <p:bldP spid="190" grpId="0"/>
      <p:bldP spid="191" grpId="0"/>
      <p:bldP spid="192" grpId="0"/>
      <p:bldP spid="199" grpId="0" animBg="1"/>
      <p:bldP spid="203" grpId="0"/>
      <p:bldP spid="215" grpId="0" animBg="1"/>
      <p:bldP spid="229" grpId="0" animBg="1"/>
      <p:bldP spid="238" grpId="0"/>
      <p:bldP spid="239" grpId="0"/>
      <p:bldP spid="240" grpId="0"/>
      <p:bldP spid="241" grpId="0"/>
      <p:bldP spid="242" grpId="0"/>
      <p:bldP spid="244" grpId="0"/>
      <p:bldP spid="2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24169" y="4539645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</p:txBody>
      </p:sp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71" name="矩形 170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sp>
        <p:nvSpPr>
          <p:cNvPr id="174" name="矩形 173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70" idx="2"/>
            <a:endCxn id="171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71" idx="2"/>
            <a:endCxn id="172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72" idx="3"/>
            <a:endCxn id="174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214" name="矩形 213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216" name="矩形 215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sp>
        <p:nvSpPr>
          <p:cNvPr id="218" name="矩形 217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221" name="直接箭头连接符 220"/>
          <p:cNvCxnSpPr>
            <a:stCxn id="214" idx="2"/>
            <a:endCxn id="216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6" idx="2"/>
            <a:endCxn id="217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17" idx="3"/>
            <a:endCxn id="218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3426320" y="540834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详细工作流程（二）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214147" y="4520350"/>
            <a:ext cx="2167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12397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89" grpId="0" animBg="1"/>
      <p:bldP spid="99" grpId="0" animBg="1"/>
      <p:bldP spid="105" grpId="0" animBg="1"/>
      <p:bldP spid="106" grpId="0" animBg="1"/>
      <p:bldP spid="115" grpId="0"/>
      <p:bldP spid="116" grpId="0"/>
      <p:bldP spid="117" grpId="0"/>
      <p:bldP spid="118" grpId="0" animBg="1"/>
      <p:bldP spid="122" grpId="0" animBg="1"/>
      <p:bldP spid="138" grpId="0"/>
      <p:bldP spid="139" grpId="0"/>
      <p:bldP spid="141" grpId="0"/>
      <p:bldP spid="142" grpId="0" animBg="1"/>
      <p:bldP spid="143" grpId="0" animBg="1"/>
      <p:bldP spid="144" grpId="0" animBg="1"/>
      <p:bldP spid="147" grpId="0" animBg="1"/>
      <p:bldP spid="153" grpId="0"/>
      <p:bldP spid="157" grpId="0"/>
      <p:bldP spid="158" grpId="0" animBg="1"/>
      <p:bldP spid="160" grpId="0"/>
      <p:bldP spid="161" grpId="0"/>
      <p:bldP spid="163" grpId="0" animBg="1"/>
      <p:bldP spid="167" grpId="0"/>
      <p:bldP spid="4" grpId="0" animBg="1"/>
      <p:bldP spid="169" grpId="0" animBg="1"/>
      <p:bldP spid="170" grpId="0" animBg="1"/>
      <p:bldP spid="171" grpId="0" animBg="1"/>
      <p:bldP spid="172" grpId="0"/>
      <p:bldP spid="174" grpId="0" animBg="1"/>
      <p:bldP spid="175" grpId="0"/>
      <p:bldP spid="176" grpId="0"/>
      <p:bldP spid="177" grpId="0"/>
      <p:bldP spid="180" grpId="0" animBg="1"/>
      <p:bldP spid="193" grpId="0" animBg="1"/>
      <p:bldP spid="194" grpId="0" animBg="1"/>
      <p:bldP spid="206" grpId="0"/>
      <p:bldP spid="207" grpId="0"/>
      <p:bldP spid="212" grpId="0" animBg="1"/>
      <p:bldP spid="213" grpId="0"/>
      <p:bldP spid="214" grpId="0" animBg="1"/>
      <p:bldP spid="216" grpId="0" animBg="1"/>
      <p:bldP spid="217" grpId="0"/>
      <p:bldP spid="218" grpId="0" animBg="1"/>
      <p:bldP spid="219" grpId="0"/>
      <p:bldP spid="220" grpId="0"/>
      <p:bldP spid="234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85061" y="540834"/>
            <a:ext cx="145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99180" y="1131590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atguigu</a:t>
            </a:r>
            <a:r>
              <a:rPr lang="en-US" altLang="zh-CN" sz="1000" dirty="0" smtClean="0"/>
              <a:t>/wc.jar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75" name="矩形 74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2" name="云形 1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</a:p>
        </p:txBody>
      </p:sp>
      <p:sp>
        <p:nvSpPr>
          <p:cNvPr id="83" name="矩形 82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</a:p>
          <a:p>
            <a:r>
              <a:rPr lang="en-US" altLang="zh-CN" sz="1000" dirty="0" smtClean="0"/>
              <a:t>Capacity</a:t>
            </a:r>
          </a:p>
        </p:txBody>
      </p:sp>
      <p:sp>
        <p:nvSpPr>
          <p:cNvPr id="3" name="流程图: 联系 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92" name="矩形 91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</a:p>
        </p:txBody>
      </p:sp>
      <p:sp>
        <p:nvSpPr>
          <p:cNvPr id="5" name="矩形 4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101" name="矩形 100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04" name="文本框 103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4" idx="2"/>
            <a:endCxn id="2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4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endCxn id="74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74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曲线连接符 144"/>
          <p:cNvCxnSpPr>
            <a:stCxn id="140" idx="3"/>
            <a:endCxn id="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2" name="文本框 151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5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78" name="矩形 177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183" name="矩形 182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185" name="文本框 184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86" name="文本框 185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90" name="直接箭头连接符 18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95" name="直接箭头连接符 194"/>
          <p:cNvCxnSpPr>
            <a:endCxn id="101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200" name="直接箭头连接符 199"/>
          <p:cNvCxnSpPr>
            <a:stCxn id="95" idx="3"/>
            <a:endCxn id="183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4" name="文本框 203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4" name="矩形 223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</a:p>
        </p:txBody>
      </p:sp>
      <p:sp>
        <p:nvSpPr>
          <p:cNvPr id="227" name="文本框 226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</a:p>
        </p:txBody>
      </p:sp>
      <p:sp>
        <p:nvSpPr>
          <p:cNvPr id="231" name="矩形 230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</a:p>
        </p:txBody>
      </p:sp>
      <p:sp>
        <p:nvSpPr>
          <p:cNvPr id="238" name="矩形 23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41" name="矩形 240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243" name="文本框 242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</a:p>
        </p:txBody>
      </p:sp>
      <p:sp>
        <p:nvSpPr>
          <p:cNvPr id="245" name="文本框 244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46" name="直接箭头连接符 245"/>
          <p:cNvCxnSpPr>
            <a:endCxn id="215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stCxn id="95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250" name="矩形 249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1" name="矩形 250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253" name="文本框 252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54" name="文本框 253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</a:p>
        </p:txBody>
      </p:sp>
      <p:sp>
        <p:nvSpPr>
          <p:cNvPr id="255" name="文本框 254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cxnSp>
        <p:nvCxnSpPr>
          <p:cNvPr id="257" name="直接箭头连接符 256"/>
          <p:cNvCxnSpPr>
            <a:stCxn id="226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35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92" idx="3"/>
            <a:endCxn id="75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/>
      <p:bldP spid="73" grpId="0"/>
      <p:bldP spid="74" grpId="0"/>
      <p:bldP spid="75" grpId="0" animBg="1"/>
      <p:bldP spid="76" grpId="0"/>
      <p:bldP spid="77" grpId="0"/>
      <p:bldP spid="78" grpId="0"/>
      <p:bldP spid="2" grpId="0" animBg="1"/>
      <p:bldP spid="80" grpId="0"/>
      <p:bldP spid="81" grpId="0"/>
      <p:bldP spid="82" grpId="0"/>
      <p:bldP spid="83" grpId="0" animBg="1"/>
      <p:bldP spid="84" grpId="0"/>
      <p:bldP spid="86" grpId="0"/>
      <p:bldP spid="3" grpId="0" animBg="1"/>
      <p:bldP spid="88" grpId="0" animBg="1"/>
      <p:bldP spid="90" grpId="0"/>
      <p:bldP spid="92" grpId="0" animBg="1"/>
      <p:bldP spid="93" grpId="0"/>
      <p:bldP spid="94" grpId="0"/>
      <p:bldP spid="95" grpId="0"/>
      <p:bldP spid="96" grpId="0" animBg="1"/>
      <p:bldP spid="5" grpId="0"/>
      <p:bldP spid="97" grpId="0"/>
      <p:bldP spid="98" grpId="0" animBg="1"/>
      <p:bldP spid="100" grpId="0"/>
      <p:bldP spid="101" grpId="0" animBg="1"/>
      <p:bldP spid="102" grpId="0"/>
      <p:bldP spid="103" grpId="0"/>
      <p:bldP spid="104" grpId="0"/>
      <p:bldP spid="140" grpId="0" animBg="1"/>
      <p:bldP spid="151" grpId="0"/>
      <p:bldP spid="152" grpId="0"/>
      <p:bldP spid="154" grpId="0"/>
      <p:bldP spid="173" grpId="0"/>
      <p:bldP spid="178" grpId="0" animBg="1"/>
      <p:bldP spid="182" grpId="0"/>
      <p:bldP spid="183" grpId="0" animBg="1"/>
      <p:bldP spid="184" grpId="0"/>
      <p:bldP spid="185" grpId="0"/>
      <p:bldP spid="186" grpId="0"/>
      <p:bldP spid="192" grpId="0"/>
      <p:bldP spid="196" grpId="0"/>
      <p:bldP spid="203" grpId="0"/>
      <p:bldP spid="204" grpId="0"/>
      <p:bldP spid="215" grpId="0" animBg="1"/>
      <p:bldP spid="224" grpId="0" animBg="1"/>
      <p:bldP spid="226" grpId="0"/>
      <p:bldP spid="227" grpId="0"/>
      <p:bldP spid="231" grpId="0" animBg="1"/>
      <p:bldP spid="232" grpId="0" animBg="1"/>
      <p:bldP spid="235" grpId="0"/>
      <p:bldP spid="236" grpId="0"/>
      <p:bldP spid="238" grpId="0" animBg="1"/>
      <p:bldP spid="239" grpId="0"/>
      <p:bldP spid="240" grpId="0"/>
      <p:bldP spid="241" grpId="0" animBg="1"/>
      <p:bldP spid="242" grpId="0"/>
      <p:bldP spid="243" grpId="0"/>
      <p:bldP spid="244" grpId="0"/>
      <p:bldP spid="245" grpId="0"/>
      <p:bldP spid="249" grpId="0"/>
      <p:bldP spid="250" grpId="0" animBg="1"/>
      <p:bldP spid="251" grpId="0" animBg="1"/>
      <p:bldP spid="252" grpId="0"/>
      <p:bldP spid="253" grpId="0"/>
      <p:bldP spid="254" grpId="0"/>
      <p:bldP spid="2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610741" y="550579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err="1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547664" y="987575"/>
            <a:ext cx="5514676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2051720" y="1528104"/>
            <a:ext cx="3240360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MapReduce</a:t>
            </a:r>
            <a:r>
              <a:rPr lang="zh-CN" altLang="en-US" dirty="0" smtClean="0"/>
              <a:t>（计算）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2021780" y="4168804"/>
            <a:ext cx="324036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r>
              <a:rPr lang="zh-CN" altLang="en-US" dirty="0" smtClean="0"/>
              <a:t>（数据存储）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021780" y="2950027"/>
            <a:ext cx="3240360" cy="6480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Yarn</a:t>
            </a:r>
            <a:r>
              <a:rPr lang="zh-CN" altLang="en-US" dirty="0" smtClean="0"/>
              <a:t>（资源调度）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6156176" y="1525501"/>
            <a:ext cx="360040" cy="331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Common</a:t>
            </a:r>
            <a:r>
              <a:rPr lang="zh-CN" altLang="en-US" dirty="0" smtClean="0"/>
              <a:t>（辅助工具）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2" grpId="0" animBg="1"/>
      <p:bldP spid="150" grpId="0" animBg="1"/>
      <p:bldP spid="151" grpId="0" animBg="1"/>
      <p:bldP spid="1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20172" y="5505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免密登录原理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539552" y="987575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11560" y="1857437"/>
            <a:ext cx="1080120" cy="2298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871700" y="1857437"/>
            <a:ext cx="1080120" cy="2305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私钥（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436096" y="997707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616116" y="3867894"/>
            <a:ext cx="223224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9632" y="113703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-key-gen</a:t>
            </a:r>
          </a:p>
          <a:p>
            <a:r>
              <a:rPr lang="zh-CN" altLang="en-US" sz="1600" dirty="0" smtClean="0"/>
              <a:t>生成密钥对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03265" y="402029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4951" y="321085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授权</a:t>
            </a:r>
            <a:r>
              <a:rPr lang="en-US" altLang="zh-CN" sz="1600" dirty="0" smtClean="0"/>
              <a:t>key</a:t>
            </a:r>
          </a:p>
          <a:p>
            <a:r>
              <a:rPr lang="en-US" altLang="zh-CN" sz="1600" dirty="0" err="1" smtClean="0"/>
              <a:t>Authorized_keys</a:t>
            </a:r>
            <a:endParaRPr lang="zh-CN" altLang="en-US" sz="1600" dirty="0"/>
          </a:p>
        </p:txBody>
      </p:sp>
      <p:cxnSp>
        <p:nvCxnSpPr>
          <p:cNvPr id="5" name="曲线连接符 4"/>
          <p:cNvCxnSpPr>
            <a:stCxn id="2" idx="2"/>
            <a:endCxn id="12" idx="2"/>
          </p:cNvCxnSpPr>
          <p:nvPr/>
        </p:nvCxnSpPr>
        <p:spPr>
          <a:xfrm rot="16200000" flipH="1">
            <a:off x="3556988" y="1750558"/>
            <a:ext cx="202922" cy="5013658"/>
          </a:xfrm>
          <a:prstGeom prst="curvedConnector3">
            <a:avLst>
              <a:gd name="adj1" fmla="val 2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40930" y="426813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拷贝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1840" y="1851670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29909" y="1194887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数据用私钥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加密）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368514" y="657837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1754" y="652853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5616116" y="1755210"/>
            <a:ext cx="2340260" cy="12485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 </a:t>
            </a:r>
            <a:r>
              <a:rPr lang="zh-CN" altLang="en-US" sz="1600" dirty="0" smtClean="0"/>
              <a:t>接收到数据后，去授权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中查找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的公钥，并解密数据。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0"/>
            <a:endCxn id="27" idx="2"/>
          </p:cNvCxnSpPr>
          <p:nvPr/>
        </p:nvCxnSpPr>
        <p:spPr>
          <a:xfrm flipV="1">
            <a:off x="6732240" y="3003798"/>
            <a:ext cx="540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859782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368849" y="2202999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公钥加密的数据返回给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845120" y="1998653"/>
            <a:ext cx="120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 </a:t>
            </a:r>
            <a:r>
              <a:rPr lang="zh-CN" altLang="en-US" sz="1400" dirty="0" smtClean="0"/>
              <a:t>接收到数据后，用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的私钥解密数据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566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2" grpId="0" animBg="1"/>
      <p:bldP spid="8" grpId="0" animBg="1"/>
      <p:bldP spid="9" grpId="0" animBg="1"/>
      <p:bldP spid="10" grpId="0" animBg="1"/>
      <p:bldP spid="3" grpId="0"/>
      <p:bldP spid="12" grpId="0"/>
      <p:bldP spid="13" grpId="0"/>
      <p:bldP spid="21" grpId="0"/>
      <p:bldP spid="24" grpId="0"/>
      <p:bldP spid="25" grpId="0"/>
      <p:bldP spid="26" grpId="0"/>
      <p:bldP spid="27" grpId="0" animBg="1"/>
      <p:bldP spid="35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361507" y="550579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228184" y="257175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smtClean="0"/>
              <a:t>block2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12756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寻址时间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，即查找到目标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33377" y="127560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smtClean="0"/>
              <a:t>block1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228184" y="401191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err="1" smtClean="0"/>
              <a:t>blockn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65683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寻址时间为传输时间的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时，则为最佳状态。</a:t>
            </a:r>
            <a:endParaRPr lang="en-US" altLang="zh-CN" dirty="0" smtClean="0"/>
          </a:p>
          <a:p>
            <a:r>
              <a:rPr lang="zh-CN" altLang="en-US" dirty="0" smtClean="0"/>
              <a:t>因此，传输时间</a:t>
            </a:r>
            <a:r>
              <a:rPr lang="en-US" altLang="zh-CN" dirty="0" smtClean="0"/>
              <a:t>=10ms/0.01=1000ms=1s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2220" y="838913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集群中的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2200" y="328664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 …</a:t>
            </a:r>
            <a:endParaRPr lang="zh-CN" altLang="en-US" sz="4000" dirty="0"/>
          </a:p>
        </p:txBody>
      </p:sp>
      <p:cxnSp>
        <p:nvCxnSpPr>
          <p:cNvPr id="7" name="直接箭头连接符 6"/>
          <p:cNvCxnSpPr>
            <a:stCxn id="4" idx="3"/>
            <a:endCxn id="75" idx="1"/>
          </p:cNvCxnSpPr>
          <p:nvPr/>
        </p:nvCxnSpPr>
        <p:spPr>
          <a:xfrm>
            <a:off x="3131840" y="1737271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3528" y="41559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而目前磁盘的传输速率</a:t>
            </a:r>
            <a:r>
              <a:rPr lang="zh-CN" altLang="en-US" dirty="0"/>
              <a:t>普遍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7" idx="3"/>
            <a:endCxn id="75" idx="1"/>
          </p:cNvCxnSpPr>
          <p:nvPr/>
        </p:nvCxnSpPr>
        <p:spPr>
          <a:xfrm flipV="1">
            <a:off x="3059832" y="3039803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65234" y="3509595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block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=1s*100MB/s=100MB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0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" grpId="0"/>
      <p:bldP spid="10" grpId="0" animBg="1"/>
      <p:bldP spid="11" grpId="0" animBg="1"/>
      <p:bldP spid="5" grpId="0"/>
      <p:bldP spid="13" grpId="0"/>
      <p:bldP spid="14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椭圆 76"/>
          <p:cNvSpPr/>
          <p:nvPr/>
        </p:nvSpPr>
        <p:spPr>
          <a:xfrm>
            <a:off x="658217" y="1193537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8" name="圆角矩形 77"/>
          <p:cNvSpPr/>
          <p:nvPr/>
        </p:nvSpPr>
        <p:spPr>
          <a:xfrm>
            <a:off x="6733910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1855522" y="1079923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1764083" y="1699778"/>
            <a:ext cx="4985385" cy="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311522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1735190" y="2004808"/>
            <a:ext cx="50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1900105" y="1776799"/>
            <a:ext cx="4746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>
            <a:stCxn id="77" idx="7"/>
          </p:cNvCxnSpPr>
          <p:nvPr/>
        </p:nvCxnSpPr>
        <p:spPr>
          <a:xfrm>
            <a:off x="1615411" y="1361969"/>
            <a:ext cx="5136279" cy="2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1443091" y="2304701"/>
            <a:ext cx="530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2837160" y="2103287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6859322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968415" y="1661249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85521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6994538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100290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772420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7934436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stCxn id="77" idx="4"/>
            <a:endCxn id="92" idx="1"/>
          </p:cNvCxnSpPr>
          <p:nvPr/>
        </p:nvCxnSpPr>
        <p:spPr>
          <a:xfrm rot="16200000" flipH="1">
            <a:off x="1181819" y="2380775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251520" y="255556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363726" y="346877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304225" y="29568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560435" y="2366966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251520" y="287690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63260" y="1762634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21017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130462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177532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30326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47852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2986397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074027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5852152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838160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5908667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03439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20965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045442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004920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101957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22768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40294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3932547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616692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765542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728962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496677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7900027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610343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3947152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339753" y="2347234"/>
            <a:ext cx="1606005" cy="1463997"/>
          </a:xfrm>
          <a:prstGeom prst="bentConnector3">
            <a:avLst>
              <a:gd name="adj1" fmla="val 1006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462602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711304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038952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012860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740675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932256" y="2505227"/>
            <a:ext cx="2178631" cy="1848372"/>
          </a:xfrm>
          <a:prstGeom prst="bentConnector3">
            <a:avLst>
              <a:gd name="adj1" fmla="val 1004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930007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633837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454151" y="4232820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177533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191437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852152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5937220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045443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182053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395337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152507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348337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3765007" y="599000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/>
      <p:bldP spid="81" grpId="0"/>
      <p:bldP spid="83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 animBg="1"/>
      <p:bldP spid="94" grpId="0"/>
      <p:bldP spid="95" grpId="0"/>
      <p:bldP spid="96" grpId="0"/>
      <p:bldP spid="98" grpId="0" animBg="1"/>
      <p:bldP spid="99" grpId="0"/>
      <p:bldP spid="100" grpId="0"/>
      <p:bldP spid="101" grpId="0"/>
      <p:bldP spid="104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 animBg="1"/>
      <p:bldP spid="124" grpId="0" animBg="1"/>
      <p:bldP spid="125" grpId="0" animBg="1"/>
      <p:bldP spid="126" grpId="0" animBg="1"/>
      <p:bldP spid="127" grpId="0" animBg="1"/>
      <p:bldP spid="131" grpId="0"/>
      <p:bldP spid="132" grpId="0"/>
      <p:bldP spid="133" grpId="0"/>
      <p:bldP spid="134" grpId="0"/>
      <p:bldP spid="135" grpId="0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58217" y="1193537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3" name="圆角矩形 2"/>
          <p:cNvSpPr/>
          <p:nvPr/>
        </p:nvSpPr>
        <p:spPr>
          <a:xfrm>
            <a:off x="5026240" y="1193537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/>
          <p:cNvSpPr txBox="1">
            <a:spLocks noChangeArrowheads="1"/>
          </p:cNvSpPr>
          <p:nvPr/>
        </p:nvSpPr>
        <p:spPr bwMode="auto">
          <a:xfrm>
            <a:off x="1721101" y="1138544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798996" y="1734406"/>
            <a:ext cx="322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3320825" y="1481002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stCxn id="2" idx="7"/>
          </p:cNvCxnSpPr>
          <p:nvPr/>
        </p:nvCxnSpPr>
        <p:spPr>
          <a:xfrm>
            <a:off x="1615411" y="1361969"/>
            <a:ext cx="3410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6281323" y="1199305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23"/>
          <p:cNvSpPr txBox="1">
            <a:spLocks noChangeArrowheads="1"/>
          </p:cNvSpPr>
          <p:nvPr/>
        </p:nvSpPr>
        <p:spPr bwMode="auto">
          <a:xfrm>
            <a:off x="968415" y="1661249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7058" y="1725135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25"/>
          <p:cNvSpPr txBox="1">
            <a:spLocks noChangeArrowheads="1"/>
          </p:cNvSpPr>
          <p:nvPr/>
        </p:nvSpPr>
        <p:spPr bwMode="auto">
          <a:xfrm>
            <a:off x="6417328" y="1774025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/>
          <p:cNvSpPr txBox="1">
            <a:spLocks noChangeArrowheads="1"/>
          </p:cNvSpPr>
          <p:nvPr/>
        </p:nvSpPr>
        <p:spPr bwMode="auto">
          <a:xfrm>
            <a:off x="3059637" y="346839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/>
          <p:cNvSpPr txBox="1">
            <a:spLocks noChangeArrowheads="1"/>
          </p:cNvSpPr>
          <p:nvPr/>
        </p:nvSpPr>
        <p:spPr bwMode="auto">
          <a:xfrm>
            <a:off x="5761145" y="3458915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7960669" y="3458915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肘形连接符 21"/>
          <p:cNvCxnSpPr>
            <a:stCxn id="2" idx="4"/>
            <a:endCxn id="17" idx="1"/>
          </p:cNvCxnSpPr>
          <p:nvPr/>
        </p:nvCxnSpPr>
        <p:spPr>
          <a:xfrm rot="16200000" flipH="1">
            <a:off x="1181819" y="2380775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251520" y="255556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63726" y="346877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304452" y="3057333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451061" y="2293204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51520" y="296959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63260" y="1762634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肘形连接符 54"/>
          <p:cNvCxnSpPr/>
          <p:nvPr/>
        </p:nvCxnSpPr>
        <p:spPr>
          <a:xfrm rot="16200000" flipV="1">
            <a:off x="906622" y="2410760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70"/>
          <p:cNvSpPr txBox="1">
            <a:spLocks noChangeArrowheads="1"/>
          </p:cNvSpPr>
          <p:nvPr/>
        </p:nvSpPr>
        <p:spPr bwMode="auto">
          <a:xfrm>
            <a:off x="1443063" y="4233736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62647" y="414471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/>
          <p:cNvSpPr txBox="1">
            <a:spLocks noChangeArrowheads="1"/>
          </p:cNvSpPr>
          <p:nvPr/>
        </p:nvSpPr>
        <p:spPr bwMode="auto">
          <a:xfrm>
            <a:off x="3207566" y="4195218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765007" y="599000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912002" y="1995887"/>
            <a:ext cx="1426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43423" y="2239221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868837" y="412947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81"/>
          <p:cNvSpPr txBox="1">
            <a:spLocks noChangeArrowheads="1"/>
          </p:cNvSpPr>
          <p:nvPr/>
        </p:nvSpPr>
        <p:spPr bwMode="auto">
          <a:xfrm>
            <a:off x="5913063" y="420090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9" name="肘形连接符 88"/>
          <p:cNvCxnSpPr>
            <a:endCxn id="18" idx="1"/>
          </p:cNvCxnSpPr>
          <p:nvPr/>
        </p:nvCxnSpPr>
        <p:spPr>
          <a:xfrm>
            <a:off x="1734195" y="1959274"/>
            <a:ext cx="3896977" cy="2186075"/>
          </a:xfrm>
          <a:prstGeom prst="bentConnector3">
            <a:avLst>
              <a:gd name="adj1" fmla="val 7949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肘形连接符 95"/>
          <p:cNvCxnSpPr/>
          <p:nvPr/>
        </p:nvCxnSpPr>
        <p:spPr>
          <a:xfrm rot="10800000">
            <a:off x="1614380" y="2189432"/>
            <a:ext cx="4016793" cy="2253834"/>
          </a:xfrm>
          <a:prstGeom prst="bentConnector3">
            <a:avLst>
              <a:gd name="adj1" fmla="val 303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4567551" y="2903721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文本框 70"/>
          <p:cNvSpPr txBox="1">
            <a:spLocks noChangeArrowheads="1"/>
          </p:cNvSpPr>
          <p:nvPr/>
        </p:nvSpPr>
        <p:spPr bwMode="auto">
          <a:xfrm>
            <a:off x="4613970" y="4208370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62647" y="452380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3207566" y="457430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68144" y="4518973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0" name="文本框 81"/>
          <p:cNvSpPr txBox="1">
            <a:spLocks noChangeArrowheads="1"/>
          </p:cNvSpPr>
          <p:nvPr/>
        </p:nvSpPr>
        <p:spPr bwMode="auto">
          <a:xfrm>
            <a:off x="5913063" y="4569477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041181" y="408411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2" name="文本框 81"/>
          <p:cNvSpPr txBox="1">
            <a:spLocks noChangeArrowheads="1"/>
          </p:cNvSpPr>
          <p:nvPr/>
        </p:nvSpPr>
        <p:spPr bwMode="auto">
          <a:xfrm>
            <a:off x="8085407" y="415554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040488" y="4473613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4" name="文本框 81"/>
          <p:cNvSpPr txBox="1">
            <a:spLocks noChangeArrowheads="1"/>
          </p:cNvSpPr>
          <p:nvPr/>
        </p:nvSpPr>
        <p:spPr bwMode="auto">
          <a:xfrm>
            <a:off x="8085407" y="4524117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12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 animBg="1"/>
      <p:bldP spid="24" grpId="0"/>
      <p:bldP spid="25" grpId="0"/>
      <p:bldP spid="26" grpId="0"/>
      <p:bldP spid="29" grpId="0"/>
      <p:bldP spid="56" grpId="0"/>
      <p:bldP spid="65" grpId="0" animBg="1"/>
      <p:bldP spid="66" grpId="0"/>
      <p:bldP spid="76" grpId="0"/>
      <p:bldP spid="78" grpId="0"/>
      <p:bldP spid="86" grpId="0" animBg="1"/>
      <p:bldP spid="87" grpId="0"/>
      <p:bldP spid="104" grpId="0"/>
      <p:bldP spid="105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7504" y="1347614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35696" y="771550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6052436" y="771551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1" name="文本框 9"/>
          <p:cNvSpPr txBox="1">
            <a:spLocks noChangeArrowheads="1"/>
          </p:cNvSpPr>
          <p:nvPr/>
        </p:nvSpPr>
        <p:spPr bwMode="auto">
          <a:xfrm>
            <a:off x="172797" y="248927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元数据的增删改查请求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9"/>
          <p:cNvSpPr txBox="1">
            <a:spLocks noChangeArrowheads="1"/>
          </p:cNvSpPr>
          <p:nvPr/>
        </p:nvSpPr>
        <p:spPr bwMode="auto">
          <a:xfrm>
            <a:off x="310610" y="15929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58" name="文本框 9"/>
          <p:cNvSpPr txBox="1">
            <a:spLocks noChangeArrowheads="1"/>
          </p:cNvSpPr>
          <p:nvPr/>
        </p:nvSpPr>
        <p:spPr bwMode="auto">
          <a:xfrm>
            <a:off x="6504681" y="597574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2150" y="898953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06958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745655" y="2724912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21047" y="271576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>
            <a:spLocks noChangeArrowheads="1"/>
          </p:cNvSpPr>
          <p:nvPr/>
        </p:nvSpPr>
        <p:spPr bwMode="auto">
          <a:xfrm>
            <a:off x="2462670" y="4253510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文本框 9"/>
          <p:cNvSpPr txBox="1">
            <a:spLocks noChangeArrowheads="1"/>
          </p:cNvSpPr>
          <p:nvPr/>
        </p:nvSpPr>
        <p:spPr bwMode="auto">
          <a:xfrm>
            <a:off x="3510911" y="555526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9"/>
          <p:cNvSpPr txBox="1">
            <a:spLocks noChangeArrowheads="1"/>
          </p:cNvSpPr>
          <p:nvPr/>
        </p:nvSpPr>
        <p:spPr bwMode="auto">
          <a:xfrm>
            <a:off x="2626848" y="280484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06958" y="34632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>
            <a:spLocks noChangeArrowheads="1"/>
          </p:cNvSpPr>
          <p:nvPr/>
        </p:nvSpPr>
        <p:spPr bwMode="auto">
          <a:xfrm>
            <a:off x="2612759" y="355233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3869202" y="279976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文本框 9"/>
          <p:cNvSpPr txBox="1">
            <a:spLocks noChangeArrowheads="1"/>
          </p:cNvSpPr>
          <p:nvPr/>
        </p:nvSpPr>
        <p:spPr bwMode="auto">
          <a:xfrm>
            <a:off x="3297250" y="947610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Arial" panose="020B0604020202020204" pitchFamily="34" charset="0"/>
              </a:rPr>
              <a:t>内存</a:t>
            </a:r>
            <a:r>
              <a:rPr lang="en-US" altLang="zh-CN" sz="1200" dirty="0" smtClean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9"/>
          <p:cNvSpPr txBox="1">
            <a:spLocks noChangeArrowheads="1"/>
          </p:cNvSpPr>
          <p:nvPr/>
        </p:nvSpPr>
        <p:spPr bwMode="auto">
          <a:xfrm>
            <a:off x="3006079" y="1582963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latin typeface="Arial" panose="020B0604020202020204" pitchFamily="34" charset="0"/>
              </a:rPr>
              <a:t>内存数据增删改查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>
            <a:stCxn id="61" idx="0"/>
          </p:cNvCxnSpPr>
          <p:nvPr/>
        </p:nvCxnSpPr>
        <p:spPr>
          <a:xfrm flipV="1">
            <a:off x="3023588" y="1835233"/>
            <a:ext cx="623643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0" idx="0"/>
          </p:cNvCxnSpPr>
          <p:nvPr/>
        </p:nvCxnSpPr>
        <p:spPr>
          <a:xfrm flipH="1" flipV="1">
            <a:off x="3683655" y="1847199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416537" y="2398451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肘形连接符 42"/>
          <p:cNvCxnSpPr>
            <a:stCxn id="30" idx="1"/>
            <a:endCxn id="59" idx="1"/>
          </p:cNvCxnSpPr>
          <p:nvPr/>
        </p:nvCxnSpPr>
        <p:spPr>
          <a:xfrm rot="10800000" flipV="1">
            <a:off x="2406958" y="1360332"/>
            <a:ext cx="35192" cy="2983528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1"/>
            <a:endCxn id="70" idx="1"/>
          </p:cNvCxnSpPr>
          <p:nvPr/>
        </p:nvCxnSpPr>
        <p:spPr>
          <a:xfrm rot="10800000" flipV="1">
            <a:off x="2406958" y="1360332"/>
            <a:ext cx="35192" cy="2282946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"/>
          <p:cNvSpPr txBox="1">
            <a:spLocks noChangeArrowheads="1"/>
          </p:cNvSpPr>
          <p:nvPr/>
        </p:nvSpPr>
        <p:spPr bwMode="auto">
          <a:xfrm>
            <a:off x="1979712" y="1948114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9"/>
          <p:cNvSpPr txBox="1">
            <a:spLocks noChangeArrowheads="1"/>
          </p:cNvSpPr>
          <p:nvPr/>
        </p:nvSpPr>
        <p:spPr bwMode="auto">
          <a:xfrm>
            <a:off x="5157380" y="983172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文本框 9"/>
          <p:cNvSpPr txBox="1">
            <a:spLocks noChangeArrowheads="1"/>
          </p:cNvSpPr>
          <p:nvPr/>
        </p:nvSpPr>
        <p:spPr bwMode="auto">
          <a:xfrm>
            <a:off x="5172607" y="1386868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文本框 9"/>
          <p:cNvSpPr txBox="1">
            <a:spLocks noChangeArrowheads="1"/>
          </p:cNvSpPr>
          <p:nvPr/>
        </p:nvSpPr>
        <p:spPr bwMode="auto">
          <a:xfrm>
            <a:off x="3723879" y="3901480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82744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9"/>
          <p:cNvSpPr txBox="1">
            <a:spLocks noChangeArrowheads="1"/>
          </p:cNvSpPr>
          <p:nvPr/>
        </p:nvSpPr>
        <p:spPr bwMode="auto">
          <a:xfrm>
            <a:off x="3888545" y="4252915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3540" y="458797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9"/>
          <p:cNvSpPr txBox="1">
            <a:spLocks noChangeArrowheads="1"/>
          </p:cNvSpPr>
          <p:nvPr/>
        </p:nvSpPr>
        <p:spPr bwMode="auto">
          <a:xfrm>
            <a:off x="3739252" y="4677644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48275" y="3507854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9"/>
          <p:cNvSpPr txBox="1">
            <a:spLocks noChangeArrowheads="1"/>
          </p:cNvSpPr>
          <p:nvPr/>
        </p:nvSpPr>
        <p:spPr bwMode="auto">
          <a:xfrm>
            <a:off x="6471821" y="3582711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561505" y="401982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9"/>
          <p:cNvSpPr txBox="1">
            <a:spLocks noChangeArrowheads="1"/>
          </p:cNvSpPr>
          <p:nvPr/>
        </p:nvSpPr>
        <p:spPr bwMode="auto">
          <a:xfrm>
            <a:off x="7767306" y="410889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62301" y="44439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9"/>
          <p:cNvSpPr txBox="1">
            <a:spLocks noChangeArrowheads="1"/>
          </p:cNvSpPr>
          <p:nvPr/>
        </p:nvSpPr>
        <p:spPr bwMode="auto">
          <a:xfrm>
            <a:off x="7772776" y="4519923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Arial" panose="020B0604020202020204" pitchFamily="34" charset="0"/>
              </a:rPr>
              <a:t>edits.003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1" name="文本框 9"/>
          <p:cNvSpPr txBox="1">
            <a:spLocks noChangeArrowheads="1"/>
          </p:cNvSpPr>
          <p:nvPr/>
        </p:nvSpPr>
        <p:spPr bwMode="auto">
          <a:xfrm>
            <a:off x="6150742" y="4227934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55571" y="1632853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>
            <a:spLocks noChangeArrowheads="1"/>
          </p:cNvSpPr>
          <p:nvPr/>
        </p:nvSpPr>
        <p:spPr bwMode="auto">
          <a:xfrm>
            <a:off x="7242019" y="170765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6838986" y="1923678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07111" y="2608203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9"/>
          <p:cNvSpPr txBox="1">
            <a:spLocks noChangeArrowheads="1"/>
          </p:cNvSpPr>
          <p:nvPr/>
        </p:nvSpPr>
        <p:spPr bwMode="auto">
          <a:xfrm>
            <a:off x="6362823" y="2697873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文本框 9"/>
          <p:cNvSpPr txBox="1">
            <a:spLocks noChangeArrowheads="1"/>
          </p:cNvSpPr>
          <p:nvPr/>
        </p:nvSpPr>
        <p:spPr bwMode="auto">
          <a:xfrm>
            <a:off x="6150742" y="3045846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867013" y="3129793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5257469" y="1229089"/>
            <a:ext cx="82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298673" y="1632852"/>
            <a:ext cx="7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4878206" y="1632852"/>
            <a:ext cx="420467" cy="2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00" idx="3"/>
            <a:endCxn id="119" idx="1"/>
          </p:cNvCxnSpPr>
          <p:nvPr/>
        </p:nvCxnSpPr>
        <p:spPr>
          <a:xfrm>
            <a:off x="4887826" y="4343860"/>
            <a:ext cx="2674475" cy="2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2" idx="3"/>
            <a:endCxn id="115" idx="1"/>
          </p:cNvCxnSpPr>
          <p:nvPr/>
        </p:nvCxnSpPr>
        <p:spPr>
          <a:xfrm>
            <a:off x="4688728" y="2922761"/>
            <a:ext cx="1659547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5" idx="0"/>
            <a:endCxn id="122" idx="2"/>
          </p:cNvCxnSpPr>
          <p:nvPr/>
        </p:nvCxnSpPr>
        <p:spPr>
          <a:xfrm flipV="1">
            <a:off x="6713097" y="2188813"/>
            <a:ext cx="72808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638086" y="3680153"/>
            <a:ext cx="3923419" cy="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7" idx="0"/>
            <a:endCxn id="122" idx="2"/>
          </p:cNvCxnSpPr>
          <p:nvPr/>
        </p:nvCxnSpPr>
        <p:spPr>
          <a:xfrm flipH="1" flipV="1">
            <a:off x="7441182" y="2188813"/>
            <a:ext cx="722864" cy="18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9" idx="0"/>
            <a:endCxn id="122" idx="2"/>
          </p:cNvCxnSpPr>
          <p:nvPr/>
        </p:nvCxnSpPr>
        <p:spPr>
          <a:xfrm flipH="1" flipV="1">
            <a:off x="7441182" y="2188813"/>
            <a:ext cx="723660" cy="2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本框 9"/>
          <p:cNvSpPr txBox="1">
            <a:spLocks noChangeArrowheads="1"/>
          </p:cNvSpPr>
          <p:nvPr/>
        </p:nvSpPr>
        <p:spPr bwMode="auto">
          <a:xfrm>
            <a:off x="6130148" y="2283718"/>
            <a:ext cx="139418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直接箭头连接符 143"/>
          <p:cNvCxnSpPr>
            <a:stCxn id="122" idx="1"/>
          </p:cNvCxnSpPr>
          <p:nvPr/>
        </p:nvCxnSpPr>
        <p:spPr>
          <a:xfrm flipH="1">
            <a:off x="6362823" y="1910833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1"/>
            <a:endCxn id="168" idx="3"/>
          </p:cNvCxnSpPr>
          <p:nvPr/>
        </p:nvCxnSpPr>
        <p:spPr>
          <a:xfrm flipH="1">
            <a:off x="5011796" y="2788223"/>
            <a:ext cx="1295315" cy="7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7" idx="4"/>
            <a:endCxn id="48" idx="1"/>
          </p:cNvCxnSpPr>
          <p:nvPr/>
        </p:nvCxnSpPr>
        <p:spPr>
          <a:xfrm rot="16200000" flipH="1">
            <a:off x="701570" y="1761660"/>
            <a:ext cx="900100" cy="13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9"/>
          <p:cNvSpPr txBox="1">
            <a:spLocks noChangeArrowheads="1"/>
          </p:cNvSpPr>
          <p:nvPr/>
        </p:nvSpPr>
        <p:spPr bwMode="auto">
          <a:xfrm>
            <a:off x="7405879" y="1029335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4329" y="701164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730892" y="3363838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9"/>
          <p:cNvSpPr txBox="1">
            <a:spLocks noChangeArrowheads="1"/>
          </p:cNvSpPr>
          <p:nvPr/>
        </p:nvSpPr>
        <p:spPr bwMode="auto">
          <a:xfrm>
            <a:off x="3786603" y="3453508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3759719" y="3073317"/>
            <a:ext cx="0" cy="27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文本框 9"/>
          <p:cNvSpPr txBox="1">
            <a:spLocks noChangeArrowheads="1"/>
          </p:cNvSpPr>
          <p:nvPr/>
        </p:nvSpPr>
        <p:spPr bwMode="auto">
          <a:xfrm>
            <a:off x="2580017" y="1143662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 animBg="1"/>
      <p:bldP spid="50" grpId="0" animBg="1"/>
      <p:bldP spid="51" grpId="0"/>
      <p:bldP spid="57" grpId="0"/>
      <p:bldP spid="58" grpId="0"/>
      <p:bldP spid="30" grpId="0" animBg="1"/>
      <p:bldP spid="59" grpId="0" animBg="1"/>
      <p:bldP spid="60" grpId="0" animBg="1"/>
      <p:bldP spid="61" grpId="0" animBg="1"/>
      <p:bldP spid="63" grpId="0"/>
      <p:bldP spid="67" grpId="0"/>
      <p:bldP spid="69" grpId="0"/>
      <p:bldP spid="70" grpId="0" animBg="1"/>
      <p:bldP spid="71" grpId="0"/>
      <p:bldP spid="72" grpId="0"/>
      <p:bldP spid="73" grpId="0"/>
      <p:bldP spid="75" grpId="0"/>
      <p:bldP spid="79" grpId="0"/>
      <p:bldP spid="93" grpId="0"/>
      <p:bldP spid="95" grpId="0"/>
      <p:bldP spid="97" grpId="0"/>
      <p:bldP spid="98" grpId="0"/>
      <p:bldP spid="100" grpId="0" animBg="1"/>
      <p:bldP spid="101" grpId="0"/>
      <p:bldP spid="102" grpId="0" animBg="1"/>
      <p:bldP spid="103" grpId="0"/>
      <p:bldP spid="115" grpId="0" animBg="1"/>
      <p:bldP spid="116" grpId="0"/>
      <p:bldP spid="117" grpId="0" animBg="1"/>
      <p:bldP spid="118" grpId="0"/>
      <p:bldP spid="119" grpId="0" animBg="1"/>
      <p:bldP spid="120" grpId="0"/>
      <p:bldP spid="121" grpId="0"/>
      <p:bldP spid="122" grpId="0" animBg="1"/>
      <p:bldP spid="123" grpId="0"/>
      <p:bldP spid="124" grpId="0"/>
      <p:bldP spid="125" grpId="0" animBg="1"/>
      <p:bldP spid="126" grpId="0"/>
      <p:bldP spid="127" grpId="0"/>
      <p:bldP spid="128" grpId="0"/>
      <p:bldP spid="142" grpId="0"/>
      <p:bldP spid="163" grpId="0"/>
      <p:bldP spid="168" grpId="0" animBg="1"/>
      <p:bldP spid="169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3528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925961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6" name="圆角矩形 105"/>
          <p:cNvSpPr/>
          <p:nvPr/>
        </p:nvSpPr>
        <p:spPr>
          <a:xfrm>
            <a:off x="7020272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73732" y="3498209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325198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5016364" y="3507854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66160" y="326163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4998468" y="4216162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8264" y="396994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7081258" y="429994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031054" y="405372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7101933" y="3498815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51729" y="3252594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378271" y="4223901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28067" y="39776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32" name="圆角矩形 131"/>
          <p:cNvSpPr/>
          <p:nvPr/>
        </p:nvSpPr>
        <p:spPr>
          <a:xfrm>
            <a:off x="3016526" y="987574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4271609" y="1059582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07344" y="1352011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36" name="文本框 25"/>
          <p:cNvSpPr txBox="1">
            <a:spLocks noChangeArrowheads="1"/>
          </p:cNvSpPr>
          <p:nvPr/>
        </p:nvSpPr>
        <p:spPr bwMode="auto">
          <a:xfrm>
            <a:off x="4380681" y="143237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68" idx="0"/>
            <a:endCxn id="132" idx="2"/>
          </p:cNvCxnSpPr>
          <p:nvPr/>
        </p:nvCxnSpPr>
        <p:spPr>
          <a:xfrm flipV="1">
            <a:off x="1226668" y="2093034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30"/>
          <p:cNvSpPr txBox="1">
            <a:spLocks noChangeArrowheads="1"/>
          </p:cNvSpPr>
          <p:nvPr/>
        </p:nvSpPr>
        <p:spPr bwMode="auto">
          <a:xfrm>
            <a:off x="2338224" y="2222871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32" idx="1"/>
            <a:endCxn id="68" idx="0"/>
          </p:cNvCxnSpPr>
          <p:nvPr/>
        </p:nvCxnSpPr>
        <p:spPr>
          <a:xfrm flipH="1">
            <a:off x="1226668" y="1540304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30"/>
          <p:cNvSpPr txBox="1">
            <a:spLocks noChangeArrowheads="1"/>
          </p:cNvSpPr>
          <p:nvPr/>
        </p:nvSpPr>
        <p:spPr bwMode="auto">
          <a:xfrm>
            <a:off x="1856255" y="172885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文本框 25"/>
          <p:cNvSpPr txBox="1">
            <a:spLocks noChangeArrowheads="1"/>
          </p:cNvSpPr>
          <p:nvPr/>
        </p:nvSpPr>
        <p:spPr bwMode="auto">
          <a:xfrm>
            <a:off x="3324237" y="1720409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9381" y="2703317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以后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32" idx="2"/>
            <a:endCxn id="105" idx="0"/>
          </p:cNvCxnSpPr>
          <p:nvPr/>
        </p:nvCxnSpPr>
        <p:spPr>
          <a:xfrm>
            <a:off x="4661614" y="2093034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25"/>
          <p:cNvSpPr txBox="1">
            <a:spLocks noChangeArrowheads="1"/>
          </p:cNvSpPr>
          <p:nvPr/>
        </p:nvSpPr>
        <p:spPr bwMode="auto">
          <a:xfrm>
            <a:off x="3876275" y="2429986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文本框 31"/>
          <p:cNvSpPr txBox="1">
            <a:spLocks noChangeArrowheads="1"/>
          </p:cNvSpPr>
          <p:nvPr/>
        </p:nvSpPr>
        <p:spPr bwMode="auto">
          <a:xfrm>
            <a:off x="5573934" y="3049166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604540" y="300379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文本框 30"/>
          <p:cNvSpPr txBox="1">
            <a:spLocks noChangeArrowheads="1"/>
          </p:cNvSpPr>
          <p:nvPr/>
        </p:nvSpPr>
        <p:spPr bwMode="auto">
          <a:xfrm>
            <a:off x="863845" y="304916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文本框 25"/>
          <p:cNvSpPr txBox="1">
            <a:spLocks noChangeArrowheads="1"/>
          </p:cNvSpPr>
          <p:nvPr/>
        </p:nvSpPr>
        <p:spPr bwMode="auto">
          <a:xfrm>
            <a:off x="5694404" y="2217125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 smtClean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</a:t>
            </a:r>
            <a:r>
              <a:rPr lang="zh-CN" altLang="zh-CN" sz="1200" dirty="0" smtClean="0"/>
              <a:t>收到</a:t>
            </a:r>
            <a:r>
              <a:rPr lang="en-US" altLang="zh-CN" sz="1200" dirty="0" smtClean="0"/>
              <a:t>datanode2</a:t>
            </a:r>
            <a:r>
              <a:rPr lang="zh-CN" altLang="zh-CN" sz="1200" dirty="0" smtClean="0"/>
              <a:t>的</a:t>
            </a:r>
            <a:r>
              <a:rPr lang="zh-CN" altLang="zh-CN" sz="1200" dirty="0"/>
              <a:t>心跳，则认为该</a:t>
            </a:r>
            <a:r>
              <a:rPr lang="zh-CN" altLang="zh-CN" sz="1200" dirty="0" smtClean="0"/>
              <a:t>节点</a:t>
            </a:r>
            <a:r>
              <a:rPr lang="zh-CN" altLang="en-US" sz="1200" dirty="0" smtClean="0"/>
              <a:t>不可用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05" grpId="0" animBg="1"/>
      <p:bldP spid="106" grpId="0" animBg="1"/>
      <p:bldP spid="2" grpId="0" animBg="1"/>
      <p:bldP spid="3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29" grpId="0" animBg="1"/>
      <p:bldP spid="130" grpId="0"/>
      <p:bldP spid="132" grpId="0" animBg="1"/>
      <p:bldP spid="134" grpId="0"/>
      <p:bldP spid="135" grpId="0" animBg="1"/>
      <p:bldP spid="136" grpId="0"/>
      <p:bldP spid="143" grpId="0"/>
      <p:bldP spid="145" grpId="0"/>
      <p:bldP spid="146" grpId="0"/>
      <p:bldP spid="9" grpId="0"/>
      <p:bldP spid="147" grpId="0"/>
      <p:bldP spid="148" grpId="0"/>
      <p:bldP spid="149" grpId="0"/>
      <p:bldP spid="150" grpId="0"/>
      <p:bldP spid="1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核心编程思想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8" y="1779662"/>
            <a:ext cx="1080120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Hadoop</a:t>
            </a:r>
            <a:r>
              <a:rPr lang="en-US" altLang="zh-CN" sz="1200" dirty="0" smtClean="0"/>
              <a:t> spark hive</a:t>
            </a:r>
          </a:p>
          <a:p>
            <a:pPr algn="ctr"/>
            <a:r>
              <a:rPr lang="en-US" altLang="zh-CN" sz="1200" dirty="0" err="1" smtClean="0"/>
              <a:t>Hbase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Hadoop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spark</a:t>
            </a:r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181162" y="3075806"/>
            <a:ext cx="1080120" cy="1276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 </a:t>
            </a:r>
            <a:r>
              <a:rPr lang="en-US" altLang="zh-CN" sz="1200" dirty="0" err="1" smtClean="0"/>
              <a:t>php</a:t>
            </a:r>
            <a:r>
              <a:rPr lang="en-US" altLang="zh-CN" sz="1200" dirty="0" smtClean="0"/>
              <a:t> </a:t>
            </a:r>
          </a:p>
          <a:p>
            <a:pPr algn="ctr"/>
            <a:r>
              <a:rPr lang="en-US" altLang="zh-CN" sz="1200" dirty="0" smtClean="0"/>
              <a:t>Android</a:t>
            </a:r>
          </a:p>
          <a:p>
            <a:pPr algn="ctr"/>
            <a:r>
              <a:rPr lang="en-US" altLang="zh-CN" sz="1200" dirty="0" smtClean="0"/>
              <a:t>Html5</a:t>
            </a:r>
          </a:p>
          <a:p>
            <a:pPr algn="ctr"/>
            <a:r>
              <a:rPr lang="en-US" altLang="zh-CN" sz="1200" dirty="0" err="1" smtClean="0"/>
              <a:t>Bigdata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python</a:t>
            </a:r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53118" y="985664"/>
            <a:ext cx="148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需求：统计其中每一个单词出现的总次数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428441" y="1129911"/>
            <a:ext cx="3003353" cy="118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2572457" y="1598967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572457" y="1962427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3108278" y="174640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428442" y="2636085"/>
            <a:ext cx="1311576" cy="11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572457" y="2777575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2572457" y="3141035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0" name="椭圆 89"/>
          <p:cNvSpPr/>
          <p:nvPr/>
        </p:nvSpPr>
        <p:spPr>
          <a:xfrm>
            <a:off x="3131513" y="300724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428442" y="4039825"/>
            <a:ext cx="1311576" cy="9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2572457" y="4181315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572457" y="4544775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3112127" y="441098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36130" y="145837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940308" y="272397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940308" y="4119305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4032770" y="294813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9" name="椭圆 128"/>
          <p:cNvSpPr/>
          <p:nvPr/>
        </p:nvSpPr>
        <p:spPr>
          <a:xfrm>
            <a:off x="4207658" y="313727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4495690" y="313727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4032770" y="425584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4" name="椭圆 133"/>
          <p:cNvSpPr/>
          <p:nvPr/>
        </p:nvSpPr>
        <p:spPr>
          <a:xfrm>
            <a:off x="4207658" y="444498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495690" y="444498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195736" y="1059579"/>
            <a:ext cx="3332682" cy="1368155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195736" y="2556246"/>
            <a:ext cx="3332682" cy="131500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195736" y="3969496"/>
            <a:ext cx="3332682" cy="105052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3944242" y="2659012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a-p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990568" y="39678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q-z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cxnSp>
        <p:nvCxnSpPr>
          <p:cNvPr id="16" name="直接箭头连接符 15"/>
          <p:cNvCxnSpPr>
            <a:stCxn id="2" idx="3"/>
            <a:endCxn id="77" idx="1"/>
          </p:cNvCxnSpPr>
          <p:nvPr/>
        </p:nvCxnSpPr>
        <p:spPr>
          <a:xfrm flipV="1">
            <a:off x="1255168" y="1713759"/>
            <a:ext cx="1317289" cy="6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86" idx="1"/>
          </p:cNvCxnSpPr>
          <p:nvPr/>
        </p:nvCxnSpPr>
        <p:spPr>
          <a:xfrm>
            <a:off x="1255168" y="2391730"/>
            <a:ext cx="1317289" cy="5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3"/>
            <a:endCxn id="96" idx="1"/>
          </p:cNvCxnSpPr>
          <p:nvPr/>
        </p:nvCxnSpPr>
        <p:spPr>
          <a:xfrm>
            <a:off x="1255168" y="2391730"/>
            <a:ext cx="1317289" cy="190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5693066" y="972831"/>
            <a:ext cx="328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1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分布式的运算程序往往需要分成至少</a:t>
            </a:r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zh-CN" sz="1050" dirty="0">
                <a:solidFill>
                  <a:srgbClr val="7030A0"/>
                </a:solidFill>
              </a:rPr>
              <a:t>个阶段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696788" y="1188666"/>
            <a:ext cx="3285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2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第一个阶段的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</a:t>
            </a:r>
            <a:r>
              <a:rPr lang="zh-CN" altLang="zh-CN" sz="1050" dirty="0" smtClean="0">
                <a:solidFill>
                  <a:srgbClr val="7030A0"/>
                </a:solidFill>
              </a:rPr>
              <a:t>实例，</a:t>
            </a:r>
            <a:r>
              <a:rPr lang="zh-CN" altLang="zh-CN" sz="1050" dirty="0">
                <a:solidFill>
                  <a:srgbClr val="7030A0"/>
                </a:solidFill>
              </a:rPr>
              <a:t>完全</a:t>
            </a:r>
            <a:r>
              <a:rPr lang="zh-CN" altLang="zh-CN" sz="1050" dirty="0" smtClean="0">
                <a:solidFill>
                  <a:srgbClr val="7030A0"/>
                </a:solidFill>
              </a:rPr>
              <a:t>并行</a:t>
            </a:r>
            <a:r>
              <a:rPr lang="zh-CN" altLang="en-US" sz="1050" dirty="0" smtClean="0">
                <a:solidFill>
                  <a:srgbClr val="7030A0"/>
                </a:solidFill>
              </a:rPr>
              <a:t>运行，互不相干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691693" y="1588273"/>
            <a:ext cx="32906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3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第二个阶段的</a:t>
            </a:r>
            <a:r>
              <a:rPr lang="en-US" altLang="zh-CN" sz="1050" dirty="0">
                <a:solidFill>
                  <a:srgbClr val="7030A0"/>
                </a:solidFill>
              </a:rPr>
              <a:t>reduce task</a:t>
            </a:r>
            <a:r>
              <a:rPr lang="zh-CN" altLang="zh-CN" sz="1050" dirty="0">
                <a:solidFill>
                  <a:srgbClr val="7030A0"/>
                </a:solidFill>
              </a:rPr>
              <a:t>并发实例互不相干，但是他们的数据依赖于上一个阶段的</a:t>
            </a:r>
            <a:r>
              <a:rPr lang="zh-CN" altLang="zh-CN" sz="1050" dirty="0" smtClean="0">
                <a:solidFill>
                  <a:srgbClr val="7030A0"/>
                </a:solidFill>
              </a:rPr>
              <a:t>所有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并发实例的输出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691694" y="2155744"/>
            <a:ext cx="32906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4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阶段和一个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程序，串行运行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754282" y="344869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2756686" y="3245947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554762" y="1131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zh-CN" altLang="zh-CN" sz="1000" dirty="0" smtClean="0">
                <a:solidFill>
                  <a:srgbClr val="FF0000"/>
                </a:solidFill>
              </a:rPr>
              <a:t>读数据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49107" y="127560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按行处理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549107" y="1419622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按空格切分行内单词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49107" y="1563638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r>
              <a:rPr lang="zh-CN" altLang="zh-CN" sz="1000" dirty="0">
                <a:solidFill>
                  <a:srgbClr val="FF0000"/>
                </a:solidFill>
              </a:rPr>
              <a:t>（单词，</a:t>
            </a:r>
            <a:r>
              <a:rPr lang="en-US" altLang="zh-CN" sz="1000" dirty="0">
                <a:solidFill>
                  <a:srgbClr val="FF0000"/>
                </a:solidFill>
              </a:rPr>
              <a:t>value+1</a:t>
            </a:r>
            <a:r>
              <a:rPr lang="zh-CN" altLang="zh-CN" sz="10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368178" y="1779662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等分给自己的数据片全部读完之后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45181" y="1923678"/>
            <a:ext cx="188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5</a:t>
            </a:r>
            <a:r>
              <a:rPr lang="zh-CN" altLang="en-US" sz="1000" dirty="0" smtClean="0">
                <a:solidFill>
                  <a:srgbClr val="FF0000"/>
                </a:solidFill>
              </a:rPr>
              <a:t>）将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r>
              <a:rPr lang="zh-CN" altLang="en-US" sz="1000" dirty="0" smtClean="0">
                <a:solidFill>
                  <a:srgbClr val="FF0000"/>
                </a:solidFill>
              </a:rPr>
              <a:t>按照首个字母范围分成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个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29" idx="2"/>
          </p:cNvCxnSpPr>
          <p:nvPr/>
        </p:nvCxnSpPr>
        <p:spPr>
          <a:xfrm flipV="1">
            <a:off x="3694067" y="3287251"/>
            <a:ext cx="513591" cy="1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4" idx="2"/>
          </p:cNvCxnSpPr>
          <p:nvPr/>
        </p:nvCxnSpPr>
        <p:spPr>
          <a:xfrm>
            <a:off x="3682597" y="3602629"/>
            <a:ext cx="525061" cy="9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741867" y="3096149"/>
            <a:ext cx="864946" cy="376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77" idx="3"/>
            <a:endCxn id="4" idx="2"/>
          </p:cNvCxnSpPr>
          <p:nvPr/>
        </p:nvCxnSpPr>
        <p:spPr>
          <a:xfrm>
            <a:off x="2788481" y="1713759"/>
            <a:ext cx="319797" cy="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1" idx="3"/>
            <a:endCxn id="4" idx="2"/>
          </p:cNvCxnSpPr>
          <p:nvPr/>
        </p:nvCxnSpPr>
        <p:spPr>
          <a:xfrm flipV="1">
            <a:off x="2788481" y="1896383"/>
            <a:ext cx="319797" cy="16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6" idx="3"/>
            <a:endCxn id="90" idx="2"/>
          </p:cNvCxnSpPr>
          <p:nvPr/>
        </p:nvCxnSpPr>
        <p:spPr>
          <a:xfrm>
            <a:off x="2788481" y="2892367"/>
            <a:ext cx="343032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7" idx="3"/>
          </p:cNvCxnSpPr>
          <p:nvPr/>
        </p:nvCxnSpPr>
        <p:spPr>
          <a:xfrm flipV="1">
            <a:off x="2788481" y="3166264"/>
            <a:ext cx="319797" cy="7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4" idx="3"/>
            <a:endCxn id="82" idx="1"/>
          </p:cNvCxnSpPr>
          <p:nvPr/>
        </p:nvCxnSpPr>
        <p:spPr>
          <a:xfrm>
            <a:off x="5431794" y="3284405"/>
            <a:ext cx="31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724128" y="4371950"/>
            <a:ext cx="882686" cy="42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74607" y="3259326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1</a:t>
            </a:r>
            <a:r>
              <a:rPr lang="zh-CN" altLang="en-US" sz="1050" dirty="0" smtClean="0"/>
              <a:t>）</a:t>
            </a:r>
            <a:r>
              <a:rPr lang="en-US" altLang="zh-CN" sz="1050" dirty="0" err="1" smtClean="0"/>
              <a:t>maptask</a:t>
            </a:r>
            <a:r>
              <a:rPr lang="zh-CN" altLang="zh-CN" sz="1050" dirty="0"/>
              <a:t>如何进行任务分配</a:t>
            </a:r>
            <a:endParaRPr lang="en-US" altLang="zh-CN" sz="1050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675189" y="3481562"/>
            <a:ext cx="2156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2</a:t>
            </a:r>
            <a:r>
              <a:rPr lang="zh-CN" altLang="en-US" sz="1050" dirty="0" smtClean="0"/>
              <a:t>）</a:t>
            </a:r>
            <a:r>
              <a:rPr lang="en-US" altLang="zh-CN" sz="1050" dirty="0"/>
              <a:t>Reduce task </a:t>
            </a:r>
            <a:r>
              <a:rPr lang="zh-CN" altLang="zh-CN" sz="1050" dirty="0" smtClean="0"/>
              <a:t>如何</a:t>
            </a:r>
            <a:r>
              <a:rPr lang="zh-CN" altLang="en-US" sz="1050" dirty="0" smtClean="0"/>
              <a:t>进行任务分配</a:t>
            </a:r>
            <a:endParaRPr lang="zh-CN" altLang="zh-CN" sz="105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677701" y="3718511"/>
            <a:ext cx="2464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3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和</a:t>
            </a:r>
            <a:r>
              <a:rPr lang="en-US" altLang="zh-CN" sz="1050" dirty="0"/>
              <a:t>Reduce task</a:t>
            </a:r>
            <a:r>
              <a:rPr lang="zh-CN" altLang="zh-CN" sz="1050" dirty="0"/>
              <a:t>之间如何衔接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6672891" y="3967817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4</a:t>
            </a:r>
            <a:r>
              <a:rPr lang="zh-CN" altLang="en-US" sz="1050" dirty="0" smtClean="0"/>
              <a:t>）</a:t>
            </a:r>
            <a:r>
              <a:rPr lang="zh-CN" altLang="zh-CN" sz="1050" dirty="0"/>
              <a:t>如果某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运行失败，如何处理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6674228" y="4212142"/>
            <a:ext cx="232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/>
              <a:t>5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如果都要自己负责</a:t>
            </a:r>
            <a:r>
              <a:rPr lang="zh-CN" altLang="zh-CN" sz="1050" dirty="0" smtClean="0"/>
              <a:t>输出数据</a:t>
            </a:r>
            <a:r>
              <a:rPr lang="zh-CN" altLang="zh-CN" sz="1050" dirty="0"/>
              <a:t>的分区，很麻烦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6660232" y="307580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50" b="1" dirty="0" smtClean="0"/>
              <a:t>若干问题细节</a:t>
            </a:r>
            <a:endParaRPr lang="en-US" altLang="zh-CN" sz="1050" b="1" dirty="0"/>
          </a:p>
        </p:txBody>
      </p:sp>
      <p:cxnSp>
        <p:nvCxnSpPr>
          <p:cNvPr id="7" name="直接箭头连接符 6"/>
          <p:cNvCxnSpPr>
            <a:stCxn id="132" idx="3"/>
            <a:endCxn id="101" idx="1"/>
          </p:cNvCxnSpPr>
          <p:nvPr/>
        </p:nvCxnSpPr>
        <p:spPr>
          <a:xfrm flipV="1">
            <a:off x="5431794" y="4585315"/>
            <a:ext cx="292334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96" idx="3"/>
          </p:cNvCxnSpPr>
          <p:nvPr/>
        </p:nvCxnSpPr>
        <p:spPr>
          <a:xfrm>
            <a:off x="2788481" y="4296107"/>
            <a:ext cx="319797" cy="24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9" idx="3"/>
          </p:cNvCxnSpPr>
          <p:nvPr/>
        </p:nvCxnSpPr>
        <p:spPr>
          <a:xfrm flipV="1">
            <a:off x="2788481" y="4544775"/>
            <a:ext cx="319797" cy="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7790" y="4506092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输入数据</a:t>
            </a:r>
            <a:endParaRPr lang="zh-CN" altLang="en-US" sz="12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3275529" y="810299"/>
            <a:ext cx="19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Map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Reduce</a:t>
            </a:r>
            <a:r>
              <a:rPr lang="zh-CN" altLang="en-US" sz="1200" b="1" dirty="0" smtClean="0"/>
              <a:t>阶段</a:t>
            </a:r>
            <a:endParaRPr lang="zh-CN" altLang="en-US" sz="12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5747022" y="2820818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输出数据</a:t>
            </a:r>
            <a:endParaRPr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5515754" y="4826147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MrAppMaster</a:t>
            </a:r>
            <a:r>
              <a:rPr lang="zh-CN" altLang="zh-CN" sz="1200" b="1" dirty="0"/>
              <a:t>负责整个程序的过程调度及状态协调</a:t>
            </a:r>
            <a:endParaRPr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2741567" y="459795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728686" y="4739786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731368" y="3315728"/>
            <a:ext cx="455380" cy="13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3703560" y="4570224"/>
            <a:ext cx="483188" cy="35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8" grpId="0" animBg="1"/>
      <p:bldP spid="3" grpId="0"/>
      <p:bldP spid="76" grpId="0" animBg="1"/>
      <p:bldP spid="77" grpId="0" animBg="1"/>
      <p:bldP spid="81" grpId="0" animBg="1"/>
      <p:bldP spid="4" grpId="0" animBg="1"/>
      <p:bldP spid="85" grpId="0" animBg="1"/>
      <p:bldP spid="86" grpId="0" animBg="1"/>
      <p:bldP spid="87" grpId="0" animBg="1"/>
      <p:bldP spid="90" grpId="0" animBg="1"/>
      <p:bldP spid="94" grpId="0" animBg="1"/>
      <p:bldP spid="96" grpId="0" animBg="1"/>
      <p:bldP spid="99" grpId="0" animBg="1"/>
      <p:bldP spid="105" grpId="0" animBg="1"/>
      <p:bldP spid="109" grpId="0"/>
      <p:bldP spid="110" grpId="0"/>
      <p:bldP spid="111" grpId="0"/>
      <p:bldP spid="114" grpId="0" animBg="1"/>
      <p:bldP spid="129" grpId="0" animBg="1"/>
      <p:bldP spid="130" grpId="0"/>
      <p:bldP spid="132" grpId="0" animBg="1"/>
      <p:bldP spid="134" grpId="0" animBg="1"/>
      <p:bldP spid="135" grpId="0"/>
      <p:bldP spid="5" grpId="0" animBg="1"/>
      <p:bldP spid="136" grpId="0" animBg="1"/>
      <p:bldP spid="138" grpId="0" animBg="1"/>
      <p:bldP spid="148" grpId="0"/>
      <p:bldP spid="149" grpId="0"/>
      <p:bldP spid="157" grpId="0"/>
      <p:bldP spid="158" grpId="0"/>
      <p:bldP spid="159" grpId="0"/>
      <p:bldP spid="160" grpId="0"/>
      <p:bldP spid="161" grpId="0"/>
      <p:bldP spid="166" grpId="0"/>
      <p:bldP spid="66" grpId="0"/>
      <p:bldP spid="67" grpId="0"/>
      <p:bldP spid="69" grpId="0"/>
      <p:bldP spid="70" grpId="0"/>
      <p:bldP spid="71" grpId="0"/>
      <p:bldP spid="72" grpId="0"/>
      <p:bldP spid="82" grpId="0" animBg="1"/>
      <p:bldP spid="101" grpId="0" animBg="1"/>
      <p:bldP spid="106" grpId="0"/>
      <p:bldP spid="115" grpId="0"/>
      <p:bldP spid="116" grpId="0"/>
      <p:bldP spid="117" grpId="0"/>
      <p:bldP spid="118" grpId="0"/>
      <p:bldP spid="119" grpId="0"/>
      <p:bldP spid="73" grpId="0"/>
      <p:bldP spid="74" grpId="0"/>
      <p:bldP spid="75" grpId="0"/>
      <p:bldP spid="6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1806</Words>
  <Application>Microsoft Office PowerPoint</Application>
  <PresentationFormat>全屏显示(16:9)</PresentationFormat>
  <Paragraphs>518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Times New Roman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136</cp:revision>
  <dcterms:created xsi:type="dcterms:W3CDTF">2013-03-04T07:19:04Z</dcterms:created>
  <dcterms:modified xsi:type="dcterms:W3CDTF">2017-07-02T05:52:48Z</dcterms:modified>
</cp:coreProperties>
</file>