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33"/>
  </p:handoutMasterIdLst>
  <p:sldIdLst>
    <p:sldId id="268" r:id="rId3"/>
    <p:sldId id="269" r:id="rId4"/>
    <p:sldId id="270" r:id="rId5"/>
    <p:sldId id="258" r:id="rId6"/>
    <p:sldId id="271" r:id="rId7"/>
    <p:sldId id="272" r:id="rId8"/>
    <p:sldId id="273" r:id="rId10"/>
    <p:sldId id="266" r:id="rId11"/>
    <p:sldId id="353" r:id="rId12"/>
    <p:sldId id="275" r:id="rId13"/>
    <p:sldId id="280" r:id="rId14"/>
    <p:sldId id="355" r:id="rId15"/>
    <p:sldId id="279" r:id="rId16"/>
    <p:sldId id="351" r:id="rId17"/>
    <p:sldId id="354" r:id="rId18"/>
    <p:sldId id="281" r:id="rId19"/>
    <p:sldId id="283" r:id="rId20"/>
    <p:sldId id="282" r:id="rId21"/>
    <p:sldId id="284" r:id="rId22"/>
    <p:sldId id="290" r:id="rId23"/>
    <p:sldId id="292" r:id="rId24"/>
    <p:sldId id="294" r:id="rId25"/>
    <p:sldId id="295" r:id="rId26"/>
    <p:sldId id="296" r:id="rId27"/>
    <p:sldId id="320" r:id="rId28"/>
    <p:sldId id="321" r:id="rId29"/>
    <p:sldId id="315" r:id="rId30"/>
    <p:sldId id="314" r:id="rId31"/>
    <p:sldId id="318"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lvl="0" fontAlgn="base"/>
            <a:r>
              <a:rPr lang="en-US" altLang="zh-CN">
                <a:sym typeface="+mn-ea"/>
              </a:rPr>
              <a:t>cat</a:t>
            </a:r>
            <a:endParaRPr lang="en-US" altLang="zh-CN"/>
          </a:p>
          <a:p>
            <a:pPr lvl="0"/>
            <a:r>
              <a:rPr lang="zh-CN" altLang="en-US">
                <a:sym typeface="+mn-ea"/>
              </a:rPr>
              <a:t>使用方法：</a:t>
            </a:r>
            <a:r>
              <a:rPr lang="en-US" altLang="zh-CN">
                <a:sym typeface="+mn-ea"/>
              </a:rPr>
              <a:t>hadoop fs -cat URI [URI …]</a:t>
            </a:r>
            <a:endParaRPr lang="en-US" altLang="zh-CN"/>
          </a:p>
          <a:p>
            <a:pPr lvl="0"/>
            <a:r>
              <a:rPr lang="zh-CN" altLang="en-US">
                <a:sym typeface="+mn-ea"/>
              </a:rPr>
              <a:t>将路径指定文件的内容输出到</a:t>
            </a:r>
            <a:r>
              <a:rPr lang="en-US" altLang="zh-CN">
                <a:sym typeface="+mn-ea"/>
              </a:rPr>
              <a:t>stdout </a:t>
            </a:r>
            <a:r>
              <a:rPr lang="zh-CN" altLang="en-US">
                <a:sym typeface="+mn-ea"/>
              </a:rPr>
              <a:t>。</a:t>
            </a:r>
            <a:endParaRPr lang="zh-CN" altLang="en-US"/>
          </a:p>
          <a:p>
            <a:pPr lvl="0"/>
            <a:r>
              <a:rPr lang="zh-CN" altLang="en-US">
                <a:sym typeface="+mn-ea"/>
              </a:rPr>
              <a:t>示例：</a:t>
            </a:r>
            <a:endParaRPr lang="zh-CN" altLang="en-US"/>
          </a:p>
          <a:p>
            <a:pPr lvl="0"/>
            <a:r>
              <a:rPr lang="en-US" altLang="zh-CN">
                <a:sym typeface="+mn-ea"/>
              </a:rPr>
              <a:t>hadoop fs -cat hdfs://host1:port1/file1 hdfs://host2:port2/file2</a:t>
            </a:r>
            <a:endParaRPr lang="en-US" altLang="zh-CN"/>
          </a:p>
          <a:p>
            <a:pPr lvl="0"/>
            <a:r>
              <a:rPr lang="en-US" altLang="zh-CN">
                <a:sym typeface="+mn-ea"/>
              </a:rPr>
              <a:t>hadoop fs -cat file:///file3 /user/hadoop/file4</a:t>
            </a:r>
            <a:endParaRPr lang="en-US" altLang="zh-CN"/>
          </a:p>
          <a:p>
            <a:pPr lvl="0"/>
            <a:r>
              <a:rPr lang="zh-CN" altLang="en-US">
                <a:sym typeface="+mn-ea"/>
              </a:rPr>
              <a:t>返回值：</a:t>
            </a:r>
            <a:endParaRPr lang="zh-CN" altLang="en-US"/>
          </a:p>
          <a:p>
            <a:pPr lvl="0"/>
            <a:r>
              <a:rPr lang="zh-CN" altLang="en-US">
                <a:sym typeface="+mn-ea"/>
              </a:rPr>
              <a:t>成功返回</a:t>
            </a:r>
            <a:r>
              <a:rPr lang="en-US" altLang="zh-CN">
                <a:sym typeface="+mn-ea"/>
              </a:rPr>
              <a:t>0</a:t>
            </a:r>
            <a:r>
              <a:rPr lang="zh-CN" altLang="en-US">
                <a:sym typeface="+mn-ea"/>
              </a:rPr>
              <a:t>，失败返回</a:t>
            </a:r>
            <a:r>
              <a:rPr lang="en-US" altLang="zh-CN">
                <a:sym typeface="+mn-ea"/>
              </a:rPr>
              <a:t>-1</a:t>
            </a:r>
            <a:r>
              <a:rPr lang="zh-CN" altLang="en-US">
                <a:sym typeface="+mn-ea"/>
              </a:rPr>
              <a:t>。</a:t>
            </a:r>
            <a:endParaRPr lang="zh-CN" altLang="en-US"/>
          </a:p>
          <a:p>
            <a:pPr lvl="0"/>
            <a:r>
              <a:rPr lang="en-US" altLang="zh-CN">
                <a:sym typeface="+mn-ea"/>
              </a:rPr>
              <a:t>chgrp</a:t>
            </a:r>
            <a:endParaRPr lang="en-US" altLang="zh-CN"/>
          </a:p>
          <a:p>
            <a:pPr lvl="0"/>
            <a:r>
              <a:rPr lang="zh-CN" altLang="en-US">
                <a:sym typeface="+mn-ea"/>
              </a:rPr>
              <a:t>使用方法：</a:t>
            </a:r>
            <a:r>
              <a:rPr lang="en-US" altLang="zh-CN">
                <a:sym typeface="+mn-ea"/>
              </a:rPr>
              <a:t>hadoop fs -chgrp [-R] GROUP URI [URI …] Change group association of files. With -R , make the change recursively through the directory structure. The user must be the owner of files, or else a super-user. Additional information is in the Permissions User Guide . --&gt;</a:t>
            </a:r>
            <a:endParaRPr lang="en-US" altLang="zh-CN"/>
          </a:p>
          <a:p>
            <a:pPr lvl="0"/>
            <a:r>
              <a:rPr lang="zh-CN" altLang="en-US">
                <a:sym typeface="+mn-ea"/>
              </a:rPr>
              <a:t>改变文件所属的组。使用</a:t>
            </a:r>
            <a:r>
              <a:rPr lang="en-US" altLang="zh-CN">
                <a:sym typeface="+mn-ea"/>
              </a:rPr>
              <a:t>-R </a:t>
            </a:r>
            <a:r>
              <a:rPr lang="zh-CN" altLang="en-US">
                <a:sym typeface="+mn-ea"/>
              </a:rPr>
              <a:t>将使改变在目录结构下递归进行。命令的使用者必须是 文件的所有者或者超级用户。更多的信息请参见</a:t>
            </a:r>
            <a:r>
              <a:rPr lang="en-US" altLang="zh-CN">
                <a:sym typeface="+mn-ea"/>
              </a:rPr>
              <a:t>HDFS </a:t>
            </a:r>
            <a:r>
              <a:rPr lang="zh-CN" altLang="en-US">
                <a:sym typeface="+mn-ea"/>
              </a:rPr>
              <a:t>权限用户指南 。</a:t>
            </a:r>
            <a:endParaRPr lang="zh-CN" altLang="en-US"/>
          </a:p>
          <a:p>
            <a:pPr lvl="0"/>
            <a:r>
              <a:rPr lang="en-US" altLang="zh-CN">
                <a:sym typeface="+mn-ea"/>
              </a:rPr>
              <a:t>chmod</a:t>
            </a:r>
            <a:endParaRPr lang="en-US" altLang="zh-CN"/>
          </a:p>
          <a:p>
            <a:pPr lvl="0"/>
            <a:r>
              <a:rPr lang="zh-CN" altLang="en-US">
                <a:sym typeface="+mn-ea"/>
              </a:rPr>
              <a:t>使用方法：</a:t>
            </a:r>
            <a:r>
              <a:rPr lang="en-US" altLang="zh-CN">
                <a:sym typeface="+mn-ea"/>
              </a:rPr>
              <a:t>hadoop fs -chmod [-R] &lt;MODE[,MODE]... | OCTALMODE&gt; URI [URI …]</a:t>
            </a:r>
            <a:endParaRPr lang="en-US" altLang="zh-CN"/>
          </a:p>
          <a:p>
            <a:pPr lvl="0"/>
            <a:r>
              <a:rPr lang="zh-CN" altLang="en-US">
                <a:sym typeface="+mn-ea"/>
              </a:rPr>
              <a:t>改变文件的权限。使用</a:t>
            </a:r>
            <a:r>
              <a:rPr lang="en-US" altLang="zh-CN">
                <a:sym typeface="+mn-ea"/>
              </a:rPr>
              <a:t>-R </a:t>
            </a:r>
            <a:r>
              <a:rPr lang="zh-CN" altLang="en-US">
                <a:sym typeface="+mn-ea"/>
              </a:rPr>
              <a:t>将使改变在目录结构下递归进行。命令的使用者必须是文 件的所有者或者超级用户。更多的信息请参见</a:t>
            </a:r>
            <a:r>
              <a:rPr lang="en-US" altLang="zh-CN">
                <a:sym typeface="+mn-ea"/>
              </a:rPr>
              <a:t>HDFS </a:t>
            </a:r>
            <a:r>
              <a:rPr lang="zh-CN" altLang="en-US">
                <a:sym typeface="+mn-ea"/>
              </a:rPr>
              <a:t>权限用户指南 。</a:t>
            </a:r>
            <a:endParaRPr lang="zh-CN" altLang="en-US"/>
          </a:p>
          <a:p>
            <a:pPr lvl="0"/>
            <a:r>
              <a:rPr lang="en-US" altLang="zh-CN">
                <a:sym typeface="+mn-ea"/>
              </a:rPr>
              <a:t>chown</a:t>
            </a:r>
            <a:endParaRPr lang="en-US" altLang="zh-CN"/>
          </a:p>
          <a:p>
            <a:pPr lvl="0"/>
            <a:r>
              <a:rPr lang="zh-CN" altLang="en-US">
                <a:sym typeface="+mn-ea"/>
              </a:rPr>
              <a:t>使用方法：</a:t>
            </a:r>
            <a:r>
              <a:rPr lang="en-US" altLang="zh-CN">
                <a:sym typeface="+mn-ea"/>
              </a:rPr>
              <a:t>hadoop fs -chown [-R] [OWNER][:[GROUP]] URI [URI ]</a:t>
            </a:r>
            <a:endParaRPr lang="en-US" altLang="zh-CN"/>
          </a:p>
          <a:p>
            <a:pPr lvl="0"/>
            <a:r>
              <a:rPr lang="zh-CN" altLang="en-US">
                <a:sym typeface="+mn-ea"/>
              </a:rPr>
              <a:t>改变文件的拥有者。使用</a:t>
            </a:r>
            <a:r>
              <a:rPr lang="en-US" altLang="zh-CN">
                <a:sym typeface="+mn-ea"/>
              </a:rPr>
              <a:t>-R </a:t>
            </a:r>
            <a:r>
              <a:rPr lang="zh-CN" altLang="en-US">
                <a:sym typeface="+mn-ea"/>
              </a:rPr>
              <a:t>将使改变在目录结构下递归进行。命令的使用者必须是 超级用户。更多的信息请参见</a:t>
            </a:r>
            <a:r>
              <a:rPr lang="en-US" altLang="zh-CN">
                <a:sym typeface="+mn-ea"/>
              </a:rPr>
              <a:t>HDFS </a:t>
            </a:r>
            <a:r>
              <a:rPr lang="zh-CN" altLang="en-US">
                <a:sym typeface="+mn-ea"/>
              </a:rPr>
              <a:t>权限用户指南 。</a:t>
            </a:r>
            <a:endParaRPr lang="zh-CN" altLang="en-US"/>
          </a:p>
          <a:p>
            <a:pPr lvl="0"/>
            <a:r>
              <a:rPr lang="en-US" altLang="zh-CN">
                <a:sym typeface="+mn-ea"/>
              </a:rPr>
              <a:t>copyFromLocal</a:t>
            </a:r>
            <a:endParaRPr lang="en-US" altLang="zh-CN"/>
          </a:p>
          <a:p>
            <a:pPr lvl="0"/>
            <a:r>
              <a:rPr lang="zh-CN" altLang="en-US">
                <a:sym typeface="+mn-ea"/>
              </a:rPr>
              <a:t>使用方法：</a:t>
            </a:r>
            <a:r>
              <a:rPr lang="en-US" altLang="zh-CN">
                <a:sym typeface="+mn-ea"/>
              </a:rPr>
              <a:t>hadoop fs -copyFromLocal &lt;localsrc&gt; URI</a:t>
            </a:r>
            <a:endParaRPr lang="en-US" altLang="zh-CN"/>
          </a:p>
          <a:p>
            <a:pPr lvl="0"/>
            <a:r>
              <a:rPr lang="zh-CN" altLang="en-US">
                <a:sym typeface="+mn-ea"/>
              </a:rPr>
              <a:t>除了限定源路径是一个本地文件外，和</a:t>
            </a:r>
            <a:r>
              <a:rPr lang="en-US" altLang="zh-CN">
                <a:sym typeface="+mn-ea"/>
              </a:rPr>
              <a:t>put </a:t>
            </a:r>
            <a:r>
              <a:rPr lang="zh-CN" altLang="en-US">
                <a:sym typeface="+mn-ea"/>
              </a:rPr>
              <a:t>命 令相似。</a:t>
            </a:r>
            <a:endParaRPr lang="zh-CN" altLang="en-US"/>
          </a:p>
          <a:p>
            <a:pPr lvl="0"/>
            <a:r>
              <a:rPr lang="en-US" altLang="zh-CN">
                <a:sym typeface="+mn-ea"/>
              </a:rPr>
              <a:t>copyToLocal</a:t>
            </a:r>
            <a:endParaRPr lang="en-US" altLang="zh-CN"/>
          </a:p>
          <a:p>
            <a:pPr lvl="0"/>
            <a:r>
              <a:rPr lang="zh-CN" altLang="en-US">
                <a:sym typeface="+mn-ea"/>
              </a:rPr>
              <a:t>使用方法：</a:t>
            </a:r>
            <a:r>
              <a:rPr lang="en-US" altLang="zh-CN">
                <a:sym typeface="+mn-ea"/>
              </a:rPr>
              <a:t>hadoop fs -copyToLocal [-ignorecrc] [-crc] URI &lt;localdst&gt;</a:t>
            </a:r>
            <a:endParaRPr lang="en-US" altLang="zh-CN"/>
          </a:p>
          <a:p>
            <a:pPr lvl="0"/>
            <a:r>
              <a:rPr lang="zh-CN" altLang="en-US">
                <a:sym typeface="+mn-ea"/>
              </a:rPr>
              <a:t>除了限定目标路径是一个本地文件外，和</a:t>
            </a:r>
            <a:r>
              <a:rPr lang="en-US" altLang="zh-CN">
                <a:sym typeface="+mn-ea"/>
              </a:rPr>
              <a:t>get </a:t>
            </a:r>
            <a:r>
              <a:rPr lang="zh-CN" altLang="en-US">
                <a:sym typeface="+mn-ea"/>
              </a:rPr>
              <a:t>命 令类似。</a:t>
            </a:r>
            <a:endParaRPr lang="zh-CN" altLang="en-US"/>
          </a:p>
          <a:p>
            <a:pPr lvl="0"/>
            <a:r>
              <a:rPr lang="en-US" altLang="zh-CN">
                <a:sym typeface="+mn-ea"/>
              </a:rPr>
              <a:t>cp</a:t>
            </a:r>
            <a:endParaRPr lang="en-US" altLang="zh-CN"/>
          </a:p>
          <a:p>
            <a:pPr lvl="0"/>
            <a:r>
              <a:rPr lang="zh-CN" altLang="en-US">
                <a:sym typeface="+mn-ea"/>
              </a:rPr>
              <a:t>使用方法：</a:t>
            </a:r>
            <a:r>
              <a:rPr lang="en-US" altLang="zh-CN">
                <a:sym typeface="+mn-ea"/>
              </a:rPr>
              <a:t>hadoop fs -cp URI [URI …] &lt;dest&gt;</a:t>
            </a:r>
            <a:endParaRPr lang="en-US" altLang="zh-CN"/>
          </a:p>
          <a:p>
            <a:pPr lvl="0"/>
            <a:r>
              <a:rPr lang="zh-CN" altLang="en-US">
                <a:sym typeface="+mn-ea"/>
              </a:rPr>
              <a:t>将文件从源路径复制到目标路径。这个命令允许有多个源路径，此时目标路径必须是一个目录。</a:t>
            </a:r>
            <a:endParaRPr lang="zh-CN" altLang="en-US"/>
          </a:p>
          <a:p>
            <a:pPr lvl="0"/>
            <a:r>
              <a:rPr lang="zh-CN" altLang="en-US">
                <a:sym typeface="+mn-ea"/>
              </a:rPr>
              <a:t>示例：</a:t>
            </a:r>
            <a:endParaRPr lang="zh-CN" altLang="en-US"/>
          </a:p>
          <a:p>
            <a:pPr lvl="0"/>
            <a:r>
              <a:rPr lang="en-US" altLang="zh-CN">
                <a:sym typeface="+mn-ea"/>
              </a:rPr>
              <a:t>hadoop fs -cp /user/hadoop/file1 /user/hadoop/file2</a:t>
            </a:r>
            <a:endParaRPr lang="en-US" altLang="zh-CN"/>
          </a:p>
          <a:p>
            <a:pPr lvl="0"/>
            <a:r>
              <a:rPr lang="en-US" altLang="zh-CN">
                <a:sym typeface="+mn-ea"/>
              </a:rPr>
              <a:t>hadoop fs -cp /user/hadoop/file1 /user/hadoop/file2 /user/hadoop/dir</a:t>
            </a:r>
            <a:endParaRPr lang="en-US" altLang="zh-CN"/>
          </a:p>
          <a:p>
            <a:pPr lvl="0"/>
            <a:r>
              <a:rPr lang="zh-CN" altLang="en-US">
                <a:sym typeface="+mn-ea"/>
              </a:rPr>
              <a:t>返回值：</a:t>
            </a:r>
            <a:endParaRPr lang="zh-CN" altLang="en-US"/>
          </a:p>
          <a:p>
            <a:pPr lvl="0"/>
            <a:r>
              <a:rPr lang="zh-CN" altLang="en-US">
                <a:sym typeface="+mn-ea"/>
              </a:rPr>
              <a:t>成功返回</a:t>
            </a:r>
            <a:r>
              <a:rPr lang="en-US" altLang="zh-CN">
                <a:sym typeface="+mn-ea"/>
              </a:rPr>
              <a:t>0</a:t>
            </a:r>
            <a:r>
              <a:rPr lang="zh-CN" altLang="en-US">
                <a:sym typeface="+mn-ea"/>
              </a:rPr>
              <a:t>，失败返回</a:t>
            </a:r>
            <a:r>
              <a:rPr lang="en-US" altLang="zh-CN">
                <a:sym typeface="+mn-ea"/>
              </a:rPr>
              <a:t>-1</a:t>
            </a:r>
            <a:r>
              <a:rPr lang="zh-CN" altLang="en-US">
                <a:sym typeface="+mn-ea"/>
              </a:rPr>
              <a:t>。</a:t>
            </a:r>
            <a:endParaRPr lang="zh-CN" altLang="en-US"/>
          </a:p>
          <a:p>
            <a:pPr lvl="0"/>
            <a:r>
              <a:rPr lang="en-US" altLang="zh-CN">
                <a:sym typeface="+mn-ea"/>
              </a:rPr>
              <a:t>du</a:t>
            </a:r>
            <a:endParaRPr lang="en-US" altLang="zh-CN"/>
          </a:p>
          <a:p>
            <a:pPr lvl="0"/>
            <a:r>
              <a:rPr lang="zh-CN" altLang="en-US">
                <a:sym typeface="+mn-ea"/>
              </a:rPr>
              <a:t>使用方法：</a:t>
            </a:r>
            <a:r>
              <a:rPr lang="en-US" altLang="zh-CN">
                <a:sym typeface="+mn-ea"/>
              </a:rPr>
              <a:t>hadoop fs -du URI [URI …]</a:t>
            </a:r>
            <a:endParaRPr lang="en-US" altLang="zh-CN"/>
          </a:p>
          <a:p>
            <a:pPr lvl="0"/>
            <a:r>
              <a:rPr lang="zh-CN" altLang="en-US">
                <a:sym typeface="+mn-ea"/>
              </a:rPr>
              <a:t>显示目录中所有文件的大小，或者当只指定一个文件时，显示此文件的大小。</a:t>
            </a:r>
            <a:endParaRPr lang="zh-CN" altLang="en-US"/>
          </a:p>
          <a:p>
            <a:pPr lvl="0"/>
            <a:r>
              <a:rPr lang="zh-CN" altLang="en-US">
                <a:sym typeface="+mn-ea"/>
              </a:rPr>
              <a:t>示例：</a:t>
            </a:r>
            <a:endParaRPr lang="zh-CN" altLang="en-US"/>
          </a:p>
          <a:p>
            <a:pPr lvl="0"/>
            <a:r>
              <a:rPr lang="en-US" altLang="zh-CN">
                <a:sym typeface="+mn-ea"/>
              </a:rPr>
              <a:t>hadoop fs -du /user/hadoop/dir1 /user/hadoop/file1 hdfs://host:port/user/hadoop/dir1</a:t>
            </a:r>
            <a:endParaRPr lang="en-US" altLang="zh-CN"/>
          </a:p>
          <a:p>
            <a:pPr lvl="0"/>
            <a:r>
              <a:rPr lang="zh-CN" altLang="en-US">
                <a:sym typeface="+mn-ea"/>
              </a:rPr>
              <a:t>返回值：</a:t>
            </a:r>
            <a:endParaRPr lang="zh-CN" altLang="en-US"/>
          </a:p>
          <a:p>
            <a:pPr lvl="0"/>
            <a:r>
              <a:rPr lang="zh-CN" altLang="en-US">
                <a:sym typeface="+mn-ea"/>
              </a:rPr>
              <a:t>成功返回</a:t>
            </a:r>
            <a:r>
              <a:rPr lang="en-US" altLang="zh-CN">
                <a:sym typeface="+mn-ea"/>
              </a:rPr>
              <a:t>0</a:t>
            </a:r>
            <a:r>
              <a:rPr lang="zh-CN" altLang="en-US">
                <a:sym typeface="+mn-ea"/>
              </a:rPr>
              <a:t>，失败返回</a:t>
            </a:r>
            <a:r>
              <a:rPr lang="en-US" altLang="zh-CN">
                <a:sym typeface="+mn-ea"/>
              </a:rPr>
              <a:t>-1</a:t>
            </a:r>
            <a:r>
              <a:rPr lang="zh-CN" altLang="en-US">
                <a:sym typeface="+mn-ea"/>
              </a:rPr>
              <a:t>。</a:t>
            </a:r>
            <a:endParaRPr lang="zh-CN" altLang="en-US"/>
          </a:p>
          <a:p>
            <a:pPr lvl="0"/>
            <a:r>
              <a:rPr lang="en-US" altLang="zh-CN">
                <a:sym typeface="+mn-ea"/>
              </a:rPr>
              <a:t>dus</a:t>
            </a:r>
            <a:endParaRPr lang="en-US" altLang="zh-CN"/>
          </a:p>
          <a:p>
            <a:pPr lvl="0"/>
            <a:r>
              <a:rPr lang="zh-CN" altLang="en-US">
                <a:sym typeface="+mn-ea"/>
              </a:rPr>
              <a:t>使用方法：</a:t>
            </a:r>
            <a:r>
              <a:rPr lang="en-US" altLang="zh-CN">
                <a:sym typeface="+mn-ea"/>
              </a:rPr>
              <a:t>hadoop fs -dus &lt;args&gt;</a:t>
            </a:r>
            <a:endParaRPr lang="en-US" altLang="zh-CN"/>
          </a:p>
          <a:p>
            <a:pPr lvl="0"/>
            <a:r>
              <a:rPr lang="zh-CN" altLang="en-US">
                <a:sym typeface="+mn-ea"/>
              </a:rPr>
              <a:t>显示文件的大小。</a:t>
            </a:r>
            <a:endParaRPr lang="zh-CN" altLang="en-US"/>
          </a:p>
          <a:p>
            <a:pPr lvl="0"/>
            <a:r>
              <a:rPr lang="en-US" altLang="zh-CN">
                <a:sym typeface="+mn-ea"/>
              </a:rPr>
              <a:t>expunge</a:t>
            </a:r>
            <a:endParaRPr lang="en-US" altLang="zh-CN"/>
          </a:p>
          <a:p>
            <a:pPr lvl="0"/>
            <a:r>
              <a:rPr lang="zh-CN" altLang="en-US">
                <a:sym typeface="+mn-ea"/>
              </a:rPr>
              <a:t>使用方法：</a:t>
            </a:r>
            <a:r>
              <a:rPr lang="en-US" altLang="zh-CN">
                <a:sym typeface="+mn-ea"/>
              </a:rPr>
              <a:t>hadoop fs -expunge</a:t>
            </a:r>
            <a:endParaRPr lang="en-US" altLang="zh-CN"/>
          </a:p>
          <a:p>
            <a:pPr lvl="0"/>
            <a:r>
              <a:rPr lang="zh-CN" altLang="en-US">
                <a:sym typeface="+mn-ea"/>
              </a:rPr>
              <a:t>清空回收站。请参考</a:t>
            </a:r>
            <a:r>
              <a:rPr lang="en-US" altLang="zh-CN">
                <a:sym typeface="+mn-ea"/>
              </a:rPr>
              <a:t>HDFS </a:t>
            </a:r>
            <a:r>
              <a:rPr lang="zh-CN" altLang="en-US">
                <a:sym typeface="+mn-ea"/>
              </a:rPr>
              <a:t>设计 文档以获取更多关于回收站特性的信息。</a:t>
            </a:r>
            <a:endParaRPr lang="zh-CN" altLang="en-US"/>
          </a:p>
          <a:p>
            <a:pPr lvl="0"/>
            <a:r>
              <a:rPr lang="en-US" altLang="zh-CN">
                <a:sym typeface="+mn-ea"/>
              </a:rPr>
              <a:t>get</a:t>
            </a:r>
            <a:endParaRPr lang="en-US" altLang="zh-CN"/>
          </a:p>
          <a:p>
            <a:pPr lvl="0"/>
            <a:r>
              <a:rPr lang="zh-CN" altLang="en-US">
                <a:sym typeface="+mn-ea"/>
              </a:rPr>
              <a:t>使用方法：</a:t>
            </a:r>
            <a:r>
              <a:rPr lang="en-US" altLang="zh-CN">
                <a:sym typeface="+mn-ea"/>
              </a:rPr>
              <a:t>hadoop fs -get [-ignorecrc] [-crc] &lt;src&gt; &lt;localdst&gt;</a:t>
            </a:r>
            <a:endParaRPr lang="en-US" altLang="zh-CN"/>
          </a:p>
          <a:p>
            <a:pPr lvl="0"/>
            <a:r>
              <a:rPr lang="zh-CN" altLang="en-US">
                <a:sym typeface="+mn-ea"/>
              </a:rPr>
              <a:t>复制文件到本地文件系统。可用</a:t>
            </a:r>
            <a:r>
              <a:rPr lang="en-US" altLang="zh-CN">
                <a:sym typeface="+mn-ea"/>
              </a:rPr>
              <a:t>-ignorecrc </a:t>
            </a:r>
            <a:r>
              <a:rPr lang="zh-CN" altLang="en-US">
                <a:sym typeface="+mn-ea"/>
              </a:rPr>
              <a:t>选项复制</a:t>
            </a:r>
            <a:r>
              <a:rPr lang="en-US" altLang="zh-CN">
                <a:sym typeface="+mn-ea"/>
              </a:rPr>
              <a:t>CRC</a:t>
            </a:r>
            <a:r>
              <a:rPr lang="zh-CN" altLang="en-US">
                <a:sym typeface="+mn-ea"/>
              </a:rPr>
              <a:t>校验失败的文 件。使用</a:t>
            </a:r>
            <a:r>
              <a:rPr lang="en-US" altLang="zh-CN">
                <a:sym typeface="+mn-ea"/>
              </a:rPr>
              <a:t>-crc </a:t>
            </a:r>
            <a:r>
              <a:rPr lang="zh-CN" altLang="en-US">
                <a:sym typeface="+mn-ea"/>
              </a:rPr>
              <a:t>选项复制文件以及</a:t>
            </a:r>
            <a:r>
              <a:rPr lang="en-US" altLang="zh-CN">
                <a:sym typeface="+mn-ea"/>
              </a:rPr>
              <a:t>CRC</a:t>
            </a:r>
            <a:r>
              <a:rPr lang="zh-CN" altLang="en-US">
                <a:sym typeface="+mn-ea"/>
              </a:rPr>
              <a:t>信息。</a:t>
            </a:r>
            <a:endParaRPr lang="zh-CN" altLang="en-US"/>
          </a:p>
          <a:p>
            <a:pPr lvl="0"/>
            <a:r>
              <a:rPr lang="zh-CN" altLang="en-US">
                <a:sym typeface="+mn-ea"/>
              </a:rPr>
              <a:t>示例：</a:t>
            </a:r>
            <a:endParaRPr lang="zh-CN" altLang="en-US"/>
          </a:p>
          <a:p>
            <a:pPr lvl="0"/>
            <a:r>
              <a:rPr lang="en-US" altLang="zh-CN">
                <a:sym typeface="+mn-ea"/>
              </a:rPr>
              <a:t>hadoop fs -get /user/hadoop/file localfile</a:t>
            </a:r>
            <a:endParaRPr lang="en-US" altLang="zh-CN"/>
          </a:p>
          <a:p>
            <a:pPr lvl="0"/>
            <a:r>
              <a:rPr lang="en-US" altLang="zh-CN">
                <a:sym typeface="+mn-ea"/>
              </a:rPr>
              <a:t>hadoop fs -get hdfs://host:port/user/hadoop/file localfile</a:t>
            </a:r>
            <a:endParaRPr lang="en-US" altLang="zh-CN"/>
          </a:p>
          <a:p>
            <a:pPr lvl="0"/>
            <a:r>
              <a:rPr lang="zh-CN" altLang="en-US">
                <a:sym typeface="+mn-ea"/>
              </a:rPr>
              <a:t>返回值：</a:t>
            </a:r>
            <a:endParaRPr lang="zh-CN" altLang="en-US"/>
          </a:p>
          <a:p>
            <a:pPr lvl="0"/>
            <a:r>
              <a:rPr lang="zh-CN" altLang="en-US">
                <a:sym typeface="+mn-ea"/>
              </a:rPr>
              <a:t>成功返回</a:t>
            </a:r>
            <a:r>
              <a:rPr lang="en-US" altLang="zh-CN">
                <a:sym typeface="+mn-ea"/>
              </a:rPr>
              <a:t>0</a:t>
            </a:r>
            <a:r>
              <a:rPr lang="zh-CN" altLang="en-US">
                <a:sym typeface="+mn-ea"/>
              </a:rPr>
              <a:t>，失败返回</a:t>
            </a:r>
            <a:r>
              <a:rPr lang="en-US" altLang="zh-CN">
                <a:sym typeface="+mn-ea"/>
              </a:rPr>
              <a:t>-1</a:t>
            </a:r>
            <a:r>
              <a:rPr lang="zh-CN" altLang="en-US">
                <a:sym typeface="+mn-ea"/>
              </a:rPr>
              <a:t>。</a:t>
            </a:r>
            <a:endParaRPr lang="zh-CN" altLang="en-US"/>
          </a:p>
          <a:p>
            <a:pPr lvl="0"/>
            <a:r>
              <a:rPr lang="en-US" altLang="zh-CN">
                <a:sym typeface="+mn-ea"/>
              </a:rPr>
              <a:t>getmerge</a:t>
            </a:r>
            <a:endParaRPr lang="en-US" altLang="zh-CN"/>
          </a:p>
          <a:p>
            <a:pPr lvl="0"/>
            <a:r>
              <a:rPr lang="zh-CN" altLang="en-US">
                <a:sym typeface="+mn-ea"/>
              </a:rPr>
              <a:t>使用方法：</a:t>
            </a:r>
            <a:r>
              <a:rPr lang="en-US" altLang="zh-CN">
                <a:sym typeface="+mn-ea"/>
              </a:rPr>
              <a:t>hadoop fs -getmerge &lt;src&gt; &lt;localdst&gt; [addnl]</a:t>
            </a:r>
            <a:endParaRPr lang="en-US" altLang="zh-CN"/>
          </a:p>
          <a:p>
            <a:pPr lvl="0"/>
            <a:r>
              <a:rPr lang="zh-CN" altLang="en-US">
                <a:sym typeface="+mn-ea"/>
              </a:rPr>
              <a:t>接受一个源目录和一个目标文件作为输入，并且将源目录中所有的文件连接成本地目标文件。</a:t>
            </a:r>
            <a:r>
              <a:rPr lang="en-US" altLang="zh-CN">
                <a:sym typeface="+mn-ea"/>
              </a:rPr>
              <a:t>addnl </a:t>
            </a:r>
            <a:r>
              <a:rPr lang="zh-CN" altLang="en-US">
                <a:sym typeface="+mn-ea"/>
              </a:rPr>
              <a:t>是 可选的，用于指定在每个文件结尾添加一个换行符。</a:t>
            </a:r>
            <a:endParaRPr lang="zh-CN" altLang="en-US"/>
          </a:p>
          <a:p>
            <a:pPr lvl="0"/>
            <a:r>
              <a:rPr lang="en-US" altLang="zh-CN">
                <a:sym typeface="+mn-ea"/>
              </a:rPr>
              <a:t>ls</a:t>
            </a:r>
            <a:endParaRPr lang="en-US" altLang="zh-CN"/>
          </a:p>
          <a:p>
            <a:pPr lvl="0"/>
            <a:r>
              <a:rPr lang="zh-CN" altLang="en-US">
                <a:sym typeface="+mn-ea"/>
              </a:rPr>
              <a:t>使用方法：</a:t>
            </a:r>
            <a:r>
              <a:rPr lang="en-US" altLang="zh-CN">
                <a:sym typeface="+mn-ea"/>
              </a:rPr>
              <a:t>hadoop fs -ls &lt;args&gt;</a:t>
            </a:r>
            <a:endParaRPr lang="en-US" altLang="zh-CN"/>
          </a:p>
          <a:p>
            <a:pPr lvl="0"/>
            <a:r>
              <a:rPr lang="zh-CN" altLang="en-US">
                <a:sym typeface="+mn-ea"/>
              </a:rPr>
              <a:t>如果是文件，则按照如下格式返回文件信息：</a:t>
            </a:r>
            <a:endParaRPr lang="zh-CN" altLang="en-US"/>
          </a:p>
          <a:p>
            <a:pPr lvl="0"/>
            <a:r>
              <a:rPr lang="zh-CN" altLang="en-US">
                <a:sym typeface="+mn-ea"/>
              </a:rPr>
              <a:t>文件名 </a:t>
            </a:r>
            <a:r>
              <a:rPr lang="en-US" altLang="zh-CN">
                <a:sym typeface="+mn-ea"/>
              </a:rPr>
              <a:t>&lt;</a:t>
            </a:r>
            <a:r>
              <a:rPr lang="zh-CN" altLang="en-US">
                <a:sym typeface="+mn-ea"/>
              </a:rPr>
              <a:t>副本数</a:t>
            </a:r>
            <a:r>
              <a:rPr lang="en-US" altLang="zh-CN">
                <a:sym typeface="+mn-ea"/>
              </a:rPr>
              <a:t>&gt; </a:t>
            </a:r>
            <a:r>
              <a:rPr lang="zh-CN" altLang="en-US">
                <a:sym typeface="+mn-ea"/>
              </a:rPr>
              <a:t>文件大小 修改日期 修改时间 权限 用户</a:t>
            </a:r>
            <a:r>
              <a:rPr lang="en-US" altLang="zh-CN">
                <a:sym typeface="+mn-ea"/>
              </a:rPr>
              <a:t>ID </a:t>
            </a:r>
            <a:r>
              <a:rPr lang="zh-CN" altLang="en-US">
                <a:sym typeface="+mn-ea"/>
              </a:rPr>
              <a:t>组</a:t>
            </a:r>
            <a:r>
              <a:rPr lang="en-US" altLang="zh-CN">
                <a:sym typeface="+mn-ea"/>
              </a:rPr>
              <a:t>ID</a:t>
            </a:r>
            <a:endParaRPr lang="en-US" altLang="zh-CN"/>
          </a:p>
          <a:p>
            <a:pPr lvl="0"/>
            <a:r>
              <a:rPr lang="zh-CN" altLang="en-US">
                <a:sym typeface="+mn-ea"/>
              </a:rPr>
              <a:t>如果是目录，则返回它直接子文件的一个列表，就像在</a:t>
            </a:r>
            <a:r>
              <a:rPr lang="en-US" altLang="zh-CN">
                <a:sym typeface="+mn-ea"/>
              </a:rPr>
              <a:t>Unix</a:t>
            </a:r>
            <a:r>
              <a:rPr lang="zh-CN" altLang="en-US">
                <a:sym typeface="+mn-ea"/>
              </a:rPr>
              <a:t>中一样。目录返回列表的信息如下：</a:t>
            </a:r>
            <a:endParaRPr lang="zh-CN" altLang="en-US"/>
          </a:p>
          <a:p>
            <a:pPr lvl="0"/>
            <a:r>
              <a:rPr lang="zh-CN" altLang="en-US">
                <a:sym typeface="+mn-ea"/>
              </a:rPr>
              <a:t>目录名 </a:t>
            </a:r>
            <a:r>
              <a:rPr lang="en-US" altLang="zh-CN">
                <a:sym typeface="+mn-ea"/>
              </a:rPr>
              <a:t>&lt;dir&gt; </a:t>
            </a:r>
            <a:r>
              <a:rPr lang="zh-CN" altLang="en-US">
                <a:sym typeface="+mn-ea"/>
              </a:rPr>
              <a:t>修改日期 修改时间 权限 用户</a:t>
            </a:r>
            <a:r>
              <a:rPr lang="en-US" altLang="zh-CN">
                <a:sym typeface="+mn-ea"/>
              </a:rPr>
              <a:t>ID </a:t>
            </a:r>
            <a:r>
              <a:rPr lang="zh-CN" altLang="en-US">
                <a:sym typeface="+mn-ea"/>
              </a:rPr>
              <a:t>组</a:t>
            </a:r>
            <a:r>
              <a:rPr lang="en-US" altLang="zh-CN">
                <a:sym typeface="+mn-ea"/>
              </a:rPr>
              <a:t>ID</a:t>
            </a:r>
            <a:endParaRPr lang="en-US" altLang="zh-CN"/>
          </a:p>
          <a:p>
            <a:pPr lvl="0"/>
            <a:r>
              <a:rPr lang="zh-CN" altLang="en-US">
                <a:sym typeface="+mn-ea"/>
              </a:rPr>
              <a:t>示例：</a:t>
            </a:r>
            <a:endParaRPr lang="zh-CN" altLang="en-US"/>
          </a:p>
          <a:p>
            <a:pPr lvl="0"/>
            <a:r>
              <a:rPr lang="en-US" altLang="zh-CN">
                <a:sym typeface="+mn-ea"/>
              </a:rPr>
              <a:t>hadoop fs -ls /user/hadoop/file1 /user/hadoop/file2 hdfs://host:port/user/hadoop/dir1 /nonexistentfile</a:t>
            </a:r>
            <a:endParaRPr lang="en-US" altLang="zh-CN"/>
          </a:p>
          <a:p>
            <a:pPr lvl="0"/>
            <a:r>
              <a:rPr lang="zh-CN" altLang="en-US">
                <a:sym typeface="+mn-ea"/>
              </a:rPr>
              <a:t>返回值：</a:t>
            </a:r>
            <a:endParaRPr lang="zh-CN" altLang="en-US"/>
          </a:p>
          <a:p>
            <a:pPr lvl="0"/>
            <a:r>
              <a:rPr lang="zh-CN" altLang="en-US">
                <a:sym typeface="+mn-ea"/>
              </a:rPr>
              <a:t>成功返回</a:t>
            </a:r>
            <a:r>
              <a:rPr lang="en-US" altLang="zh-CN">
                <a:sym typeface="+mn-ea"/>
              </a:rPr>
              <a:t>0</a:t>
            </a:r>
            <a:r>
              <a:rPr lang="zh-CN" altLang="en-US">
                <a:sym typeface="+mn-ea"/>
              </a:rPr>
              <a:t>，失败返回</a:t>
            </a:r>
            <a:r>
              <a:rPr lang="en-US" altLang="zh-CN">
                <a:sym typeface="+mn-ea"/>
              </a:rPr>
              <a:t>-1</a:t>
            </a:r>
            <a:r>
              <a:rPr lang="zh-CN" altLang="en-US">
                <a:sym typeface="+mn-ea"/>
              </a:rPr>
              <a:t>。</a:t>
            </a:r>
            <a:endParaRPr lang="zh-CN" altLang="en-US"/>
          </a:p>
          <a:p>
            <a:pPr lvl="0"/>
            <a:r>
              <a:rPr lang="en-US" altLang="zh-CN">
                <a:sym typeface="+mn-ea"/>
              </a:rPr>
              <a:t>lsr</a:t>
            </a:r>
            <a:endParaRPr lang="en-US" altLang="zh-CN"/>
          </a:p>
          <a:p>
            <a:pPr lvl="0"/>
            <a:r>
              <a:rPr lang="zh-CN" altLang="en-US">
                <a:sym typeface="+mn-ea"/>
              </a:rPr>
              <a:t>使用方法：</a:t>
            </a:r>
            <a:r>
              <a:rPr lang="en-US" altLang="zh-CN">
                <a:sym typeface="+mn-ea"/>
              </a:rPr>
              <a:t>hadoop fs -lsr &lt;args&gt;</a:t>
            </a:r>
            <a:endParaRPr lang="en-US" altLang="zh-CN"/>
          </a:p>
          <a:p>
            <a:pPr lvl="0"/>
            <a:r>
              <a:rPr lang="en-US" altLang="zh-CN">
                <a:sym typeface="+mn-ea"/>
              </a:rPr>
              <a:t>ls </a:t>
            </a:r>
            <a:r>
              <a:rPr lang="zh-CN" altLang="en-US">
                <a:sym typeface="+mn-ea"/>
              </a:rPr>
              <a:t>命令的递归版本。类似于</a:t>
            </a:r>
            <a:r>
              <a:rPr lang="en-US" altLang="zh-CN">
                <a:sym typeface="+mn-ea"/>
              </a:rPr>
              <a:t>Unix</a:t>
            </a:r>
            <a:r>
              <a:rPr lang="zh-CN" altLang="en-US">
                <a:sym typeface="+mn-ea"/>
              </a:rPr>
              <a:t>中的</a:t>
            </a:r>
            <a:r>
              <a:rPr lang="en-US" altLang="zh-CN">
                <a:sym typeface="+mn-ea"/>
              </a:rPr>
              <a:t>ls -R </a:t>
            </a:r>
            <a:r>
              <a:rPr lang="zh-CN" altLang="en-US">
                <a:sym typeface="+mn-ea"/>
              </a:rPr>
              <a:t>。</a:t>
            </a:r>
            <a:endParaRPr lang="zh-CN" altLang="en-US"/>
          </a:p>
          <a:p>
            <a:pPr lvl="0"/>
            <a:r>
              <a:rPr lang="en-US" altLang="zh-CN">
                <a:sym typeface="+mn-ea"/>
              </a:rPr>
              <a:t>mkdir</a:t>
            </a:r>
            <a:endParaRPr lang="en-US" altLang="zh-CN"/>
          </a:p>
          <a:p>
            <a:pPr lvl="0"/>
            <a:r>
              <a:rPr lang="zh-CN" altLang="en-US">
                <a:sym typeface="+mn-ea"/>
              </a:rPr>
              <a:t>使用方法：</a:t>
            </a:r>
            <a:r>
              <a:rPr lang="en-US" altLang="zh-CN">
                <a:sym typeface="+mn-ea"/>
              </a:rPr>
              <a:t>hadoop fs -mkdir &lt;paths&gt;</a:t>
            </a:r>
            <a:endParaRPr lang="en-US" altLang="zh-CN"/>
          </a:p>
          <a:p>
            <a:pPr lvl="0"/>
            <a:r>
              <a:rPr lang="zh-CN" altLang="en-US">
                <a:sym typeface="+mn-ea"/>
              </a:rPr>
              <a:t>接受路径指定的</a:t>
            </a:r>
            <a:r>
              <a:rPr lang="en-US" altLang="zh-CN">
                <a:sym typeface="+mn-ea"/>
              </a:rPr>
              <a:t>uri</a:t>
            </a:r>
            <a:r>
              <a:rPr lang="zh-CN" altLang="en-US">
                <a:sym typeface="+mn-ea"/>
              </a:rPr>
              <a:t>作为参数，创建这些目录。其行为类似于</a:t>
            </a:r>
            <a:r>
              <a:rPr lang="en-US" altLang="zh-CN">
                <a:sym typeface="+mn-ea"/>
              </a:rPr>
              <a:t>Unix</a:t>
            </a:r>
            <a:r>
              <a:rPr lang="zh-CN" altLang="en-US">
                <a:sym typeface="+mn-ea"/>
              </a:rPr>
              <a:t>的</a:t>
            </a:r>
            <a:r>
              <a:rPr lang="en-US" altLang="zh-CN">
                <a:sym typeface="+mn-ea"/>
              </a:rPr>
              <a:t>mkdir -p</a:t>
            </a:r>
            <a:r>
              <a:rPr lang="zh-CN" altLang="en-US">
                <a:sym typeface="+mn-ea"/>
              </a:rPr>
              <a:t>，它会创建路径中的各级父目录。</a:t>
            </a:r>
            <a:endParaRPr lang="zh-CN" altLang="en-US"/>
          </a:p>
          <a:p>
            <a:pPr lvl="0"/>
            <a:r>
              <a:rPr lang="zh-CN" altLang="en-US">
                <a:sym typeface="+mn-ea"/>
              </a:rPr>
              <a:t>示例：</a:t>
            </a:r>
            <a:endParaRPr lang="zh-CN" altLang="en-US"/>
          </a:p>
          <a:p>
            <a:pPr lvl="0"/>
            <a:r>
              <a:rPr lang="en-US" altLang="zh-CN">
                <a:sym typeface="+mn-ea"/>
              </a:rPr>
              <a:t>hadoop fs -mkdir /user/hadoop/dir1 /user/hadoop/dir2</a:t>
            </a:r>
            <a:endParaRPr lang="en-US" altLang="zh-CN"/>
          </a:p>
          <a:p>
            <a:pPr lvl="0"/>
            <a:r>
              <a:rPr lang="en-US" altLang="zh-CN">
                <a:sym typeface="+mn-ea"/>
              </a:rPr>
              <a:t>hadoop fs -mkdir hdfs://host1:port1/user/hadoop/dir hdfs://host2:port2/user/hadoop/dir</a:t>
            </a:r>
            <a:endParaRPr lang="en-US" altLang="zh-CN"/>
          </a:p>
          <a:p>
            <a:pPr lvl="0"/>
            <a:r>
              <a:rPr lang="zh-CN" altLang="en-US">
                <a:sym typeface="+mn-ea"/>
              </a:rPr>
              <a:t>返回值：</a:t>
            </a:r>
            <a:endParaRPr lang="zh-CN" altLang="en-US"/>
          </a:p>
          <a:p>
            <a:pPr lvl="0"/>
            <a:r>
              <a:rPr lang="zh-CN" altLang="en-US">
                <a:sym typeface="+mn-ea"/>
              </a:rPr>
              <a:t>成功返回</a:t>
            </a:r>
            <a:r>
              <a:rPr lang="en-US" altLang="zh-CN">
                <a:sym typeface="+mn-ea"/>
              </a:rPr>
              <a:t>0</a:t>
            </a:r>
            <a:r>
              <a:rPr lang="zh-CN" altLang="en-US">
                <a:sym typeface="+mn-ea"/>
              </a:rPr>
              <a:t>，失败返回</a:t>
            </a:r>
            <a:r>
              <a:rPr lang="en-US" altLang="zh-CN">
                <a:sym typeface="+mn-ea"/>
              </a:rPr>
              <a:t>-1</a:t>
            </a:r>
            <a:r>
              <a:rPr lang="zh-CN" altLang="en-US">
                <a:sym typeface="+mn-ea"/>
              </a:rPr>
              <a:t>。</a:t>
            </a:r>
            <a:endParaRPr lang="zh-CN" altLang="en-US"/>
          </a:p>
          <a:p>
            <a:pPr lvl="0"/>
            <a:r>
              <a:rPr lang="en-US" altLang="zh-CN">
                <a:sym typeface="+mn-ea"/>
              </a:rPr>
              <a:t>movefromLocal</a:t>
            </a:r>
            <a:endParaRPr lang="en-US" altLang="zh-CN"/>
          </a:p>
          <a:p>
            <a:pPr lvl="0"/>
            <a:r>
              <a:rPr lang="zh-CN" altLang="en-US">
                <a:sym typeface="+mn-ea"/>
              </a:rPr>
              <a:t>使用方法：</a:t>
            </a:r>
            <a:r>
              <a:rPr lang="en-US" altLang="zh-CN">
                <a:sym typeface="+mn-ea"/>
              </a:rPr>
              <a:t>dfs -moveFromLocal &lt;src&gt; &lt;dst&gt;</a:t>
            </a:r>
            <a:endParaRPr lang="en-US" altLang="zh-CN"/>
          </a:p>
          <a:p>
            <a:pPr lvl="0"/>
            <a:r>
              <a:rPr lang="zh-CN" altLang="en-US">
                <a:sym typeface="+mn-ea"/>
              </a:rPr>
              <a:t>输出一个”</a:t>
            </a:r>
            <a:r>
              <a:rPr lang="en-US" altLang="zh-CN">
                <a:sym typeface="+mn-ea"/>
              </a:rPr>
              <a:t>not implemented“</a:t>
            </a:r>
            <a:r>
              <a:rPr lang="zh-CN" altLang="en-US">
                <a:sym typeface="+mn-ea"/>
              </a:rPr>
              <a:t>信息。</a:t>
            </a:r>
            <a:endParaRPr lang="zh-CN" altLang="en-US"/>
          </a:p>
          <a:p>
            <a:pPr lvl="0"/>
            <a:r>
              <a:rPr lang="en-US" altLang="zh-CN">
                <a:sym typeface="+mn-ea"/>
              </a:rPr>
              <a:t>mv</a:t>
            </a:r>
            <a:endParaRPr lang="en-US" altLang="zh-CN"/>
          </a:p>
          <a:p>
            <a:pPr lvl="0"/>
            <a:r>
              <a:rPr lang="zh-CN" altLang="en-US">
                <a:sym typeface="+mn-ea"/>
              </a:rPr>
              <a:t>使用方法：</a:t>
            </a:r>
            <a:r>
              <a:rPr lang="en-US" altLang="zh-CN">
                <a:sym typeface="+mn-ea"/>
              </a:rPr>
              <a:t>hadoop fs -mv URI [URI …] &lt;dest&gt;</a:t>
            </a:r>
            <a:endParaRPr lang="en-US" altLang="zh-CN"/>
          </a:p>
          <a:p>
            <a:pPr lvl="0"/>
            <a:r>
              <a:rPr lang="zh-CN" altLang="en-US">
                <a:sym typeface="+mn-ea"/>
              </a:rPr>
              <a:t>将文件从源路径移动到目标路径。这个命令允许有多个源路径，此时目标路径必须是一个目录。不允许在不同的文件系统间移动文件。</a:t>
            </a:r>
            <a:endParaRPr lang="zh-CN" altLang="en-US"/>
          </a:p>
          <a:p>
            <a:pPr lvl="0"/>
            <a:r>
              <a:rPr lang="zh-CN" altLang="en-US">
                <a:sym typeface="+mn-ea"/>
              </a:rPr>
              <a:t>示例：</a:t>
            </a:r>
            <a:endParaRPr lang="zh-CN" altLang="en-US"/>
          </a:p>
          <a:p>
            <a:pPr lvl="0"/>
            <a:r>
              <a:rPr lang="en-US" altLang="zh-CN">
                <a:sym typeface="+mn-ea"/>
              </a:rPr>
              <a:t>hadoop fs -mv /user/hadoop/file1 /user/hadoop/file2</a:t>
            </a:r>
            <a:endParaRPr lang="en-US" altLang="zh-CN"/>
          </a:p>
          <a:p>
            <a:pPr lvl="0"/>
            <a:r>
              <a:rPr lang="en-US" altLang="zh-CN">
                <a:sym typeface="+mn-ea"/>
              </a:rPr>
              <a:t>hadoop fs -mv hdfs://host:port/file1 hdfs://host:port/file2 hdfs://host:port/file3 hdfs://host:port/dir1</a:t>
            </a:r>
            <a:endParaRPr lang="en-US" altLang="zh-CN"/>
          </a:p>
          <a:p>
            <a:pPr lvl="0"/>
            <a:r>
              <a:rPr lang="zh-CN" altLang="en-US">
                <a:sym typeface="+mn-ea"/>
              </a:rPr>
              <a:t>返回值：</a:t>
            </a:r>
            <a:endParaRPr lang="zh-CN" altLang="en-US"/>
          </a:p>
          <a:p>
            <a:pPr lvl="0"/>
            <a:r>
              <a:rPr lang="zh-CN" altLang="en-US">
                <a:sym typeface="+mn-ea"/>
              </a:rPr>
              <a:t>成功返回</a:t>
            </a:r>
            <a:r>
              <a:rPr lang="en-US" altLang="zh-CN">
                <a:sym typeface="+mn-ea"/>
              </a:rPr>
              <a:t>0</a:t>
            </a:r>
            <a:r>
              <a:rPr lang="zh-CN" altLang="en-US">
                <a:sym typeface="+mn-ea"/>
              </a:rPr>
              <a:t>，失败返回</a:t>
            </a:r>
            <a:r>
              <a:rPr lang="en-US" altLang="zh-CN">
                <a:sym typeface="+mn-ea"/>
              </a:rPr>
              <a:t>-1</a:t>
            </a:r>
            <a:r>
              <a:rPr lang="zh-CN" altLang="en-US">
                <a:sym typeface="+mn-ea"/>
              </a:rPr>
              <a:t>。</a:t>
            </a:r>
            <a:endParaRPr lang="zh-CN" altLang="en-US"/>
          </a:p>
          <a:p>
            <a:pPr lvl="0"/>
            <a:r>
              <a:rPr lang="en-US" altLang="zh-CN">
                <a:sym typeface="+mn-ea"/>
              </a:rPr>
              <a:t>put</a:t>
            </a:r>
            <a:endParaRPr lang="en-US" altLang="zh-CN"/>
          </a:p>
          <a:p>
            <a:pPr lvl="0"/>
            <a:r>
              <a:rPr lang="zh-CN" altLang="en-US">
                <a:sym typeface="+mn-ea"/>
              </a:rPr>
              <a:t>使用方法：</a:t>
            </a:r>
            <a:r>
              <a:rPr lang="en-US" altLang="zh-CN">
                <a:sym typeface="+mn-ea"/>
              </a:rPr>
              <a:t>hadoop fs -put &lt;localsrc&gt; ... &lt;dst&gt;</a:t>
            </a:r>
            <a:endParaRPr lang="en-US" altLang="zh-CN"/>
          </a:p>
          <a:p>
            <a:pPr lvl="0"/>
            <a:r>
              <a:rPr lang="zh-CN" altLang="en-US">
                <a:sym typeface="+mn-ea"/>
              </a:rPr>
              <a:t>从本地文件系统中复制单个或多个源路径到目标文件系统。也支持从标准输入中读取输入写入目标文件系统。</a:t>
            </a:r>
            <a:endParaRPr lang="zh-CN" altLang="en-US"/>
          </a:p>
          <a:p>
            <a:pPr lvl="0"/>
            <a:r>
              <a:rPr lang="en-US" altLang="zh-CN">
                <a:sym typeface="+mn-ea"/>
              </a:rPr>
              <a:t>hadoop fs -put localfile /user/hadoop/hadoopfile</a:t>
            </a:r>
            <a:endParaRPr lang="en-US" altLang="zh-CN"/>
          </a:p>
          <a:p>
            <a:pPr lvl="0"/>
            <a:r>
              <a:rPr lang="en-US" altLang="zh-CN">
                <a:sym typeface="+mn-ea"/>
              </a:rPr>
              <a:t>hadoop fs -put localfile1 localfile2 /user/hadoop/hadoopdir</a:t>
            </a:r>
            <a:endParaRPr lang="en-US" altLang="zh-CN"/>
          </a:p>
          <a:p>
            <a:pPr lvl="0"/>
            <a:r>
              <a:rPr lang="en-US" altLang="zh-CN">
                <a:sym typeface="+mn-ea"/>
              </a:rPr>
              <a:t>hadoop fs -put localfile hdfs://host:port/hadoop/hadoopfile</a:t>
            </a:r>
            <a:endParaRPr lang="en-US" altLang="zh-CN"/>
          </a:p>
          <a:p>
            <a:pPr lvl="0"/>
            <a:r>
              <a:rPr lang="en-US" altLang="zh-CN">
                <a:sym typeface="+mn-ea"/>
              </a:rPr>
              <a:t>hadoop fs -put - hdfs://host:port/hadoop/hadoopfile</a:t>
            </a:r>
            <a:endParaRPr lang="en-US" altLang="zh-CN"/>
          </a:p>
          <a:p>
            <a:pPr lvl="0"/>
            <a:r>
              <a:rPr lang="zh-CN" altLang="en-US">
                <a:sym typeface="+mn-ea"/>
              </a:rPr>
              <a:t>从标准输入中读取输入。</a:t>
            </a:r>
            <a:endParaRPr lang="zh-CN" altLang="en-US"/>
          </a:p>
          <a:p>
            <a:pPr lvl="0"/>
            <a:r>
              <a:rPr lang="zh-CN" altLang="en-US">
                <a:sym typeface="+mn-ea"/>
              </a:rPr>
              <a:t>返回值：</a:t>
            </a:r>
            <a:endParaRPr lang="zh-CN" altLang="en-US"/>
          </a:p>
          <a:p>
            <a:pPr lvl="0"/>
            <a:r>
              <a:rPr lang="zh-CN" altLang="en-US">
                <a:sym typeface="+mn-ea"/>
              </a:rPr>
              <a:t>成功返回</a:t>
            </a:r>
            <a:r>
              <a:rPr lang="en-US" altLang="zh-CN">
                <a:sym typeface="+mn-ea"/>
              </a:rPr>
              <a:t>0</a:t>
            </a:r>
            <a:r>
              <a:rPr lang="zh-CN" altLang="en-US">
                <a:sym typeface="+mn-ea"/>
              </a:rPr>
              <a:t>，失败返回</a:t>
            </a:r>
            <a:r>
              <a:rPr lang="en-US" altLang="zh-CN">
                <a:sym typeface="+mn-ea"/>
              </a:rPr>
              <a:t>-1</a:t>
            </a:r>
            <a:r>
              <a:rPr lang="zh-CN" altLang="en-US">
                <a:sym typeface="+mn-ea"/>
              </a:rPr>
              <a:t>。</a:t>
            </a:r>
            <a:endParaRPr lang="zh-CN" altLang="en-US"/>
          </a:p>
          <a:p>
            <a:pPr lvl="0"/>
            <a:r>
              <a:rPr lang="en-US" altLang="zh-CN">
                <a:sym typeface="+mn-ea"/>
              </a:rPr>
              <a:t>rm</a:t>
            </a:r>
            <a:endParaRPr lang="en-US" altLang="zh-CN"/>
          </a:p>
          <a:p>
            <a:pPr lvl="0"/>
            <a:r>
              <a:rPr lang="zh-CN" altLang="en-US">
                <a:sym typeface="+mn-ea"/>
              </a:rPr>
              <a:t>使用方法：</a:t>
            </a:r>
            <a:r>
              <a:rPr lang="en-US" altLang="zh-CN">
                <a:sym typeface="+mn-ea"/>
              </a:rPr>
              <a:t>hadoop fs -rm URI [URI …]</a:t>
            </a:r>
            <a:endParaRPr lang="en-US" altLang="zh-CN"/>
          </a:p>
          <a:p>
            <a:pPr lvl="0"/>
            <a:r>
              <a:rPr lang="zh-CN" altLang="en-US">
                <a:sym typeface="+mn-ea"/>
              </a:rPr>
              <a:t>删除指定的文件。只删除非空目录和文件。请参考</a:t>
            </a:r>
            <a:r>
              <a:rPr lang="en-US" altLang="zh-CN">
                <a:sym typeface="+mn-ea"/>
              </a:rPr>
              <a:t>rmr</a:t>
            </a:r>
            <a:r>
              <a:rPr lang="zh-CN" altLang="en-US">
                <a:sym typeface="+mn-ea"/>
              </a:rPr>
              <a:t>命令了解递归删除。</a:t>
            </a:r>
            <a:endParaRPr lang="zh-CN" altLang="en-US"/>
          </a:p>
          <a:p>
            <a:pPr lvl="0"/>
            <a:r>
              <a:rPr lang="zh-CN" altLang="en-US">
                <a:sym typeface="+mn-ea"/>
              </a:rPr>
              <a:t>示例：</a:t>
            </a:r>
            <a:endParaRPr lang="zh-CN" altLang="en-US"/>
          </a:p>
          <a:p>
            <a:pPr lvl="0"/>
            <a:r>
              <a:rPr lang="en-US" altLang="zh-CN">
                <a:sym typeface="+mn-ea"/>
              </a:rPr>
              <a:t>hadoop fs -rm hdfs://host:port/file /user/hadoop/emptydir</a:t>
            </a:r>
            <a:endParaRPr lang="en-US" altLang="zh-CN"/>
          </a:p>
          <a:p>
            <a:pPr lvl="0"/>
            <a:r>
              <a:rPr lang="zh-CN" altLang="en-US">
                <a:sym typeface="+mn-ea"/>
              </a:rPr>
              <a:t>返回值：</a:t>
            </a:r>
            <a:endParaRPr lang="zh-CN" altLang="en-US"/>
          </a:p>
          <a:p>
            <a:pPr lvl="0"/>
            <a:r>
              <a:rPr lang="zh-CN" altLang="en-US">
                <a:sym typeface="+mn-ea"/>
              </a:rPr>
              <a:t>成功返回</a:t>
            </a:r>
            <a:r>
              <a:rPr lang="en-US" altLang="zh-CN">
                <a:sym typeface="+mn-ea"/>
              </a:rPr>
              <a:t>0</a:t>
            </a:r>
            <a:r>
              <a:rPr lang="zh-CN" altLang="en-US">
                <a:sym typeface="+mn-ea"/>
              </a:rPr>
              <a:t>，失败返回</a:t>
            </a:r>
            <a:r>
              <a:rPr lang="en-US" altLang="zh-CN">
                <a:sym typeface="+mn-ea"/>
              </a:rPr>
              <a:t>-1</a:t>
            </a:r>
            <a:r>
              <a:rPr lang="zh-CN" altLang="en-US">
                <a:sym typeface="+mn-ea"/>
              </a:rPr>
              <a:t>。</a:t>
            </a:r>
            <a:endParaRPr lang="zh-CN" altLang="en-US"/>
          </a:p>
          <a:p>
            <a:pPr lvl="0"/>
            <a:r>
              <a:rPr lang="en-US" altLang="zh-CN">
                <a:sym typeface="+mn-ea"/>
              </a:rPr>
              <a:t>rmr</a:t>
            </a:r>
            <a:endParaRPr lang="en-US" altLang="zh-CN"/>
          </a:p>
          <a:p>
            <a:pPr lvl="0"/>
            <a:r>
              <a:rPr lang="zh-CN" altLang="en-US">
                <a:sym typeface="+mn-ea"/>
              </a:rPr>
              <a:t>使用方法：</a:t>
            </a:r>
            <a:r>
              <a:rPr lang="en-US" altLang="zh-CN">
                <a:sym typeface="+mn-ea"/>
              </a:rPr>
              <a:t>hadoop fs -rmr URI [URI …]</a:t>
            </a:r>
            <a:endParaRPr lang="en-US" altLang="zh-CN"/>
          </a:p>
          <a:p>
            <a:pPr lvl="0"/>
            <a:r>
              <a:rPr lang="en-US" altLang="zh-CN">
                <a:sym typeface="+mn-ea"/>
              </a:rPr>
              <a:t>delete</a:t>
            </a:r>
            <a:r>
              <a:rPr lang="zh-CN" altLang="en-US">
                <a:sym typeface="+mn-ea"/>
              </a:rPr>
              <a:t>的递归版本。</a:t>
            </a:r>
            <a:endParaRPr lang="zh-CN" altLang="en-US"/>
          </a:p>
          <a:p>
            <a:pPr lvl="0"/>
            <a:r>
              <a:rPr lang="zh-CN" altLang="en-US">
                <a:sym typeface="+mn-ea"/>
              </a:rPr>
              <a:t>示例：</a:t>
            </a:r>
            <a:endParaRPr lang="zh-CN" altLang="en-US"/>
          </a:p>
          <a:p>
            <a:pPr lvl="0"/>
            <a:r>
              <a:rPr lang="en-US" altLang="zh-CN">
                <a:sym typeface="+mn-ea"/>
              </a:rPr>
              <a:t>hadoop fs -rmr /user/hadoop/dir</a:t>
            </a:r>
            <a:endParaRPr lang="en-US" altLang="zh-CN"/>
          </a:p>
          <a:p>
            <a:pPr lvl="0"/>
            <a:r>
              <a:rPr lang="en-US" altLang="zh-CN">
                <a:sym typeface="+mn-ea"/>
              </a:rPr>
              <a:t>hadoop fs -rmr hdfs://host:port/user/hadoop/dir</a:t>
            </a:r>
            <a:endParaRPr lang="en-US" altLang="zh-CN"/>
          </a:p>
          <a:p>
            <a:pPr lvl="0"/>
            <a:r>
              <a:rPr lang="zh-CN" altLang="en-US">
                <a:sym typeface="+mn-ea"/>
              </a:rPr>
              <a:t>返回值：</a:t>
            </a:r>
            <a:endParaRPr lang="zh-CN" altLang="en-US"/>
          </a:p>
          <a:p>
            <a:pPr lvl="0"/>
            <a:r>
              <a:rPr lang="zh-CN" altLang="en-US">
                <a:sym typeface="+mn-ea"/>
              </a:rPr>
              <a:t>成功返回</a:t>
            </a:r>
            <a:r>
              <a:rPr lang="en-US" altLang="zh-CN">
                <a:sym typeface="+mn-ea"/>
              </a:rPr>
              <a:t>0</a:t>
            </a:r>
            <a:r>
              <a:rPr lang="zh-CN" altLang="en-US">
                <a:sym typeface="+mn-ea"/>
              </a:rPr>
              <a:t>，失败返回</a:t>
            </a:r>
            <a:r>
              <a:rPr lang="en-US" altLang="zh-CN">
                <a:sym typeface="+mn-ea"/>
              </a:rPr>
              <a:t>-1</a:t>
            </a:r>
            <a:r>
              <a:rPr lang="zh-CN" altLang="en-US">
                <a:sym typeface="+mn-ea"/>
              </a:rPr>
              <a:t>。</a:t>
            </a:r>
            <a:endParaRPr lang="zh-CN" altLang="en-US"/>
          </a:p>
          <a:p>
            <a:pPr lvl="0"/>
            <a:r>
              <a:rPr lang="en-US" altLang="zh-CN">
                <a:sym typeface="+mn-ea"/>
              </a:rPr>
              <a:t>setrep</a:t>
            </a:r>
            <a:endParaRPr lang="en-US" altLang="zh-CN"/>
          </a:p>
          <a:p>
            <a:pPr lvl="0"/>
            <a:r>
              <a:rPr lang="zh-CN" altLang="en-US">
                <a:sym typeface="+mn-ea"/>
              </a:rPr>
              <a:t>使用方法：</a:t>
            </a:r>
            <a:r>
              <a:rPr lang="en-US" altLang="zh-CN">
                <a:sym typeface="+mn-ea"/>
              </a:rPr>
              <a:t>hadoop fs -setrep [-R] &lt;path&gt;</a:t>
            </a:r>
            <a:endParaRPr lang="en-US" altLang="zh-CN"/>
          </a:p>
          <a:p>
            <a:pPr lvl="0"/>
            <a:r>
              <a:rPr lang="zh-CN" altLang="en-US">
                <a:sym typeface="+mn-ea"/>
              </a:rPr>
              <a:t>改变一个文件的副本系数。</a:t>
            </a:r>
            <a:r>
              <a:rPr lang="en-US" altLang="zh-CN">
                <a:sym typeface="+mn-ea"/>
              </a:rPr>
              <a:t>-R</a:t>
            </a:r>
            <a:r>
              <a:rPr lang="zh-CN" altLang="en-US">
                <a:sym typeface="+mn-ea"/>
              </a:rPr>
              <a:t>选项用于递归改变目录下所有文件的副本系数。</a:t>
            </a:r>
            <a:endParaRPr lang="zh-CN" altLang="en-US"/>
          </a:p>
          <a:p>
            <a:pPr lvl="0"/>
            <a:r>
              <a:rPr lang="zh-CN" altLang="en-US">
                <a:sym typeface="+mn-ea"/>
              </a:rPr>
              <a:t>示例：</a:t>
            </a:r>
            <a:endParaRPr lang="zh-CN" altLang="en-US"/>
          </a:p>
          <a:p>
            <a:pPr lvl="0"/>
            <a:r>
              <a:rPr lang="en-US" altLang="zh-CN">
                <a:sym typeface="+mn-ea"/>
              </a:rPr>
              <a:t>hadoop fs -setrep -w 3 -R /user/hadoop/dir1</a:t>
            </a:r>
            <a:endParaRPr lang="en-US" altLang="zh-CN"/>
          </a:p>
          <a:p>
            <a:pPr lvl="0"/>
            <a:r>
              <a:rPr lang="zh-CN" altLang="en-US">
                <a:sym typeface="+mn-ea"/>
              </a:rPr>
              <a:t>返回值：</a:t>
            </a:r>
            <a:endParaRPr lang="zh-CN" altLang="en-US"/>
          </a:p>
          <a:p>
            <a:pPr lvl="0"/>
            <a:r>
              <a:rPr lang="zh-CN" altLang="en-US">
                <a:sym typeface="+mn-ea"/>
              </a:rPr>
              <a:t>成功返回</a:t>
            </a:r>
            <a:r>
              <a:rPr lang="en-US" altLang="zh-CN">
                <a:sym typeface="+mn-ea"/>
              </a:rPr>
              <a:t>0</a:t>
            </a:r>
            <a:r>
              <a:rPr lang="zh-CN" altLang="en-US">
                <a:sym typeface="+mn-ea"/>
              </a:rPr>
              <a:t>，失败返回</a:t>
            </a:r>
            <a:r>
              <a:rPr lang="en-US" altLang="zh-CN">
                <a:sym typeface="+mn-ea"/>
              </a:rPr>
              <a:t>-1</a:t>
            </a:r>
            <a:r>
              <a:rPr lang="zh-CN" altLang="en-US">
                <a:sym typeface="+mn-ea"/>
              </a:rPr>
              <a:t>。</a:t>
            </a:r>
            <a:endParaRPr lang="zh-CN" altLang="en-US"/>
          </a:p>
          <a:p>
            <a:pPr lvl="0"/>
            <a:r>
              <a:rPr lang="en-US" altLang="zh-CN">
                <a:sym typeface="+mn-ea"/>
              </a:rPr>
              <a:t>stat</a:t>
            </a:r>
            <a:endParaRPr lang="en-US" altLang="zh-CN"/>
          </a:p>
          <a:p>
            <a:pPr lvl="0"/>
            <a:r>
              <a:rPr lang="zh-CN" altLang="en-US">
                <a:sym typeface="+mn-ea"/>
              </a:rPr>
              <a:t>使用方法：</a:t>
            </a:r>
            <a:r>
              <a:rPr lang="en-US" altLang="zh-CN">
                <a:sym typeface="+mn-ea"/>
              </a:rPr>
              <a:t>hadoop fs -stat URI [URI …]</a:t>
            </a:r>
            <a:endParaRPr lang="en-US" altLang="zh-CN"/>
          </a:p>
          <a:p>
            <a:pPr lvl="0"/>
            <a:r>
              <a:rPr lang="zh-CN" altLang="en-US">
                <a:sym typeface="+mn-ea"/>
              </a:rPr>
              <a:t>返回指定路径的统计信息。</a:t>
            </a:r>
            <a:endParaRPr lang="zh-CN" altLang="en-US"/>
          </a:p>
          <a:p>
            <a:pPr lvl="0"/>
            <a:r>
              <a:rPr lang="zh-CN" altLang="en-US">
                <a:sym typeface="+mn-ea"/>
              </a:rPr>
              <a:t>示例：</a:t>
            </a:r>
            <a:endParaRPr lang="zh-CN" altLang="en-US"/>
          </a:p>
          <a:p>
            <a:pPr lvl="0"/>
            <a:r>
              <a:rPr lang="en-US" altLang="zh-CN">
                <a:sym typeface="+mn-ea"/>
              </a:rPr>
              <a:t>hadoop fs -stat path</a:t>
            </a:r>
            <a:endParaRPr lang="en-US" altLang="zh-CN"/>
          </a:p>
          <a:p>
            <a:pPr lvl="0"/>
            <a:r>
              <a:rPr lang="zh-CN" altLang="en-US">
                <a:sym typeface="+mn-ea"/>
              </a:rPr>
              <a:t>返回值：</a:t>
            </a:r>
            <a:endParaRPr lang="zh-CN" altLang="en-US"/>
          </a:p>
          <a:p>
            <a:pPr lvl="0"/>
            <a:r>
              <a:rPr lang="zh-CN" altLang="en-US">
                <a:sym typeface="+mn-ea"/>
              </a:rPr>
              <a:t>成功返回</a:t>
            </a:r>
            <a:r>
              <a:rPr lang="en-US" altLang="zh-CN">
                <a:sym typeface="+mn-ea"/>
              </a:rPr>
              <a:t>0</a:t>
            </a:r>
            <a:r>
              <a:rPr lang="zh-CN" altLang="en-US">
                <a:sym typeface="+mn-ea"/>
              </a:rPr>
              <a:t>，失败返回</a:t>
            </a:r>
            <a:r>
              <a:rPr lang="en-US" altLang="zh-CN">
                <a:sym typeface="+mn-ea"/>
              </a:rPr>
              <a:t>-1</a:t>
            </a:r>
            <a:r>
              <a:rPr lang="zh-CN" altLang="en-US">
                <a:sym typeface="+mn-ea"/>
              </a:rPr>
              <a:t>。</a:t>
            </a:r>
            <a:endParaRPr lang="zh-CN" altLang="en-US"/>
          </a:p>
          <a:p>
            <a:pPr lvl="0"/>
            <a:r>
              <a:rPr lang="en-US" altLang="zh-CN">
                <a:sym typeface="+mn-ea"/>
              </a:rPr>
              <a:t>tail</a:t>
            </a:r>
            <a:endParaRPr lang="en-US" altLang="zh-CN"/>
          </a:p>
          <a:p>
            <a:pPr lvl="0"/>
            <a:r>
              <a:rPr lang="zh-CN" altLang="en-US">
                <a:sym typeface="+mn-ea"/>
              </a:rPr>
              <a:t>使用方法：</a:t>
            </a:r>
            <a:r>
              <a:rPr lang="en-US" altLang="zh-CN">
                <a:sym typeface="+mn-ea"/>
              </a:rPr>
              <a:t>hadoop fs -tail [-f] URI</a:t>
            </a:r>
            <a:endParaRPr lang="en-US" altLang="zh-CN"/>
          </a:p>
          <a:p>
            <a:pPr lvl="0"/>
            <a:r>
              <a:rPr lang="zh-CN" altLang="en-US">
                <a:sym typeface="+mn-ea"/>
              </a:rPr>
              <a:t>将文件尾部</a:t>
            </a:r>
            <a:r>
              <a:rPr lang="en-US" altLang="zh-CN">
                <a:sym typeface="+mn-ea"/>
              </a:rPr>
              <a:t>1K</a:t>
            </a:r>
            <a:r>
              <a:rPr lang="zh-CN" altLang="en-US">
                <a:sym typeface="+mn-ea"/>
              </a:rPr>
              <a:t>字节的内容输出到</a:t>
            </a:r>
            <a:r>
              <a:rPr lang="en-US" altLang="zh-CN">
                <a:sym typeface="+mn-ea"/>
              </a:rPr>
              <a:t>stdout</a:t>
            </a:r>
            <a:r>
              <a:rPr lang="zh-CN" altLang="en-US">
                <a:sym typeface="+mn-ea"/>
              </a:rPr>
              <a:t>。支持</a:t>
            </a:r>
            <a:r>
              <a:rPr lang="en-US" altLang="zh-CN">
                <a:sym typeface="+mn-ea"/>
              </a:rPr>
              <a:t>-f</a:t>
            </a:r>
            <a:r>
              <a:rPr lang="zh-CN" altLang="en-US">
                <a:sym typeface="+mn-ea"/>
              </a:rPr>
              <a:t>选项，行为和</a:t>
            </a:r>
            <a:r>
              <a:rPr lang="en-US" altLang="zh-CN">
                <a:sym typeface="+mn-ea"/>
              </a:rPr>
              <a:t>Unix</a:t>
            </a:r>
            <a:r>
              <a:rPr lang="zh-CN" altLang="en-US">
                <a:sym typeface="+mn-ea"/>
              </a:rPr>
              <a:t>中一致。</a:t>
            </a:r>
            <a:endParaRPr lang="zh-CN" altLang="en-US"/>
          </a:p>
          <a:p>
            <a:pPr lvl="0"/>
            <a:r>
              <a:rPr lang="zh-CN" altLang="en-US">
                <a:sym typeface="+mn-ea"/>
              </a:rPr>
              <a:t>示例：</a:t>
            </a:r>
            <a:endParaRPr lang="zh-CN" altLang="en-US"/>
          </a:p>
          <a:p>
            <a:pPr lvl="0"/>
            <a:r>
              <a:rPr lang="en-US" altLang="zh-CN">
                <a:sym typeface="+mn-ea"/>
              </a:rPr>
              <a:t>hadoop fs -tail pathname</a:t>
            </a:r>
            <a:endParaRPr lang="en-US" altLang="zh-CN"/>
          </a:p>
          <a:p>
            <a:pPr lvl="0"/>
            <a:r>
              <a:rPr lang="zh-CN" altLang="en-US">
                <a:sym typeface="+mn-ea"/>
              </a:rPr>
              <a:t>返回值：</a:t>
            </a:r>
            <a:endParaRPr lang="zh-CN" altLang="en-US"/>
          </a:p>
          <a:p>
            <a:pPr lvl="0"/>
            <a:r>
              <a:rPr lang="zh-CN" altLang="en-US">
                <a:sym typeface="+mn-ea"/>
              </a:rPr>
              <a:t>成功返回</a:t>
            </a:r>
            <a:r>
              <a:rPr lang="en-US" altLang="zh-CN">
                <a:sym typeface="+mn-ea"/>
              </a:rPr>
              <a:t>0</a:t>
            </a:r>
            <a:r>
              <a:rPr lang="zh-CN" altLang="en-US">
                <a:sym typeface="+mn-ea"/>
              </a:rPr>
              <a:t>，失败返回</a:t>
            </a:r>
            <a:r>
              <a:rPr lang="en-US" altLang="zh-CN">
                <a:sym typeface="+mn-ea"/>
              </a:rPr>
              <a:t>-1</a:t>
            </a:r>
            <a:r>
              <a:rPr lang="zh-CN" altLang="en-US">
                <a:sym typeface="+mn-ea"/>
              </a:rPr>
              <a:t>。</a:t>
            </a:r>
            <a:endParaRPr lang="zh-CN" altLang="en-US"/>
          </a:p>
          <a:p>
            <a:pPr lvl="0"/>
            <a:r>
              <a:rPr lang="en-US" altLang="zh-CN">
                <a:sym typeface="+mn-ea"/>
              </a:rPr>
              <a:t>test</a:t>
            </a:r>
            <a:endParaRPr lang="en-US" altLang="zh-CN"/>
          </a:p>
          <a:p>
            <a:pPr lvl="0"/>
            <a:r>
              <a:rPr lang="zh-CN" altLang="en-US">
                <a:sym typeface="+mn-ea"/>
              </a:rPr>
              <a:t>使用方法：</a:t>
            </a:r>
            <a:r>
              <a:rPr lang="en-US" altLang="zh-CN">
                <a:sym typeface="+mn-ea"/>
              </a:rPr>
              <a:t>hadoop fs -test -[ezd] URI</a:t>
            </a:r>
            <a:endParaRPr lang="en-US" altLang="zh-CN"/>
          </a:p>
          <a:p>
            <a:pPr lvl="0"/>
            <a:r>
              <a:rPr lang="zh-CN" altLang="en-US">
                <a:sym typeface="+mn-ea"/>
              </a:rPr>
              <a:t>选项：</a:t>
            </a:r>
            <a:endParaRPr lang="zh-CN" altLang="en-US"/>
          </a:p>
          <a:p>
            <a:pPr lvl="0"/>
            <a:r>
              <a:rPr lang="en-US" altLang="zh-CN">
                <a:sym typeface="+mn-ea"/>
              </a:rPr>
              <a:t>-e </a:t>
            </a:r>
            <a:r>
              <a:rPr lang="zh-CN" altLang="en-US">
                <a:sym typeface="+mn-ea"/>
              </a:rPr>
              <a:t>检查文件是否存在。如果存在则返回</a:t>
            </a:r>
            <a:r>
              <a:rPr lang="en-US" altLang="zh-CN">
                <a:sym typeface="+mn-ea"/>
              </a:rPr>
              <a:t>0</a:t>
            </a:r>
            <a:r>
              <a:rPr lang="zh-CN" altLang="en-US">
                <a:sym typeface="+mn-ea"/>
              </a:rPr>
              <a:t>。</a:t>
            </a:r>
            <a:endParaRPr lang="zh-CN" altLang="en-US"/>
          </a:p>
          <a:p>
            <a:pPr lvl="0"/>
            <a:r>
              <a:rPr lang="en-US" altLang="zh-CN">
                <a:sym typeface="+mn-ea"/>
              </a:rPr>
              <a:t>-z </a:t>
            </a:r>
            <a:r>
              <a:rPr lang="zh-CN" altLang="en-US">
                <a:sym typeface="+mn-ea"/>
              </a:rPr>
              <a:t>检查文件是否是</a:t>
            </a:r>
            <a:r>
              <a:rPr lang="en-US" altLang="zh-CN">
                <a:sym typeface="+mn-ea"/>
              </a:rPr>
              <a:t>0</a:t>
            </a:r>
            <a:r>
              <a:rPr lang="zh-CN" altLang="en-US">
                <a:sym typeface="+mn-ea"/>
              </a:rPr>
              <a:t>字节。如果是则返回</a:t>
            </a:r>
            <a:r>
              <a:rPr lang="en-US" altLang="zh-CN">
                <a:sym typeface="+mn-ea"/>
              </a:rPr>
              <a:t>0</a:t>
            </a:r>
            <a:r>
              <a:rPr lang="zh-CN" altLang="en-US">
                <a:sym typeface="+mn-ea"/>
              </a:rPr>
              <a:t>。</a:t>
            </a:r>
            <a:endParaRPr lang="zh-CN" altLang="en-US"/>
          </a:p>
          <a:p>
            <a:pPr lvl="0"/>
            <a:r>
              <a:rPr lang="en-US" altLang="zh-CN">
                <a:sym typeface="+mn-ea"/>
              </a:rPr>
              <a:t>-d </a:t>
            </a:r>
            <a:r>
              <a:rPr lang="zh-CN" altLang="en-US">
                <a:sym typeface="+mn-ea"/>
              </a:rPr>
              <a:t>如果路径是个目录，则返回</a:t>
            </a:r>
            <a:r>
              <a:rPr lang="en-US" altLang="zh-CN">
                <a:sym typeface="+mn-ea"/>
              </a:rPr>
              <a:t>1</a:t>
            </a:r>
            <a:r>
              <a:rPr lang="zh-CN" altLang="en-US">
                <a:sym typeface="+mn-ea"/>
              </a:rPr>
              <a:t>，否则返回</a:t>
            </a:r>
            <a:r>
              <a:rPr lang="en-US" altLang="zh-CN">
                <a:sym typeface="+mn-ea"/>
              </a:rPr>
              <a:t>0</a:t>
            </a:r>
            <a:r>
              <a:rPr lang="zh-CN" altLang="en-US">
                <a:sym typeface="+mn-ea"/>
              </a:rPr>
              <a:t>。</a:t>
            </a:r>
            <a:endParaRPr lang="zh-CN" altLang="en-US"/>
          </a:p>
          <a:p>
            <a:pPr lvl="0"/>
            <a:r>
              <a:rPr lang="zh-CN" altLang="en-US">
                <a:sym typeface="+mn-ea"/>
              </a:rPr>
              <a:t>示例：</a:t>
            </a:r>
            <a:endParaRPr lang="zh-CN" altLang="en-US"/>
          </a:p>
          <a:p>
            <a:pPr lvl="0"/>
            <a:r>
              <a:rPr lang="en-US" altLang="zh-CN">
                <a:sym typeface="+mn-ea"/>
              </a:rPr>
              <a:t>hadoop fs -test -e filename</a:t>
            </a:r>
            <a:endParaRPr lang="en-US" altLang="zh-CN"/>
          </a:p>
          <a:p>
            <a:pPr lvl="0"/>
            <a:r>
              <a:rPr lang="en-US" altLang="zh-CN">
                <a:sym typeface="+mn-ea"/>
              </a:rPr>
              <a:t>text</a:t>
            </a:r>
            <a:endParaRPr lang="en-US" altLang="zh-CN"/>
          </a:p>
          <a:p>
            <a:pPr lvl="0"/>
            <a:r>
              <a:rPr lang="zh-CN" altLang="en-US">
                <a:sym typeface="+mn-ea"/>
              </a:rPr>
              <a:t>使用方法：</a:t>
            </a:r>
            <a:r>
              <a:rPr lang="en-US" altLang="zh-CN">
                <a:sym typeface="+mn-ea"/>
              </a:rPr>
              <a:t>hadoop fs -text &lt;src&gt;</a:t>
            </a:r>
            <a:endParaRPr lang="en-US" altLang="zh-CN"/>
          </a:p>
          <a:p>
            <a:pPr lvl="0"/>
            <a:r>
              <a:rPr lang="zh-CN" altLang="en-US">
                <a:sym typeface="+mn-ea"/>
              </a:rPr>
              <a:t>将源文件输出为文本格式。允许的格式是</a:t>
            </a:r>
            <a:r>
              <a:rPr lang="en-US" altLang="zh-CN">
                <a:sym typeface="+mn-ea"/>
              </a:rPr>
              <a:t>zip</a:t>
            </a:r>
            <a:r>
              <a:rPr lang="zh-CN" altLang="en-US">
                <a:sym typeface="+mn-ea"/>
              </a:rPr>
              <a:t>和</a:t>
            </a:r>
            <a:r>
              <a:rPr lang="en-US" altLang="zh-CN">
                <a:sym typeface="+mn-ea"/>
              </a:rPr>
              <a:t>TextRecordInputStream</a:t>
            </a:r>
            <a:r>
              <a:rPr lang="zh-CN" altLang="en-US">
                <a:sym typeface="+mn-ea"/>
              </a:rPr>
              <a:t>。</a:t>
            </a:r>
            <a:endParaRPr lang="zh-CN" altLang="en-US"/>
          </a:p>
          <a:p>
            <a:pPr lvl="0"/>
            <a:r>
              <a:rPr lang="en-US" altLang="zh-CN">
                <a:sym typeface="+mn-ea"/>
              </a:rPr>
              <a:t>touchz</a:t>
            </a:r>
            <a:endParaRPr lang="en-US" altLang="zh-CN"/>
          </a:p>
          <a:p>
            <a:pPr lvl="0"/>
            <a:r>
              <a:rPr lang="zh-CN" altLang="en-US">
                <a:sym typeface="+mn-ea"/>
              </a:rPr>
              <a:t>使用方法：</a:t>
            </a:r>
            <a:r>
              <a:rPr lang="en-US" altLang="zh-CN">
                <a:sym typeface="+mn-ea"/>
              </a:rPr>
              <a:t>hadoop fs -touchz URI [URI …]</a:t>
            </a:r>
            <a:endParaRPr lang="en-US" altLang="zh-CN"/>
          </a:p>
          <a:p>
            <a:pPr lvl="0"/>
            <a:r>
              <a:rPr lang="zh-CN" altLang="en-US">
                <a:sym typeface="+mn-ea"/>
              </a:rPr>
              <a:t>创建一个</a:t>
            </a:r>
            <a:r>
              <a:rPr lang="en-US" altLang="zh-CN">
                <a:sym typeface="+mn-ea"/>
              </a:rPr>
              <a:t>0</a:t>
            </a:r>
            <a:r>
              <a:rPr lang="zh-CN" altLang="en-US">
                <a:sym typeface="+mn-ea"/>
              </a:rPr>
              <a:t>字节的空文件。</a:t>
            </a:r>
            <a:endParaRPr lang="zh-CN" altLang="en-US"/>
          </a:p>
          <a:p>
            <a:pPr lvl="0"/>
            <a:r>
              <a:rPr lang="zh-CN" altLang="en-US">
                <a:sym typeface="+mn-ea"/>
              </a:rPr>
              <a:t>示例：</a:t>
            </a:r>
            <a:endParaRPr lang="zh-CN" altLang="en-US"/>
          </a:p>
          <a:p>
            <a:pPr lvl="0"/>
            <a:r>
              <a:rPr lang="en-US" altLang="zh-CN">
                <a:sym typeface="+mn-ea"/>
              </a:rPr>
              <a:t>hadoop -touchz pathname</a:t>
            </a:r>
            <a:endParaRPr lang="en-US" altLang="zh-CN"/>
          </a:p>
          <a:p>
            <a:pPr lvl="0" fontAlgn="base"/>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&lt;property&gt;</a:t>
            </a:r>
            <a:endParaRPr lang="zh-CN" altLang="en-US"/>
          </a:p>
          <a:p>
            <a:r>
              <a:rPr lang="zh-CN" altLang="en-US"/>
              <a:t>  &lt;name&gt;dfs.permissions.enabled&lt;/name&gt;</a:t>
            </a:r>
            <a:endParaRPr lang="zh-CN" altLang="en-US"/>
          </a:p>
          <a:p>
            <a:r>
              <a:rPr lang="zh-CN" altLang="en-US"/>
              <a:t>  &lt;value&gt;false&lt;/value&gt;</a:t>
            </a:r>
            <a:endParaRPr lang="zh-CN" altLang="en-US"/>
          </a:p>
          <a:p>
            <a:r>
              <a:rPr lang="zh-CN" altLang="en-US"/>
              <a:t>&lt;/property&gt;</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矩形 7"/>
          <p:cNvSpPr/>
          <p:nvPr userDrawn="1"/>
        </p:nvSpPr>
        <p:spPr>
          <a:xfrm>
            <a:off x="0" y="3106738"/>
            <a:ext cx="12192000" cy="3751262"/>
          </a:xfrm>
          <a:prstGeom prst="rect">
            <a:avLst/>
          </a:prstGeom>
          <a:solidFill>
            <a:srgbClr val="216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宋体" panose="02010600030101010101" pitchFamily="2" charset="-122"/>
            </a:endParaRPr>
          </a:p>
        </p:txBody>
      </p:sp>
      <p:sp>
        <p:nvSpPr>
          <p:cNvPr id="2" name="标题 1"/>
          <p:cNvSpPr>
            <a:spLocks noGrp="1"/>
          </p:cNvSpPr>
          <p:nvPr>
            <p:ph type="ctrTitle" hasCustomPrompt="1"/>
          </p:nvPr>
        </p:nvSpPr>
        <p:spPr>
          <a:xfrm>
            <a:off x="2971800" y="3447256"/>
            <a:ext cx="6415850" cy="1086803"/>
          </a:xfrm>
        </p:spPr>
        <p:txBody>
          <a:bodyPr anchor="ctr">
            <a:normAutofit/>
          </a:bodyPr>
          <a:lstStyle>
            <a:lvl1pPr algn="ctr">
              <a:defRPr sz="7200" b="1">
                <a:solidFill>
                  <a:schemeClr val="bg1"/>
                </a:solidFill>
              </a:defRPr>
            </a:lvl1pPr>
          </a:lstStyle>
          <a:p>
            <a:r>
              <a:rPr lang="zh-CN" altLang="en-US" dirty="0" smtClean="0"/>
              <a:t>编辑标题</a:t>
            </a:r>
            <a:endParaRPr lang="zh-CN" altLang="en-US" dirty="0"/>
          </a:p>
        </p:txBody>
      </p:sp>
      <p:sp>
        <p:nvSpPr>
          <p:cNvPr id="3" name="副标题 2"/>
          <p:cNvSpPr>
            <a:spLocks noGrp="1"/>
          </p:cNvSpPr>
          <p:nvPr>
            <p:ph type="subTitle" idx="1" hasCustomPrompt="1"/>
          </p:nvPr>
        </p:nvSpPr>
        <p:spPr>
          <a:xfrm>
            <a:off x="5050536" y="4573034"/>
            <a:ext cx="7120128" cy="872170"/>
          </a:xfrm>
        </p:spPr>
        <p:txBody>
          <a:bodyPr anchor="ctr">
            <a:normAutofit/>
          </a:bodyPr>
          <a:lstStyle>
            <a:lvl1pPr marL="0" indent="0" algn="ctr">
              <a:buNone/>
              <a:defRPr sz="4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编辑副标题</a:t>
            </a:r>
            <a:endParaRPr lang="zh-CN" altLang="en-US" dirty="0"/>
          </a:p>
        </p:txBody>
      </p:sp>
      <p:sp>
        <p:nvSpPr>
          <p:cNvPr id="6" name="灯片编号占位符 5"/>
          <p:cNvSpPr>
            <a:spLocks noGrp="1"/>
          </p:cNvSpPr>
          <p:nvPr>
            <p:ph type="sldNum" sz="quarter" idx="12"/>
          </p:nvPr>
        </p:nvSpPr>
        <p:spPr/>
        <p:txBody>
          <a:bodyPr/>
          <a:lstStyle/>
          <a:p>
            <a:fld id="{C4E65C0E-7746-4B25-BBE9-E5DDC74B0323}" type="slidenum">
              <a:rPr lang="zh-CN" altLang="en-US" smtClean="0"/>
            </a:fld>
            <a:endParaRPr lang="zh-CN" altLang="en-US"/>
          </a:p>
        </p:txBody>
      </p:sp>
      <p:sp>
        <p:nvSpPr>
          <p:cNvPr id="9" name="文本框 8"/>
          <p:cNvSpPr txBox="1"/>
          <p:nvPr userDrawn="1"/>
        </p:nvSpPr>
        <p:spPr>
          <a:xfrm>
            <a:off x="5078730" y="6498590"/>
            <a:ext cx="2035175" cy="275590"/>
          </a:xfrm>
          <a:prstGeom prst="rect">
            <a:avLst/>
          </a:prstGeom>
          <a:noFill/>
        </p:spPr>
        <p:txBody>
          <a:bodyPr wrap="square" rtlCol="0">
            <a:spAutoFit/>
          </a:bodyPr>
          <a:p>
            <a:endParaRPr lang="en-US" altLang="zh-CN" sz="1200">
              <a:ea typeface="宋体" panose="02010600030101010101" pitchFamily="2" charset="-122"/>
              <a:sym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B336CE23-6A48-4B71-BE35-623C397B9E6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4E65C0E-7746-4B25-BBE9-E5DDC74B0323}" type="slidenum">
              <a:rPr lang="zh-CN" altLang="en-US" smtClean="0"/>
            </a:fld>
            <a:endParaRPr lang="zh-CN" altLang="en-US"/>
          </a:p>
        </p:txBody>
      </p:sp>
      <p:sp>
        <p:nvSpPr>
          <p:cNvPr id="7" name="内容占位符 6"/>
          <p:cNvSpPr>
            <a:spLocks noGrp="1"/>
          </p:cNvSpPr>
          <p:nvPr>
            <p:ph sz="quarter" idx="13"/>
          </p:nvPr>
        </p:nvSpPr>
        <p:spPr>
          <a:xfrm>
            <a:off x="838200" y="372533"/>
            <a:ext cx="10515599" cy="5765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B336CE23-6A48-4B71-BE35-623C397B9E6F}"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E65C0E-7746-4B25-BBE9-E5DDC74B032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7" name="组合 7"/>
          <p:cNvGrpSpPr/>
          <p:nvPr userDrawn="1"/>
        </p:nvGrpSpPr>
        <p:grpSpPr bwMode="auto">
          <a:xfrm>
            <a:off x="2144713" y="2070100"/>
            <a:ext cx="7988300" cy="2717800"/>
            <a:chOff x="2621623" y="2070100"/>
            <a:chExt cx="7988320" cy="2717800"/>
          </a:xfrm>
        </p:grpSpPr>
        <p:sp>
          <p:nvSpPr>
            <p:cNvPr id="18" name="矩形 17"/>
            <p:cNvSpPr/>
            <p:nvPr/>
          </p:nvSpPr>
          <p:spPr>
            <a:xfrm>
              <a:off x="2621623" y="2070100"/>
              <a:ext cx="7988320" cy="2717800"/>
            </a:xfrm>
            <a:prstGeom prst="rect">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190">
                <a:solidFill>
                  <a:prstClr val="white"/>
                </a:solidFill>
                <a:ea typeface="宋体" panose="02010600030101010101" pitchFamily="2" charset="-122"/>
              </a:endParaRPr>
            </a:p>
          </p:txBody>
        </p:sp>
        <p:sp>
          <p:nvSpPr>
            <p:cNvPr id="19" name="矩形 18"/>
            <p:cNvSpPr/>
            <p:nvPr/>
          </p:nvSpPr>
          <p:spPr>
            <a:xfrm>
              <a:off x="2747035" y="2209800"/>
              <a:ext cx="7737494" cy="2438400"/>
            </a:xfrm>
            <a:prstGeom prst="rect">
              <a:avLst/>
            </a:prstGeom>
            <a:solidFill>
              <a:srgbClr val="2169A7"/>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190">
                <a:solidFill>
                  <a:prstClr val="white"/>
                </a:solidFill>
                <a:ea typeface="宋体" panose="02010600030101010101" pitchFamily="2" charset="-122"/>
              </a:endParaRPr>
            </a:p>
          </p:txBody>
        </p:sp>
      </p:grpSp>
      <p:cxnSp>
        <p:nvCxnSpPr>
          <p:cNvPr id="20" name="直接连接符 19"/>
          <p:cNvCxnSpPr/>
          <p:nvPr userDrawn="1"/>
        </p:nvCxnSpPr>
        <p:spPr>
          <a:xfrm>
            <a:off x="4225925" y="2752725"/>
            <a:ext cx="0" cy="13525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任意多边形 20"/>
          <p:cNvSpPr>
            <a:spLocks noChangeAspect="1"/>
          </p:cNvSpPr>
          <p:nvPr userDrawn="1"/>
        </p:nvSpPr>
        <p:spPr>
          <a:xfrm>
            <a:off x="3065463" y="2960688"/>
            <a:ext cx="1092200" cy="949325"/>
          </a:xfrm>
          <a:custGeom>
            <a:avLst/>
            <a:gdLst>
              <a:gd name="connsiteX0" fmla="*/ 2136838 w 4244134"/>
              <a:gd name="connsiteY0" fmla="*/ 2537631 h 3693319"/>
              <a:gd name="connsiteX1" fmla="*/ 2299844 w 4244134"/>
              <a:gd name="connsiteY1" fmla="*/ 2700637 h 3693319"/>
              <a:gd name="connsiteX2" fmla="*/ 2462850 w 4244134"/>
              <a:gd name="connsiteY2" fmla="*/ 2537631 h 3693319"/>
              <a:gd name="connsiteX3" fmla="*/ 616723 w 4244134"/>
              <a:gd name="connsiteY3" fmla="*/ 1748051 h 3693319"/>
              <a:gd name="connsiteX4" fmla="*/ 2488723 w 4244134"/>
              <a:gd name="connsiteY4" fmla="*/ 1748051 h 3693319"/>
              <a:gd name="connsiteX5" fmla="*/ 2488723 w 4244134"/>
              <a:gd name="connsiteY5" fmla="*/ 1884677 h 3693319"/>
              <a:gd name="connsiteX6" fmla="*/ 616723 w 4244134"/>
              <a:gd name="connsiteY6" fmla="*/ 1884677 h 3693319"/>
              <a:gd name="connsiteX7" fmla="*/ 616723 w 4244134"/>
              <a:gd name="connsiteY7" fmla="*/ 1421574 h 3693319"/>
              <a:gd name="connsiteX8" fmla="*/ 2488723 w 4244134"/>
              <a:gd name="connsiteY8" fmla="*/ 1421574 h 3693319"/>
              <a:gd name="connsiteX9" fmla="*/ 2488723 w 4244134"/>
              <a:gd name="connsiteY9" fmla="*/ 1558200 h 3693319"/>
              <a:gd name="connsiteX10" fmla="*/ 616723 w 4244134"/>
              <a:gd name="connsiteY10" fmla="*/ 1558200 h 3693319"/>
              <a:gd name="connsiteX11" fmla="*/ 616723 w 4244134"/>
              <a:gd name="connsiteY11" fmla="*/ 1095097 h 3693319"/>
              <a:gd name="connsiteX12" fmla="*/ 2488723 w 4244134"/>
              <a:gd name="connsiteY12" fmla="*/ 1095097 h 3693319"/>
              <a:gd name="connsiteX13" fmla="*/ 2488723 w 4244134"/>
              <a:gd name="connsiteY13" fmla="*/ 1231723 h 3693319"/>
              <a:gd name="connsiteX14" fmla="*/ 616723 w 4244134"/>
              <a:gd name="connsiteY14" fmla="*/ 1231723 h 3693319"/>
              <a:gd name="connsiteX15" fmla="*/ 204718 w 4244134"/>
              <a:gd name="connsiteY15" fmla="*/ 204718 h 3693319"/>
              <a:gd name="connsiteX16" fmla="*/ 204718 w 4244134"/>
              <a:gd name="connsiteY16" fmla="*/ 3488601 h 3693319"/>
              <a:gd name="connsiteX17" fmla="*/ 2907082 w 4244134"/>
              <a:gd name="connsiteY17" fmla="*/ 3488601 h 3693319"/>
              <a:gd name="connsiteX18" fmla="*/ 2907082 w 4244134"/>
              <a:gd name="connsiteY18" fmla="*/ 3096000 h 3693319"/>
              <a:gd name="connsiteX19" fmla="*/ 2907082 w 4244134"/>
              <a:gd name="connsiteY19" fmla="*/ 2973318 h 3693319"/>
              <a:gd name="connsiteX20" fmla="*/ 2907082 w 4244134"/>
              <a:gd name="connsiteY20" fmla="*/ 2619924 h 3693319"/>
              <a:gd name="connsiteX21" fmla="*/ 2302633 w 4244134"/>
              <a:gd name="connsiteY21" fmla="*/ 3224372 h 3693319"/>
              <a:gd name="connsiteX22" fmla="*/ 2288873 w 4244134"/>
              <a:gd name="connsiteY22" fmla="*/ 3210611 h 3693319"/>
              <a:gd name="connsiteX23" fmla="*/ 2286083 w 4244134"/>
              <a:gd name="connsiteY23" fmla="*/ 3213400 h 3693319"/>
              <a:gd name="connsiteX24" fmla="*/ 1610314 w 4244134"/>
              <a:gd name="connsiteY24" fmla="*/ 2537631 h 3693319"/>
              <a:gd name="connsiteX25" fmla="*/ 616723 w 4244134"/>
              <a:gd name="connsiteY25" fmla="*/ 2537631 h 3693319"/>
              <a:gd name="connsiteX26" fmla="*/ 616723 w 4244134"/>
              <a:gd name="connsiteY26" fmla="*/ 2401005 h 3693319"/>
              <a:gd name="connsiteX27" fmla="*/ 1473688 w 4244134"/>
              <a:gd name="connsiteY27" fmla="*/ 2401005 h 3693319"/>
              <a:gd name="connsiteX28" fmla="*/ 1340342 w 4244134"/>
              <a:gd name="connsiteY28" fmla="*/ 2267659 h 3693319"/>
              <a:gd name="connsiteX29" fmla="*/ 1396846 w 4244134"/>
              <a:gd name="connsiteY29" fmla="*/ 2211154 h 3693319"/>
              <a:gd name="connsiteX30" fmla="*/ 616723 w 4244134"/>
              <a:gd name="connsiteY30" fmla="*/ 2211154 h 3693319"/>
              <a:gd name="connsiteX31" fmla="*/ 616723 w 4244134"/>
              <a:gd name="connsiteY31" fmla="*/ 2074528 h 3693319"/>
              <a:gd name="connsiteX32" fmla="*/ 1533472 w 4244134"/>
              <a:gd name="connsiteY32" fmla="*/ 2074528 h 3693319"/>
              <a:gd name="connsiteX33" fmla="*/ 1603604 w 4244134"/>
              <a:gd name="connsiteY33" fmla="*/ 2004396 h 3693319"/>
              <a:gd name="connsiteX34" fmla="*/ 1673735 w 4244134"/>
              <a:gd name="connsiteY34" fmla="*/ 2074528 h 3693319"/>
              <a:gd name="connsiteX35" fmla="*/ 2488723 w 4244134"/>
              <a:gd name="connsiteY35" fmla="*/ 2074528 h 3693319"/>
              <a:gd name="connsiteX36" fmla="*/ 2488723 w 4244134"/>
              <a:gd name="connsiteY36" fmla="*/ 2211154 h 3693319"/>
              <a:gd name="connsiteX37" fmla="*/ 1810361 w 4244134"/>
              <a:gd name="connsiteY37" fmla="*/ 2211154 h 3693319"/>
              <a:gd name="connsiteX38" fmla="*/ 2000212 w 4244134"/>
              <a:gd name="connsiteY38" fmla="*/ 2401005 h 3693319"/>
              <a:gd name="connsiteX39" fmla="*/ 2488723 w 4244134"/>
              <a:gd name="connsiteY39" fmla="*/ 2401005 h 3693319"/>
              <a:gd name="connsiteX40" fmla="*/ 2488723 w 4244134"/>
              <a:gd name="connsiteY40" fmla="*/ 2511758 h 3693319"/>
              <a:gd name="connsiteX41" fmla="*/ 2907082 w 4244134"/>
              <a:gd name="connsiteY41" fmla="*/ 2093399 h 3693319"/>
              <a:gd name="connsiteX42" fmla="*/ 2907082 w 4244134"/>
              <a:gd name="connsiteY42" fmla="*/ 204718 h 3693319"/>
              <a:gd name="connsiteX43" fmla="*/ 0 w 4244134"/>
              <a:gd name="connsiteY43" fmla="*/ 0 h 3693319"/>
              <a:gd name="connsiteX44" fmla="*/ 204718 w 4244134"/>
              <a:gd name="connsiteY44" fmla="*/ 0 h 3693319"/>
              <a:gd name="connsiteX45" fmla="*/ 204718 w 4244134"/>
              <a:gd name="connsiteY45" fmla="*/ 1 h 3693319"/>
              <a:gd name="connsiteX46" fmla="*/ 2907082 w 4244134"/>
              <a:gd name="connsiteY46" fmla="*/ 1 h 3693319"/>
              <a:gd name="connsiteX47" fmla="*/ 2907082 w 4244134"/>
              <a:gd name="connsiteY47" fmla="*/ 0 h 3693319"/>
              <a:gd name="connsiteX48" fmla="*/ 3111799 w 4244134"/>
              <a:gd name="connsiteY48" fmla="*/ 0 h 3693319"/>
              <a:gd name="connsiteX49" fmla="*/ 3111799 w 4244134"/>
              <a:gd name="connsiteY49" fmla="*/ 1888682 h 3693319"/>
              <a:gd name="connsiteX50" fmla="*/ 3980872 w 4244134"/>
              <a:gd name="connsiteY50" fmla="*/ 1019609 h 3693319"/>
              <a:gd name="connsiteX51" fmla="*/ 4244134 w 4244134"/>
              <a:gd name="connsiteY51" fmla="*/ 1282871 h 3693319"/>
              <a:gd name="connsiteX52" fmla="*/ 3111799 w 4244134"/>
              <a:gd name="connsiteY52" fmla="*/ 2415207 h 3693319"/>
              <a:gd name="connsiteX53" fmla="*/ 3111799 w 4244134"/>
              <a:gd name="connsiteY53" fmla="*/ 2973318 h 3693319"/>
              <a:gd name="connsiteX54" fmla="*/ 3111799 w 4244134"/>
              <a:gd name="connsiteY54" fmla="*/ 3096000 h 3693319"/>
              <a:gd name="connsiteX55" fmla="*/ 3111799 w 4244134"/>
              <a:gd name="connsiteY55" fmla="*/ 3693319 h 3693319"/>
              <a:gd name="connsiteX56" fmla="*/ 2907082 w 4244134"/>
              <a:gd name="connsiteY56" fmla="*/ 3693319 h 3693319"/>
              <a:gd name="connsiteX57" fmla="*/ 2907082 w 4244134"/>
              <a:gd name="connsiteY57" fmla="*/ 3693318 h 3693319"/>
              <a:gd name="connsiteX58" fmla="*/ 1 w 4244134"/>
              <a:gd name="connsiteY58" fmla="*/ 3693318 h 3693319"/>
              <a:gd name="connsiteX59" fmla="*/ 1 w 4244134"/>
              <a:gd name="connsiteY59" fmla="*/ 3636000 h 3693319"/>
              <a:gd name="connsiteX60" fmla="*/ 0 w 4244134"/>
              <a:gd name="connsiteY60" fmla="*/ 3636000 h 369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244134" h="3693319">
                <a:moveTo>
                  <a:pt x="2136838" y="2537631"/>
                </a:moveTo>
                <a:lnTo>
                  <a:pt x="2299844" y="2700637"/>
                </a:lnTo>
                <a:lnTo>
                  <a:pt x="2462850" y="2537631"/>
                </a:lnTo>
                <a:close/>
                <a:moveTo>
                  <a:pt x="616723" y="1748051"/>
                </a:moveTo>
                <a:lnTo>
                  <a:pt x="2488723" y="1748051"/>
                </a:lnTo>
                <a:lnTo>
                  <a:pt x="2488723" y="1884677"/>
                </a:lnTo>
                <a:lnTo>
                  <a:pt x="616723" y="1884677"/>
                </a:lnTo>
                <a:close/>
                <a:moveTo>
                  <a:pt x="616723" y="1421574"/>
                </a:moveTo>
                <a:lnTo>
                  <a:pt x="2488723" y="1421574"/>
                </a:lnTo>
                <a:lnTo>
                  <a:pt x="2488723" y="1558200"/>
                </a:lnTo>
                <a:lnTo>
                  <a:pt x="616723" y="1558200"/>
                </a:lnTo>
                <a:close/>
                <a:moveTo>
                  <a:pt x="616723" y="1095097"/>
                </a:moveTo>
                <a:lnTo>
                  <a:pt x="2488723" y="1095097"/>
                </a:lnTo>
                <a:lnTo>
                  <a:pt x="2488723" y="1231723"/>
                </a:lnTo>
                <a:lnTo>
                  <a:pt x="616723" y="1231723"/>
                </a:lnTo>
                <a:close/>
                <a:moveTo>
                  <a:pt x="204718" y="204718"/>
                </a:moveTo>
                <a:lnTo>
                  <a:pt x="204718" y="3488601"/>
                </a:lnTo>
                <a:lnTo>
                  <a:pt x="2907082" y="3488601"/>
                </a:lnTo>
                <a:lnTo>
                  <a:pt x="2907082" y="3096000"/>
                </a:lnTo>
                <a:lnTo>
                  <a:pt x="2907082" y="2973318"/>
                </a:lnTo>
                <a:lnTo>
                  <a:pt x="2907082" y="2619924"/>
                </a:lnTo>
                <a:lnTo>
                  <a:pt x="2302633" y="3224372"/>
                </a:lnTo>
                <a:lnTo>
                  <a:pt x="2288873" y="3210611"/>
                </a:lnTo>
                <a:lnTo>
                  <a:pt x="2286083" y="3213400"/>
                </a:lnTo>
                <a:lnTo>
                  <a:pt x="1610314" y="2537631"/>
                </a:lnTo>
                <a:lnTo>
                  <a:pt x="616723" y="2537631"/>
                </a:lnTo>
                <a:lnTo>
                  <a:pt x="616723" y="2401005"/>
                </a:lnTo>
                <a:lnTo>
                  <a:pt x="1473688" y="2401005"/>
                </a:lnTo>
                <a:lnTo>
                  <a:pt x="1340342" y="2267659"/>
                </a:lnTo>
                <a:lnTo>
                  <a:pt x="1396846" y="2211154"/>
                </a:lnTo>
                <a:lnTo>
                  <a:pt x="616723" y="2211154"/>
                </a:lnTo>
                <a:lnTo>
                  <a:pt x="616723" y="2074528"/>
                </a:lnTo>
                <a:lnTo>
                  <a:pt x="1533472" y="2074528"/>
                </a:lnTo>
                <a:lnTo>
                  <a:pt x="1603604" y="2004396"/>
                </a:lnTo>
                <a:lnTo>
                  <a:pt x="1673735" y="2074528"/>
                </a:lnTo>
                <a:lnTo>
                  <a:pt x="2488723" y="2074528"/>
                </a:lnTo>
                <a:lnTo>
                  <a:pt x="2488723" y="2211154"/>
                </a:lnTo>
                <a:lnTo>
                  <a:pt x="1810361" y="2211154"/>
                </a:lnTo>
                <a:lnTo>
                  <a:pt x="2000212" y="2401005"/>
                </a:lnTo>
                <a:lnTo>
                  <a:pt x="2488723" y="2401005"/>
                </a:lnTo>
                <a:lnTo>
                  <a:pt x="2488723" y="2511758"/>
                </a:lnTo>
                <a:lnTo>
                  <a:pt x="2907082" y="2093399"/>
                </a:lnTo>
                <a:lnTo>
                  <a:pt x="2907082" y="204718"/>
                </a:lnTo>
                <a:close/>
                <a:moveTo>
                  <a:pt x="0" y="0"/>
                </a:moveTo>
                <a:lnTo>
                  <a:pt x="204718" y="0"/>
                </a:lnTo>
                <a:lnTo>
                  <a:pt x="204718" y="1"/>
                </a:lnTo>
                <a:lnTo>
                  <a:pt x="2907082" y="1"/>
                </a:lnTo>
                <a:lnTo>
                  <a:pt x="2907082" y="0"/>
                </a:lnTo>
                <a:lnTo>
                  <a:pt x="3111799" y="0"/>
                </a:lnTo>
                <a:lnTo>
                  <a:pt x="3111799" y="1888682"/>
                </a:lnTo>
                <a:lnTo>
                  <a:pt x="3980872" y="1019609"/>
                </a:lnTo>
                <a:lnTo>
                  <a:pt x="4244134" y="1282871"/>
                </a:lnTo>
                <a:lnTo>
                  <a:pt x="3111799" y="2415207"/>
                </a:lnTo>
                <a:lnTo>
                  <a:pt x="3111799" y="2973318"/>
                </a:lnTo>
                <a:lnTo>
                  <a:pt x="3111799" y="3096000"/>
                </a:lnTo>
                <a:lnTo>
                  <a:pt x="3111799" y="3693319"/>
                </a:lnTo>
                <a:lnTo>
                  <a:pt x="2907082" y="3693319"/>
                </a:lnTo>
                <a:lnTo>
                  <a:pt x="2907082" y="3693318"/>
                </a:lnTo>
                <a:lnTo>
                  <a:pt x="1" y="3693318"/>
                </a:lnTo>
                <a:lnTo>
                  <a:pt x="1" y="3636000"/>
                </a:lnTo>
                <a:lnTo>
                  <a:pt x="0" y="3636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宋体" panose="02010600030101010101" pitchFamily="2" charset="-122"/>
            </a:endParaRPr>
          </a:p>
        </p:txBody>
      </p:sp>
      <p:sp>
        <p:nvSpPr>
          <p:cNvPr id="2" name="标题 1"/>
          <p:cNvSpPr>
            <a:spLocks noGrp="1"/>
          </p:cNvSpPr>
          <p:nvPr>
            <p:ph type="title" hasCustomPrompt="1"/>
          </p:nvPr>
        </p:nvSpPr>
        <p:spPr>
          <a:xfrm>
            <a:off x="4540250" y="3402267"/>
            <a:ext cx="3613150" cy="563308"/>
          </a:xfrm>
        </p:spPr>
        <p:txBody>
          <a:bodyPr anchor="b">
            <a:normAutofit/>
          </a:bodyPr>
          <a:lstStyle>
            <a:lvl1pPr>
              <a:defRPr sz="3200" b="1">
                <a:solidFill>
                  <a:schemeClr val="bg1"/>
                </a:solidFill>
              </a:defRPr>
            </a:lvl1pPr>
          </a:lstStyle>
          <a:p>
            <a:r>
              <a:rPr lang="zh-CN" altLang="en-US" dirty="0" smtClean="0"/>
              <a:t>编辑标题</a:t>
            </a:r>
            <a:endParaRPr lang="zh-CN" altLang="en-US" dirty="0"/>
          </a:p>
        </p:txBody>
      </p:sp>
      <p:sp>
        <p:nvSpPr>
          <p:cNvPr id="3" name="文本占位符 2"/>
          <p:cNvSpPr>
            <a:spLocks noGrp="1"/>
          </p:cNvSpPr>
          <p:nvPr>
            <p:ph type="body" idx="1"/>
          </p:nvPr>
        </p:nvSpPr>
        <p:spPr>
          <a:xfrm>
            <a:off x="4540250" y="4105275"/>
            <a:ext cx="4754372" cy="342516"/>
          </a:xfrm>
        </p:spPr>
        <p:txBody>
          <a:bodyPr>
            <a:normAutofit/>
          </a:bodyPr>
          <a:lstStyle>
            <a:lvl1pPr marL="0" indent="0">
              <a:buNone/>
              <a:defRPr sz="18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6" name="灯片编号占位符 5"/>
          <p:cNvSpPr>
            <a:spLocks noGrp="1"/>
          </p:cNvSpPr>
          <p:nvPr>
            <p:ph type="sldNum" sz="quarter" idx="12"/>
          </p:nvPr>
        </p:nvSpPr>
        <p:spPr/>
        <p:txBody>
          <a:bodyPr/>
          <a:lstStyle/>
          <a:p>
            <a:fld id="{C4E65C0E-7746-4B25-BBE9-E5DDC74B0323}" type="slidenum">
              <a:rPr lang="zh-CN" altLang="en-US" smtClean="0"/>
            </a:fld>
            <a:endParaRPr lang="zh-CN" altLang="en-US"/>
          </a:p>
        </p:txBody>
      </p:sp>
      <p:sp>
        <p:nvSpPr>
          <p:cNvPr id="9" name="文本框 8"/>
          <p:cNvSpPr txBox="1"/>
          <p:nvPr userDrawn="1"/>
        </p:nvSpPr>
        <p:spPr>
          <a:xfrm>
            <a:off x="5078730" y="6498590"/>
            <a:ext cx="2035175" cy="275590"/>
          </a:xfrm>
          <a:prstGeom prst="rect">
            <a:avLst/>
          </a:prstGeom>
          <a:noFill/>
        </p:spPr>
        <p:txBody>
          <a:bodyPr wrap="square" rtlCol="0">
            <a:spAutoFit/>
          </a:bodyPr>
          <a:p>
            <a:endParaRPr lang="en-US" altLang="zh-CN" sz="1200">
              <a:ea typeface="宋体" panose="02010600030101010101" pitchFamily="2" charset="-122"/>
              <a:sym typeface="+mn-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336CE23-6A48-4B71-BE35-623C397B9E6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E65C0E-7746-4B25-BBE9-E5DDC74B032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757366"/>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650067"/>
            <a:ext cx="5157787" cy="3539596"/>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757366"/>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650067"/>
            <a:ext cx="5183188" cy="3539596"/>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336CE23-6A48-4B71-BE35-623C397B9E6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4E65C0E-7746-4B25-BBE9-E5DDC74B032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矩形 8"/>
          <p:cNvSpPr/>
          <p:nvPr userDrawn="1"/>
        </p:nvSpPr>
        <p:spPr>
          <a:xfrm>
            <a:off x="0" y="1147763"/>
            <a:ext cx="12192000" cy="4702175"/>
          </a:xfrm>
          <a:prstGeom prst="rect">
            <a:avLst/>
          </a:prstGeom>
          <a:solidFill>
            <a:srgbClr val="216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宋体" panose="02010600030101010101" pitchFamily="2" charset="-122"/>
            </a:endParaRPr>
          </a:p>
        </p:txBody>
      </p:sp>
      <p:sp>
        <p:nvSpPr>
          <p:cNvPr id="2" name="标题 1"/>
          <p:cNvSpPr>
            <a:spLocks noGrp="1"/>
          </p:cNvSpPr>
          <p:nvPr>
            <p:ph type="title" hasCustomPrompt="1"/>
          </p:nvPr>
        </p:nvSpPr>
        <p:spPr>
          <a:xfrm>
            <a:off x="4038600" y="2888869"/>
            <a:ext cx="7570534" cy="1325563"/>
          </a:xfrm>
        </p:spPr>
        <p:txBody>
          <a:bodyPr>
            <a:noAutofit/>
          </a:bodyPr>
          <a:lstStyle>
            <a:lvl1pPr>
              <a:defRPr sz="6600" b="1">
                <a:solidFill>
                  <a:schemeClr val="bg1"/>
                </a:solidFill>
              </a:defRPr>
            </a:lvl1pPr>
          </a:lstStyle>
          <a:p>
            <a:r>
              <a:rPr lang="zh-CN" altLang="en-US" dirty="0" smtClean="0"/>
              <a:t>编辑标题</a:t>
            </a:r>
            <a:endParaRPr lang="zh-CN" altLang="en-US" dirty="0"/>
          </a:p>
        </p:txBody>
      </p:sp>
      <p:sp>
        <p:nvSpPr>
          <p:cNvPr id="5" name="灯片编号占位符 4"/>
          <p:cNvSpPr>
            <a:spLocks noGrp="1"/>
          </p:cNvSpPr>
          <p:nvPr>
            <p:ph type="sldNum" sz="quarter" idx="12"/>
          </p:nvPr>
        </p:nvSpPr>
        <p:spPr/>
        <p:txBody>
          <a:bodyPr/>
          <a:lstStyle/>
          <a:p>
            <a:fld id="{C4E65C0E-7746-4B25-BBE9-E5DDC74B0323}" type="slidenum">
              <a:rPr lang="zh-CN" altLang="en-US" smtClean="0"/>
            </a:fld>
            <a:endParaRPr lang="zh-CN" altLang="en-US"/>
          </a:p>
        </p:txBody>
      </p:sp>
      <p:sp>
        <p:nvSpPr>
          <p:cNvPr id="3" name="文本框 2"/>
          <p:cNvSpPr txBox="1"/>
          <p:nvPr userDrawn="1"/>
        </p:nvSpPr>
        <p:spPr>
          <a:xfrm>
            <a:off x="5078730" y="6498590"/>
            <a:ext cx="2035175" cy="275590"/>
          </a:xfrm>
          <a:prstGeom prst="rect">
            <a:avLst/>
          </a:prstGeom>
          <a:noFill/>
        </p:spPr>
        <p:txBody>
          <a:bodyPr wrap="square" rtlCol="0">
            <a:spAutoFit/>
          </a:bodyPr>
          <a:p>
            <a:endParaRPr lang="en-US" altLang="zh-CN" sz="1200">
              <a:ea typeface="宋体" panose="02010600030101010101" pitchFamily="2" charset="-122"/>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直角三角形 4"/>
          <p:cNvSpPr/>
          <p:nvPr userDrawn="1"/>
        </p:nvSpPr>
        <p:spPr>
          <a:xfrm>
            <a:off x="0" y="6215063"/>
            <a:ext cx="3235325" cy="642937"/>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宋体" panose="02010600030101010101" pitchFamily="2" charset="-122"/>
            </a:endParaRPr>
          </a:p>
        </p:txBody>
      </p:sp>
      <p:sp>
        <p:nvSpPr>
          <p:cNvPr id="6" name="直角三角形 5"/>
          <p:cNvSpPr/>
          <p:nvPr userDrawn="1"/>
        </p:nvSpPr>
        <p:spPr>
          <a:xfrm flipH="1">
            <a:off x="8982075" y="6215063"/>
            <a:ext cx="3217863" cy="644525"/>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宋体" panose="02010600030101010101" pitchFamily="2" charset="-122"/>
            </a:endParaRPr>
          </a:p>
        </p:txBody>
      </p:sp>
      <p:sp>
        <p:nvSpPr>
          <p:cNvPr id="4" name="灯片编号占位符 3"/>
          <p:cNvSpPr>
            <a:spLocks noGrp="1"/>
          </p:cNvSpPr>
          <p:nvPr>
            <p:ph type="sldNum" sz="quarter" idx="12"/>
          </p:nvPr>
        </p:nvSpPr>
        <p:spPr/>
        <p:txBody>
          <a:bodyPr/>
          <a:lstStyle/>
          <a:p>
            <a:fld id="{C4E65C0E-7746-4B25-BBE9-E5DDC74B0323}" type="slidenum">
              <a:rPr lang="zh-CN" altLang="en-US" smtClean="0"/>
            </a:fld>
            <a:endParaRPr lang="zh-CN" altLang="en-US"/>
          </a:p>
        </p:txBody>
      </p:sp>
      <p:sp>
        <p:nvSpPr>
          <p:cNvPr id="2" name="标题 1"/>
          <p:cNvSpPr>
            <a:spLocks noGrp="1"/>
          </p:cNvSpPr>
          <p:nvPr>
            <p:ph type="title"/>
          </p:nvPr>
        </p:nvSpPr>
        <p:spPr/>
        <p:txBody>
          <a:bodyPr/>
          <a:p>
            <a:r>
              <a:rPr lang="zh-CN" altLang="en-US" smtClean="0"/>
              <a:t>单击此处编辑母版标题样式</a:t>
            </a:r>
            <a:endParaRPr lang="zh-CN" altLang="en-US"/>
          </a:p>
        </p:txBody>
      </p:sp>
      <p:sp>
        <p:nvSpPr>
          <p:cNvPr id="7" name="内容占位符 6"/>
          <p:cNvSpPr>
            <a:spLocks noGrp="1"/>
          </p:cNvSpPr>
          <p:nvPr>
            <p:ph idx="1" hasCustomPrompt="1"/>
          </p:nvPr>
        </p:nvSpPr>
        <p:spPr/>
        <p:txBody>
          <a:bodyPr/>
          <a:lstStyle>
            <a:lvl1pPr marL="0" indent="0">
              <a:buNone/>
              <a:defRPr/>
            </a:lvl1pPr>
          </a:lstStyle>
          <a:p>
            <a:pPr lvl="0"/>
            <a:endParaRPr lang="zh-CN" altLang="en-US" dirty="0"/>
          </a:p>
        </p:txBody>
      </p:sp>
      <p:sp>
        <p:nvSpPr>
          <p:cNvPr id="9" name="文本框 8"/>
          <p:cNvSpPr txBox="1"/>
          <p:nvPr userDrawn="1"/>
        </p:nvSpPr>
        <p:spPr>
          <a:xfrm>
            <a:off x="5078730" y="6498590"/>
            <a:ext cx="2035175" cy="275590"/>
          </a:xfrm>
          <a:prstGeom prst="rect">
            <a:avLst/>
          </a:prstGeom>
          <a:noFill/>
        </p:spPr>
        <p:txBody>
          <a:bodyPr wrap="square" rtlCol="0">
            <a:spAutoFit/>
          </a:bodyPr>
          <a:p>
            <a:endParaRPr lang="en-US" altLang="zh-CN" sz="1200">
              <a:ea typeface="宋体" panose="02010600030101010101" pitchFamily="2" charset="-122"/>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lstStyle>
            <a:lvl1pPr>
              <a:defRPr sz="32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460736" y="365125"/>
            <a:ext cx="893064" cy="5811838"/>
          </a:xfrm>
        </p:spPr>
        <p:txBody>
          <a:bodyPr vert="eaVert">
            <a:normAutofit/>
          </a:bodyPr>
          <a:lstStyle>
            <a:lvl1pPr>
              <a:defRPr sz="3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38200" y="365125"/>
            <a:ext cx="9457944"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36CE23-6A48-4B71-BE35-623C397B9E6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E65C0E-7746-4B25-BBE9-E5DDC74B032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1.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ea typeface="宋体" panose="02010600030101010101" pitchFamily="2" charset="-122"/>
              </a:defRPr>
            </a:lvl1pPr>
          </a:lstStyle>
          <a:p>
            <a:fld id="{B336CE23-6A48-4B71-BE35-623C397B9E6F}"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ea typeface="宋体" panose="02010600030101010101" pitchFamily="2"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ea typeface="宋体" panose="02010600030101010101" pitchFamily="2" charset="-122"/>
              </a:defRPr>
            </a:lvl1pPr>
          </a:lstStyle>
          <a:p>
            <a:fld id="{C4E65C0E-7746-4B25-BBE9-E5DDC74B0323}" type="slidenum">
              <a:rPr lang="zh-CN" altLang="en-US" smtClean="0"/>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rgbClr val="2169A7"/>
          </a:solidFill>
          <a:latin typeface="+mj-lt"/>
          <a:ea typeface="宋体" panose="02010600030101010101"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宋体"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宋体"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a:xfrm>
            <a:off x="2971800" y="3447415"/>
            <a:ext cx="7936865" cy="1087120"/>
          </a:xfrm>
        </p:spPr>
        <p:txBody>
          <a:bodyPr>
            <a:normAutofit fontScale="90000"/>
          </a:bodyPr>
          <a:lstStyle/>
          <a:p>
            <a:r>
              <a:rPr lang="en-US" altLang="zh-CN" dirty="0"/>
              <a:t>hadoop</a:t>
            </a:r>
            <a:r>
              <a:rPr lang="zh-CN" altLang="en-US" dirty="0"/>
              <a:t>课程</a:t>
            </a:r>
            <a:r>
              <a:rPr lang="en-US" altLang="zh-CN" dirty="0">
                <a:sym typeface="+mn-ea"/>
              </a:rPr>
              <a:t>(v2.7.5)</a:t>
            </a:r>
            <a:endParaRPr lang="zh-CN" altLang="en-US" dirty="0"/>
          </a:p>
        </p:txBody>
      </p:sp>
      <p:sp>
        <p:nvSpPr>
          <p:cNvPr id="9" name="副标题 8"/>
          <p:cNvSpPr>
            <a:spLocks noGrp="1"/>
          </p:cNvSpPr>
          <p:nvPr>
            <p:ph type="subTitle" idx="1"/>
          </p:nvPr>
        </p:nvSpPr>
        <p:spPr/>
        <p:txBody>
          <a:bodyPr/>
          <a:lstStyle/>
          <a:p>
            <a:r>
              <a:rPr lang="zh-CN" altLang="en-US" dirty="0" smtClean="0"/>
              <a:t>讲师：徐葳</a:t>
            </a:r>
            <a:endParaRPr lang="zh-CN" altLang="en-US" dirty="0" smtClean="0"/>
          </a:p>
        </p:txBody>
      </p:sp>
      <p:pic>
        <p:nvPicPr>
          <p:cNvPr id="4" name="图片 3"/>
          <p:cNvPicPr>
            <a:picLocks noChangeAspect="1"/>
          </p:cNvPicPr>
          <p:nvPr/>
        </p:nvPicPr>
        <p:blipFill>
          <a:blip r:embed="rId1"/>
          <a:stretch>
            <a:fillRect/>
          </a:stretch>
        </p:blipFill>
        <p:spPr>
          <a:xfrm>
            <a:off x="5050790" y="1635760"/>
            <a:ext cx="2675890" cy="676275"/>
          </a:xfrm>
          <a:prstGeom prst="rect">
            <a:avLst/>
          </a:prstGeom>
        </p:spPr>
      </p:pic>
    </p:spTree>
    <p:custDataLst>
      <p:tags r:id="rId2"/>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NameNode</a:t>
            </a:r>
            <a:endParaRPr lang="en-US" altLang="zh-CN"/>
          </a:p>
        </p:txBody>
      </p:sp>
      <p:sp>
        <p:nvSpPr>
          <p:cNvPr id="3" name="内容占位符 2"/>
          <p:cNvSpPr>
            <a:spLocks noGrp="1"/>
          </p:cNvSpPr>
          <p:nvPr>
            <p:ph idx="1"/>
          </p:nvPr>
        </p:nvSpPr>
        <p:spPr/>
        <p:txBody>
          <a:bodyPr>
            <a:normAutofit lnSpcReduction="20000"/>
          </a:bodyPr>
          <a:p>
            <a:pPr marL="342900" indent="-342900">
              <a:buClr>
                <a:srgbClr val="4472C4"/>
              </a:buClr>
              <a:buFont typeface="Wingdings" panose="05000000000000000000" charset="0"/>
              <a:buChar char=""/>
            </a:pPr>
            <a:r>
              <a:rPr lang="en-US" altLang="zh-CN"/>
              <a:t>NameNode</a:t>
            </a:r>
            <a:r>
              <a:rPr lang="zh-CN" altLang="en-US"/>
              <a:t>是整个文件系统的管理节点。</a:t>
            </a:r>
            <a:endParaRPr lang="zh-CN" altLang="en-US"/>
          </a:p>
          <a:p>
            <a:pPr marL="800100" lvl="1" indent="-342900">
              <a:buClr>
                <a:srgbClr val="4472C4"/>
              </a:buClr>
              <a:buFont typeface="Wingdings" panose="05000000000000000000" charset="0"/>
              <a:buChar char=""/>
            </a:pPr>
            <a:r>
              <a:rPr lang="zh-CN" altLang="en-US"/>
              <a:t>它维护着整个文件系统的文件</a:t>
            </a:r>
            <a:r>
              <a:rPr lang="zh-CN" altLang="en-US">
                <a:solidFill>
                  <a:srgbClr val="FF0000"/>
                </a:solidFill>
              </a:rPr>
              <a:t>目录树</a:t>
            </a:r>
            <a:r>
              <a:rPr lang="zh-CN" altLang="en-US"/>
              <a:t>，文件/目录的</a:t>
            </a:r>
            <a:r>
              <a:rPr lang="zh-CN" altLang="en-US">
                <a:solidFill>
                  <a:srgbClr val="FF0000"/>
                </a:solidFill>
              </a:rPr>
              <a:t>元信息</a:t>
            </a:r>
            <a:r>
              <a:rPr lang="zh-CN" altLang="en-US"/>
              <a:t>和</a:t>
            </a:r>
            <a:r>
              <a:rPr lang="zh-CN" altLang="en-US">
                <a:solidFill>
                  <a:srgbClr val="FF0000"/>
                </a:solidFill>
              </a:rPr>
              <a:t>每个文件对应的数据块列表</a:t>
            </a:r>
            <a:r>
              <a:rPr lang="zh-CN" altLang="en-US"/>
              <a:t>。</a:t>
            </a:r>
            <a:endParaRPr lang="zh-CN" altLang="en-US"/>
          </a:p>
          <a:p>
            <a:pPr marL="800100" lvl="1" indent="-342900">
              <a:buClr>
                <a:srgbClr val="4472C4"/>
              </a:buClr>
              <a:buFont typeface="Wingdings" panose="05000000000000000000" charset="0"/>
              <a:buChar char=""/>
            </a:pPr>
            <a:r>
              <a:rPr lang="zh-CN" altLang="en-US">
                <a:solidFill>
                  <a:srgbClr val="FF0000"/>
                </a:solidFill>
              </a:rPr>
              <a:t>接收用户的操作请求</a:t>
            </a:r>
            <a:r>
              <a:rPr lang="zh-CN" altLang="en-US"/>
              <a:t>。</a:t>
            </a:r>
            <a:endParaRPr lang="zh-CN" altLang="en-US"/>
          </a:p>
          <a:p>
            <a:pPr marL="342900" indent="-342900">
              <a:buClr>
                <a:srgbClr val="4472C4"/>
              </a:buClr>
              <a:buFont typeface="Wingdings" panose="05000000000000000000" charset="0"/>
              <a:buChar char=""/>
            </a:pPr>
            <a:r>
              <a:rPr lang="en-US" altLang="zh-CN"/>
              <a:t>NameNode</a:t>
            </a:r>
            <a:r>
              <a:rPr lang="zh-CN" altLang="en-US"/>
              <a:t>主要包括以下文件</a:t>
            </a:r>
            <a:r>
              <a:rPr lang="en-US" altLang="zh-CN"/>
              <a:t>[/data/hadoop_repo/dfs/name/current]</a:t>
            </a:r>
            <a:r>
              <a:rPr lang="zh-CN" altLang="en-US"/>
              <a:t>：</a:t>
            </a:r>
            <a:endParaRPr lang="zh-CN" altLang="en-US"/>
          </a:p>
          <a:p>
            <a:pPr marL="800100" lvl="1" indent="-342900">
              <a:buClr>
                <a:srgbClr val="4472C4"/>
              </a:buClr>
              <a:buFont typeface="Wingdings" panose="05000000000000000000" charset="0"/>
              <a:buChar char=""/>
            </a:pPr>
            <a:r>
              <a:rPr lang="zh-CN" altLang="en-US"/>
              <a:t>fsimage:元数据镜像文件。存储某一时段NameNode内存中的元数据信息。</a:t>
            </a:r>
            <a:endParaRPr lang="zh-CN" altLang="en-US"/>
          </a:p>
          <a:p>
            <a:pPr marL="800100" lvl="1" indent="-342900">
              <a:buClr>
                <a:srgbClr val="4472C4"/>
              </a:buClr>
              <a:buFont typeface="Wingdings" panose="05000000000000000000" charset="0"/>
              <a:buChar char=""/>
            </a:pPr>
            <a:r>
              <a:rPr lang="zh-CN" altLang="en-US"/>
              <a:t>edits:操作日志文件【事务文件】。</a:t>
            </a:r>
            <a:endParaRPr lang="zh-CN" altLang="en-US"/>
          </a:p>
          <a:p>
            <a:pPr marL="800100" lvl="1" indent="-342900">
              <a:buClr>
                <a:srgbClr val="4472C4"/>
              </a:buClr>
              <a:buFont typeface="Wingdings" panose="05000000000000000000" charset="0"/>
              <a:buChar char=""/>
            </a:pPr>
            <a:r>
              <a:rPr lang="zh-CN" altLang="en-US"/>
              <a:t>seen_txid</a:t>
            </a:r>
            <a:r>
              <a:rPr lang="en-US" altLang="zh-CN"/>
              <a:t>:是存放transactionId的文件，format之后是0，它代表的是namenode里面的edits_*文件的尾数,namenode重启的时候，会按照seen_txid的数字，循序从头跑edits_0000001~到seen_txid的数字</a:t>
            </a:r>
            <a:r>
              <a:rPr lang="zh-CN" altLang="en-US"/>
              <a:t>。</a:t>
            </a:r>
            <a:endParaRPr lang="zh-CN" altLang="en-US"/>
          </a:p>
          <a:p>
            <a:pPr marL="800100" lvl="1" indent="-342900">
              <a:buClr>
                <a:srgbClr val="4472C4"/>
              </a:buClr>
              <a:buFont typeface="Wingdings" panose="05000000000000000000" charset="0"/>
              <a:buChar char=""/>
            </a:pPr>
            <a:r>
              <a:rPr lang="zh-CN" altLang="en-US"/>
              <a:t>VERSION</a:t>
            </a:r>
            <a:r>
              <a:rPr lang="en-US" altLang="zh-CN"/>
              <a:t>:保存了HDFS的版本</a:t>
            </a:r>
            <a:r>
              <a:rPr lang="zh-CN" altLang="en-US"/>
              <a:t>信息</a:t>
            </a:r>
            <a:endParaRPr lang="zh-CN" altLang="en-US"/>
          </a:p>
          <a:p>
            <a:pPr marL="342900" indent="-342900">
              <a:buClr>
                <a:srgbClr val="4472C4"/>
              </a:buClr>
              <a:buFont typeface="Wingdings" panose="05000000000000000000" charset="0"/>
              <a:buChar char=""/>
            </a:pPr>
            <a:r>
              <a:rPr lang="zh-CN" altLang="en-US"/>
              <a:t>以上这些文件是保存在linux的文件系统中。</a:t>
            </a:r>
            <a:endParaRPr lang="zh-CN" altLang="en-US"/>
          </a:p>
          <a:p>
            <a:pPr marL="800100" lvl="1" indent="-342900">
              <a:buClr>
                <a:srgbClr val="4472C4"/>
              </a:buClr>
              <a:buFont typeface="Wingdings" panose="05000000000000000000" charset="0"/>
              <a:buChar char=""/>
            </a:pPr>
            <a:r>
              <a:rPr lang="en-US" altLang="zh-CN">
                <a:latin typeface="Arial" panose="020B0604020202020204" pitchFamily="34" charset="0"/>
                <a:sym typeface="+mn-ea"/>
              </a:rPr>
              <a:t>hdfs-default.xml</a:t>
            </a:r>
            <a:r>
              <a:rPr lang="zh-CN" altLang="en-US">
                <a:latin typeface="Arial" panose="020B0604020202020204" pitchFamily="34" charset="0"/>
                <a:sym typeface="+mn-ea"/>
              </a:rPr>
              <a:t>的</a:t>
            </a:r>
            <a:r>
              <a:rPr lang="en-US" altLang="zh-CN">
                <a:latin typeface="Arial" panose="020B0604020202020204" pitchFamily="34" charset="0"/>
                <a:sym typeface="+mn-ea"/>
              </a:rPr>
              <a:t>dfs.namenode.name.dir</a:t>
            </a:r>
            <a:r>
              <a:rPr lang="zh-CN" altLang="en-US">
                <a:latin typeface="Arial" panose="020B0604020202020204" pitchFamily="34" charset="0"/>
                <a:sym typeface="+mn-ea"/>
              </a:rPr>
              <a:t>属性</a:t>
            </a:r>
            <a:endParaRPr lang="zh-CN" altLang="en-US">
              <a:latin typeface="Arial" panose="020B0604020202020204" pitchFamily="34" charset="0"/>
              <a:sym typeface="+mn-ea"/>
            </a:endParaRPr>
          </a:p>
          <a:p>
            <a:pPr marL="800100" lvl="1" indent="-342900">
              <a:buClr>
                <a:srgbClr val="4472C4"/>
              </a:buClr>
              <a:buFont typeface="Wingdings" panose="05000000000000000000" charset="0"/>
              <a:buChar char=""/>
            </a:pPr>
            <a:r>
              <a:rPr lang="zh-CN" altLang="en-US">
                <a:latin typeface="Arial" panose="020B0604020202020204" pitchFamily="34" charset="0"/>
                <a:sym typeface="+mn-ea"/>
              </a:rPr>
              <a:t>介绍一下</a:t>
            </a:r>
            <a:r>
              <a:rPr lang="en-US" altLang="zh-CN">
                <a:latin typeface="Arial" panose="020B0604020202020204" pitchFamily="34" charset="0"/>
                <a:sym typeface="+mn-ea"/>
              </a:rPr>
              <a:t>hdfs-default.xml</a:t>
            </a:r>
            <a:endParaRPr lang="en-US" altLang="zh-CN">
              <a:latin typeface="Arial" panose="020B0604020202020204" pitchFamily="34" charset="0"/>
              <a:sym typeface="+mn-ea"/>
            </a:endParaRPr>
          </a:p>
          <a:p>
            <a:pPr marL="457200" lvl="1" indent="0">
              <a:buClr>
                <a:srgbClr val="4472C4"/>
              </a:buClr>
              <a:buFont typeface="Wingdings" panose="05000000000000000000" charset="0"/>
              <a:buNone/>
            </a:pP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NameNode</a:t>
            </a:r>
            <a:r>
              <a:rPr lang="zh-CN" altLang="en-US"/>
              <a:t>文件内容查看</a:t>
            </a:r>
            <a:endParaRPr lang="zh-CN" altLang="en-US"/>
          </a:p>
        </p:txBody>
      </p:sp>
      <p:sp>
        <p:nvSpPr>
          <p:cNvPr id="3" name="内容占位符 2"/>
          <p:cNvSpPr>
            <a:spLocks noGrp="1"/>
          </p:cNvSpPr>
          <p:nvPr>
            <p:ph idx="1"/>
          </p:nvPr>
        </p:nvSpPr>
        <p:spPr/>
        <p:txBody>
          <a:bodyPr/>
          <a:p>
            <a:pPr marL="342900" indent="-342900">
              <a:buClr>
                <a:srgbClr val="4472C4"/>
              </a:buClr>
              <a:buFont typeface="Wingdings" panose="05000000000000000000" charset="0"/>
              <a:buChar char=""/>
            </a:pPr>
            <a:r>
              <a:rPr lang="zh-CN" altLang="en-US" dirty="0">
                <a:sym typeface="+mn-ea"/>
              </a:rPr>
              <a:t>hdfs oiv -p XML -i  </a:t>
            </a:r>
            <a:r>
              <a:rPr lang="en-US" altLang="zh-CN" dirty="0">
                <a:sym typeface="+mn-ea"/>
              </a:rPr>
              <a:t>fsimage_0000000000000000005</a:t>
            </a:r>
            <a:r>
              <a:rPr lang="zh-CN" altLang="en-US" dirty="0">
                <a:sym typeface="+mn-ea"/>
              </a:rPr>
              <a:t>  -o fsimage.xml</a:t>
            </a:r>
            <a:endParaRPr lang="zh-CN" altLang="en-US" dirty="0">
              <a:sym typeface="+mn-ea"/>
            </a:endParaRPr>
          </a:p>
          <a:p>
            <a:pPr marL="342900" indent="-342900">
              <a:buClr>
                <a:srgbClr val="4472C4"/>
              </a:buClr>
              <a:buFont typeface="Wingdings" panose="05000000000000000000" charset="0"/>
              <a:buChar char=""/>
            </a:pPr>
            <a:endParaRPr lang="zh-CN" altLang="en-US"/>
          </a:p>
          <a:p>
            <a:pPr marL="342900" indent="-342900">
              <a:buClr>
                <a:srgbClr val="4472C4"/>
              </a:buClr>
              <a:buFont typeface="Wingdings" panose="05000000000000000000" charset="0"/>
              <a:buChar char=""/>
            </a:pPr>
            <a:r>
              <a:rPr lang="zh-CN" altLang="en-US" dirty="0">
                <a:sym typeface="+mn-ea"/>
              </a:rPr>
              <a:t>hdfs oev -i  edits_inprogress_0000000000000000007  -o edits.xml</a:t>
            </a:r>
            <a:endParaRPr lang="zh-CN" altLang="en-US" dirty="0"/>
          </a:p>
          <a:p>
            <a:pPr marL="342900" indent="-342900">
              <a:buClr>
                <a:srgbClr val="4472C4"/>
              </a:buClr>
              <a:buFont typeface="Wingdings" panose="05000000000000000000" charset="0"/>
              <a:buChar char=""/>
            </a:pPr>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SecondaryNameNode</a:t>
            </a:r>
            <a:endParaRPr lang="en-US" altLang="zh-CN"/>
          </a:p>
        </p:txBody>
      </p:sp>
      <p:sp>
        <p:nvSpPr>
          <p:cNvPr id="3" name="内容占位符 2"/>
          <p:cNvSpPr>
            <a:spLocks noGrp="1"/>
          </p:cNvSpPr>
          <p:nvPr>
            <p:ph idx="1"/>
          </p:nvPr>
        </p:nvSpPr>
        <p:spPr/>
        <p:txBody>
          <a:bodyPr/>
          <a:p>
            <a:pPr marL="342900" indent="-342900">
              <a:buClr>
                <a:srgbClr val="4472C4"/>
              </a:buClr>
              <a:buFont typeface="Wingdings" panose="05000000000000000000" charset="0"/>
              <a:buChar char=""/>
            </a:pPr>
            <a:r>
              <a:rPr lang="en-US" altLang="zh-CN"/>
              <a:t>定期的把edits</a:t>
            </a:r>
            <a:r>
              <a:rPr lang="zh-CN" altLang="en-US"/>
              <a:t>文件</a:t>
            </a:r>
            <a:r>
              <a:rPr lang="en-US" altLang="zh-CN"/>
              <a:t>中的内容合并到fsimage中</a:t>
            </a:r>
            <a:endParaRPr lang="en-US" altLang="zh-CN"/>
          </a:p>
          <a:p>
            <a:pPr marL="800100" lvl="1" indent="-342900">
              <a:buClr>
                <a:srgbClr val="4472C4"/>
              </a:buClr>
              <a:buFont typeface="Wingdings" panose="05000000000000000000" charset="0"/>
              <a:buChar char=""/>
            </a:pPr>
            <a:r>
              <a:rPr lang="en-US" altLang="zh-CN"/>
              <a:t>在合并的时候会对edits中的内容进行转换，生成新的内容</a:t>
            </a:r>
            <a:r>
              <a:rPr lang="zh-CN" altLang="en-US" sz="2000"/>
              <a:t>保存到</a:t>
            </a:r>
            <a:r>
              <a:rPr lang="en-US" altLang="zh-CN" sz="2000"/>
              <a:t>fsimage</a:t>
            </a:r>
            <a:r>
              <a:rPr lang="zh-CN" altLang="en-US" sz="2000"/>
              <a:t>文件中</a:t>
            </a:r>
            <a:endParaRPr lang="zh-CN" altLang="en-US" sz="2000"/>
          </a:p>
          <a:p>
            <a:pPr marL="457200" lvl="1" indent="0">
              <a:buClr>
                <a:srgbClr val="4472C4"/>
              </a:buClr>
              <a:buFont typeface="Wingdings" panose="05000000000000000000" charset="0"/>
              <a:buNone/>
            </a:pP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DataNode</a:t>
            </a:r>
            <a:endParaRPr lang="en-US" altLang="zh-CN"/>
          </a:p>
        </p:txBody>
      </p:sp>
      <p:sp>
        <p:nvSpPr>
          <p:cNvPr id="3" name="内容占位符 2"/>
          <p:cNvSpPr>
            <a:spLocks noGrp="1"/>
          </p:cNvSpPr>
          <p:nvPr>
            <p:ph idx="1"/>
          </p:nvPr>
        </p:nvSpPr>
        <p:spPr/>
        <p:txBody>
          <a:bodyPr>
            <a:normAutofit fontScale="90000" lnSpcReduction="10000"/>
          </a:bodyPr>
          <a:p>
            <a:pPr marL="342900" indent="-342900" fontAlgn="base">
              <a:lnSpc>
                <a:spcPct val="90000"/>
              </a:lnSpc>
              <a:buClr>
                <a:srgbClr val="4472C4"/>
              </a:buClr>
              <a:buFont typeface="Wingdings" panose="05000000000000000000" charset="0"/>
              <a:buChar char=""/>
            </a:pPr>
            <a:r>
              <a:rPr lang="zh-CN" altLang="en-US" dirty="0">
                <a:sym typeface="+mn-ea"/>
              </a:rPr>
              <a:t>提供真实文件数据的存储服务。</a:t>
            </a:r>
            <a:endParaRPr lang="zh-CN" altLang="en-US" dirty="0">
              <a:sym typeface="+mn-ea"/>
            </a:endParaRPr>
          </a:p>
          <a:p>
            <a:pPr marL="800100" lvl="1" indent="-342900" fontAlgn="base">
              <a:lnSpc>
                <a:spcPct val="90000"/>
              </a:lnSpc>
              <a:buClr>
                <a:srgbClr val="4472C4"/>
              </a:buClr>
              <a:buFont typeface="Wingdings" panose="05000000000000000000" charset="0"/>
              <a:buChar char=""/>
            </a:pPr>
            <a:r>
              <a:rPr lang="zh-CN" altLang="en-US" sz="2000" dirty="0">
                <a:sym typeface="+mn-ea"/>
              </a:rPr>
              <a:t>存储目录通过</a:t>
            </a:r>
            <a:r>
              <a:rPr lang="en-US" altLang="zh-CN" sz="2000" dirty="0">
                <a:sym typeface="+mn-ea"/>
              </a:rPr>
              <a:t>hdfs-default.xml</a:t>
            </a:r>
            <a:r>
              <a:rPr lang="zh-CN" altLang="en-US" sz="2000" dirty="0">
                <a:sym typeface="+mn-ea"/>
              </a:rPr>
              <a:t>文件中的dfs.datanode.data.dir参数控制</a:t>
            </a:r>
            <a:endParaRPr lang="zh-CN" altLang="en-US" sz="2000" dirty="0">
              <a:sym typeface="+mn-ea"/>
            </a:endParaRPr>
          </a:p>
          <a:p>
            <a:pPr marL="342900" indent="-342900" fontAlgn="base">
              <a:lnSpc>
                <a:spcPct val="100000"/>
              </a:lnSpc>
              <a:buClr>
                <a:srgbClr val="4472C4"/>
              </a:buClr>
              <a:buFont typeface="Wingdings" panose="05000000000000000000" charset="0"/>
              <a:buChar char=""/>
            </a:pPr>
            <a:r>
              <a:rPr lang="zh-CN" altLang="en-US" dirty="0">
                <a:sym typeface="+mn-ea"/>
              </a:rPr>
              <a:t>文件块（block）：</a:t>
            </a:r>
            <a:r>
              <a:rPr lang="zh-CN" altLang="en-US" dirty="0">
                <a:solidFill>
                  <a:srgbClr val="FF0000"/>
                </a:solidFill>
                <a:sym typeface="+mn-ea"/>
              </a:rPr>
              <a:t>最基本的存储单位</a:t>
            </a:r>
            <a:r>
              <a:rPr lang="zh-CN" altLang="en-US" dirty="0">
                <a:sym typeface="+mn-ea"/>
              </a:rPr>
              <a:t>。对于文件内容而言，一个文件的长度大小是size，那么从文件的</a:t>
            </a:r>
            <a:r>
              <a:rPr lang="en-US" altLang="zh-CN" dirty="0">
                <a:sym typeface="+mn-ea"/>
              </a:rPr>
              <a:t>0</a:t>
            </a:r>
            <a:r>
              <a:rPr lang="zh-CN" altLang="en-US" dirty="0">
                <a:sym typeface="+mn-ea"/>
              </a:rPr>
              <a:t>偏移开始，按照固定的大小，顺序对文件进行划分并编号，划分好的每一个块称一个Block。</a:t>
            </a:r>
            <a:r>
              <a:rPr lang="zh-CN" altLang="en-US" dirty="0">
                <a:solidFill>
                  <a:srgbClr val="FF0000"/>
                </a:solidFill>
                <a:sym typeface="+mn-ea"/>
              </a:rPr>
              <a:t>HDFS默认Block大小是128MB</a:t>
            </a:r>
            <a:r>
              <a:rPr lang="zh-CN" altLang="en-US" dirty="0">
                <a:sym typeface="+mn-ea"/>
              </a:rPr>
              <a:t>，以一个256MB文件，共有256/128=2个Block.</a:t>
            </a:r>
            <a:endParaRPr lang="zh-CN" altLang="en-US" dirty="0">
              <a:sym typeface="+mn-ea"/>
            </a:endParaRPr>
          </a:p>
          <a:p>
            <a:pPr marL="800100" lvl="1" indent="-342900" fontAlgn="base">
              <a:lnSpc>
                <a:spcPct val="90000"/>
              </a:lnSpc>
              <a:buClr>
                <a:srgbClr val="4472C4"/>
              </a:buClr>
              <a:buFont typeface="Wingdings" panose="05000000000000000000" charset="0"/>
              <a:buChar char=""/>
            </a:pPr>
            <a:r>
              <a:rPr lang="en-US" altLang="zh-CN" dirty="0">
                <a:sym typeface="+mn-ea"/>
              </a:rPr>
              <a:t>hdfs-default.xml</a:t>
            </a:r>
            <a:r>
              <a:rPr lang="zh-CN" altLang="en-US" dirty="0">
                <a:latin typeface="Times New Roman" panose="02020603050405020304" pitchFamily="2" charset="0"/>
                <a:sym typeface="Arial" panose="020B0604020202020204" pitchFamily="34" charset="0"/>
              </a:rPr>
              <a:t>中</a:t>
            </a:r>
            <a:r>
              <a:rPr lang="zh-CN" altLang="en-US" dirty="0">
                <a:latin typeface="Times New Roman" panose="02020603050405020304" pitchFamily="2" charset="0"/>
                <a:ea typeface="PMingLiU" panose="02020500000000000000" pitchFamily="2" charset="-120"/>
                <a:sym typeface="Arial" panose="020B0604020202020204" pitchFamily="34" charset="0"/>
              </a:rPr>
              <a:t>dfs.blocksiz</a:t>
            </a:r>
            <a:r>
              <a:rPr lang="zh-CN" altLang="en-US" dirty="0">
                <a:latin typeface="Times New Roman" panose="02020603050405020304" pitchFamily="2" charset="0"/>
                <a:sym typeface="Arial" panose="020B0604020202020204" pitchFamily="34" charset="0"/>
              </a:rPr>
              <a:t>e属性</a:t>
            </a:r>
            <a:endParaRPr lang="zh-CN" altLang="en-US" strike="noStrike" noProof="1" dirty="0"/>
          </a:p>
          <a:p>
            <a:pPr marL="342900" indent="-342900" fontAlgn="base">
              <a:lnSpc>
                <a:spcPct val="100000"/>
              </a:lnSpc>
              <a:buClr>
                <a:srgbClr val="4472C4"/>
              </a:buClr>
              <a:buFont typeface="Wingdings" panose="05000000000000000000" charset="0"/>
              <a:buChar char=""/>
            </a:pPr>
            <a:r>
              <a:rPr lang="zh-CN" altLang="en-US" b="1" dirty="0">
                <a:sym typeface="+mn-ea"/>
              </a:rPr>
              <a:t>HDFS中，如果一个文件小于一个数据块的大小，并不占用整个数据块存储空间</a:t>
            </a:r>
            <a:endParaRPr lang="zh-CN" altLang="en-US" b="1" strike="noStrike" noProof="1" dirty="0"/>
          </a:p>
          <a:p>
            <a:pPr marL="342900" indent="-342900" fontAlgn="base">
              <a:lnSpc>
                <a:spcPct val="90000"/>
              </a:lnSpc>
              <a:buClr>
                <a:srgbClr val="4472C4"/>
              </a:buClr>
              <a:buFont typeface="Wingdings" panose="05000000000000000000" charset="0"/>
              <a:buChar char=""/>
            </a:pPr>
            <a:r>
              <a:rPr lang="zh-CN" altLang="en-US" dirty="0">
                <a:ea typeface="PMingLiU" panose="02020500000000000000" pitchFamily="2" charset="-120"/>
                <a:sym typeface="+mn-ea"/>
              </a:rPr>
              <a:t>Replicat</a:t>
            </a:r>
            <a:r>
              <a:rPr lang="zh-CN" altLang="en-US" dirty="0">
                <a:sym typeface="+mn-ea"/>
              </a:rPr>
              <a:t>ion。多副本。默认是三个。</a:t>
            </a:r>
            <a:endParaRPr lang="zh-CN" altLang="en-US" strike="noStrike" noProof="1" dirty="0"/>
          </a:p>
          <a:p>
            <a:pPr marL="800100" lvl="1" indent="-342900" fontAlgn="base">
              <a:lnSpc>
                <a:spcPct val="90000"/>
              </a:lnSpc>
              <a:buClr>
                <a:srgbClr val="4472C4"/>
              </a:buClr>
              <a:buFont typeface="Wingdings" panose="05000000000000000000" charset="0"/>
              <a:buChar char=""/>
            </a:pPr>
            <a:r>
              <a:rPr lang="en-US" altLang="zh-CN" dirty="0">
                <a:sym typeface="+mn-ea"/>
              </a:rPr>
              <a:t>hdfs-default.xml</a:t>
            </a:r>
            <a:r>
              <a:rPr lang="zh-CN" altLang="en-US">
                <a:latin typeface="Arial" panose="020B0604020202020204" pitchFamily="34" charset="0"/>
                <a:sym typeface="+mn-ea"/>
              </a:rPr>
              <a:t>的</a:t>
            </a:r>
            <a:r>
              <a:rPr lang="en-US" altLang="zh-CN">
                <a:latin typeface="Arial" panose="020B0604020202020204" pitchFamily="34" charset="0"/>
                <a:sym typeface="+mn-ea"/>
              </a:rPr>
              <a:t>dfs.replication</a:t>
            </a:r>
            <a:r>
              <a:rPr lang="zh-CN" altLang="en-US">
                <a:latin typeface="Arial" panose="020B0604020202020204" pitchFamily="34" charset="0"/>
                <a:sym typeface="+mn-ea"/>
              </a:rPr>
              <a:t>属性</a:t>
            </a:r>
            <a:endParaRPr lang="en-US" altLang="zh-CN" strike="noStrike" noProof="1" dirty="0"/>
          </a:p>
          <a:p>
            <a:pPr marL="342900" indent="-342900" fontAlgn="base">
              <a:lnSpc>
                <a:spcPct val="90000"/>
              </a:lnSpc>
              <a:buClr>
                <a:srgbClr val="4472C4"/>
              </a:buClr>
              <a:buFont typeface="Wingdings" panose="05000000000000000000" charset="0"/>
              <a:buChar char=""/>
            </a:pPr>
            <a:r>
              <a:rPr lang="zh-CN" altLang="en-US" dirty="0">
                <a:sym typeface="+mn-ea"/>
              </a:rPr>
              <a:t>实验：上传</a:t>
            </a:r>
            <a:r>
              <a:rPr lang="en-US" altLang="zh-CN" dirty="0">
                <a:sym typeface="+mn-ea"/>
              </a:rPr>
              <a:t>hadoop-2.7.5.tar.gz</a:t>
            </a:r>
            <a:r>
              <a:rPr lang="zh-CN" altLang="en-US" dirty="0">
                <a:sym typeface="+mn-ea"/>
              </a:rPr>
              <a:t>文件，观察块大小</a:t>
            </a:r>
            <a:endParaRPr lang="zh-CN" altLang="en-US" dirty="0">
              <a:sym typeface="+mn-ea"/>
            </a:endParaRPr>
          </a:p>
          <a:p>
            <a:pPr marL="342900" indent="-342900" fontAlgn="base">
              <a:lnSpc>
                <a:spcPct val="90000"/>
              </a:lnSpc>
              <a:buClr>
                <a:srgbClr val="4472C4"/>
              </a:buClr>
              <a:buFont typeface="Wingdings" panose="05000000000000000000" charset="0"/>
              <a:buChar char=""/>
            </a:pPr>
            <a:r>
              <a:rPr lang="zh-CN" altLang="en-US" dirty="0">
                <a:sym typeface="+mn-ea"/>
              </a:rPr>
              <a:t>对比</a:t>
            </a:r>
            <a:r>
              <a:rPr lang="en-US" altLang="zh-CN" dirty="0">
                <a:sym typeface="+mn-ea"/>
              </a:rPr>
              <a:t>nameNode</a:t>
            </a:r>
            <a:r>
              <a:rPr lang="zh-CN" altLang="en-US" dirty="0">
                <a:sym typeface="+mn-ea"/>
              </a:rPr>
              <a:t>和</a:t>
            </a:r>
            <a:r>
              <a:rPr lang="en-US" altLang="zh-CN" dirty="0">
                <a:sym typeface="+mn-ea"/>
              </a:rPr>
              <a:t>dataNode</a:t>
            </a:r>
            <a:r>
              <a:rPr lang="zh-CN" altLang="en-US" dirty="0">
                <a:sym typeface="+mn-ea"/>
              </a:rPr>
              <a:t>的</a:t>
            </a:r>
            <a:r>
              <a:rPr lang="en-US" altLang="zh-CN" dirty="0">
                <a:sym typeface="+mn-ea"/>
              </a:rPr>
              <a:t>VERSION</a:t>
            </a:r>
            <a:r>
              <a:rPr lang="zh-CN" altLang="en-US" dirty="0">
                <a:sym typeface="+mn-ea"/>
              </a:rPr>
              <a:t>文件内容</a:t>
            </a:r>
            <a:endParaRPr lang="zh-CN" altLang="en-US" strike="noStrike" noProof="1" dirty="0">
              <a:sym typeface="+mn-ea"/>
            </a:endParaRPr>
          </a:p>
          <a:p>
            <a:pPr marL="0" indent="0" fontAlgn="base">
              <a:lnSpc>
                <a:spcPct val="90000"/>
              </a:lnSpc>
              <a:buNone/>
            </a:pPr>
            <a:endParaRPr lang="zh-CN" altLang="en-US" strike="noStrike" noProof="1" dirty="0"/>
          </a:p>
          <a:p>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文件块</a:t>
            </a:r>
            <a:r>
              <a:rPr lang="en-US" altLang="zh-CN"/>
              <a:t>(block)</a:t>
            </a:r>
            <a:endParaRPr lang="en-US" altLang="zh-CN"/>
          </a:p>
        </p:txBody>
      </p:sp>
      <p:pic>
        <p:nvPicPr>
          <p:cNvPr id="146" name="图片 1"/>
          <p:cNvPicPr>
            <a:picLocks noChangeAspect="1"/>
          </p:cNvPicPr>
          <p:nvPr>
            <p:ph idx="1"/>
          </p:nvPr>
        </p:nvPicPr>
        <p:blipFill>
          <a:blip r:embed="rId1"/>
          <a:stretch>
            <a:fillRect/>
          </a:stretch>
        </p:blipFill>
        <p:spPr>
          <a:xfrm>
            <a:off x="1104900" y="1852930"/>
            <a:ext cx="7324725" cy="3495675"/>
          </a:xfrm>
          <a:prstGeom prst="rect">
            <a:avLst/>
          </a:prstGeom>
          <a:noFill/>
          <a:ln w="9525">
            <a:noFill/>
          </a:ln>
        </p:spPr>
      </p:pic>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总结：</a:t>
            </a:r>
            <a:endParaRPr lang="zh-CN" altLang="en-US"/>
          </a:p>
        </p:txBody>
      </p:sp>
      <p:sp>
        <p:nvSpPr>
          <p:cNvPr id="3" name="内容占位符 2"/>
          <p:cNvSpPr>
            <a:spLocks noGrp="1"/>
          </p:cNvSpPr>
          <p:nvPr>
            <p:ph idx="1"/>
          </p:nvPr>
        </p:nvSpPr>
        <p:spPr/>
        <p:txBody>
          <a:bodyPr/>
          <a:p>
            <a:pPr marL="342900" indent="-342900">
              <a:buClr>
                <a:srgbClr val="4472C4"/>
              </a:buClr>
              <a:buFont typeface="Wingdings" panose="05000000000000000000" charset="0"/>
              <a:buChar char=""/>
            </a:pPr>
            <a:r>
              <a:rPr lang="en-US" altLang="zh-CN"/>
              <a:t>N</a:t>
            </a:r>
            <a:r>
              <a:rPr lang="zh-CN" altLang="en-US"/>
              <a:t>ame</a:t>
            </a:r>
            <a:r>
              <a:rPr lang="en-US" altLang="zh-CN"/>
              <a:t>N</a:t>
            </a:r>
            <a:r>
              <a:rPr lang="zh-CN" altLang="en-US"/>
              <a:t>ode维护了两份关系：</a:t>
            </a:r>
            <a:endParaRPr lang="zh-CN" altLang="en-US"/>
          </a:p>
          <a:p>
            <a:pPr marL="800100" lvl="1" indent="-342900">
              <a:buClr>
                <a:srgbClr val="4472C4"/>
              </a:buClr>
              <a:buFont typeface="Wingdings" panose="05000000000000000000" charset="0"/>
              <a:buChar char=""/>
            </a:pPr>
            <a:r>
              <a:rPr lang="zh-CN" altLang="en-US"/>
              <a:t>第一份关系：file 与block list的关系，对应的关系信息存储在fsimage和edits文件中【当</a:t>
            </a:r>
            <a:r>
              <a:rPr lang="en-US" altLang="zh-CN"/>
              <a:t>NameNode</a:t>
            </a:r>
            <a:r>
              <a:rPr lang="zh-CN" altLang="en-US"/>
              <a:t>启动的时候会把文件中的内容加载到内存中】</a:t>
            </a:r>
            <a:endParaRPr lang="zh-CN" altLang="en-US"/>
          </a:p>
          <a:p>
            <a:pPr marL="800100" lvl="1" indent="-342900">
              <a:buClr>
                <a:srgbClr val="4472C4"/>
              </a:buClr>
              <a:buFont typeface="Wingdings" panose="05000000000000000000" charset="0"/>
              <a:buChar char=""/>
            </a:pPr>
            <a:r>
              <a:rPr lang="zh-CN" altLang="en-US"/>
              <a:t>第二份关系：</a:t>
            </a:r>
            <a:r>
              <a:rPr lang="en-US" altLang="zh-CN"/>
              <a:t>D</a:t>
            </a:r>
            <a:r>
              <a:rPr lang="zh-CN" altLang="en-US"/>
              <a:t>ata</a:t>
            </a:r>
            <a:r>
              <a:rPr lang="en-US" altLang="zh-CN"/>
              <a:t>N</a:t>
            </a:r>
            <a:r>
              <a:rPr lang="zh-CN" altLang="en-US"/>
              <a:t>ode与block的关系【当</a:t>
            </a:r>
            <a:r>
              <a:rPr lang="en-US" altLang="zh-CN"/>
              <a:t>DataNode</a:t>
            </a:r>
            <a:r>
              <a:rPr lang="zh-CN" altLang="en-US"/>
              <a:t>启动的时候，会把当前节点上的</a:t>
            </a:r>
            <a:r>
              <a:rPr lang="en-US" altLang="zh-CN"/>
              <a:t>block</a:t>
            </a:r>
            <a:r>
              <a:rPr lang="zh-CN" altLang="en-US"/>
              <a:t>信息和节点信息上报给</a:t>
            </a:r>
            <a:r>
              <a:rPr lang="en-US" altLang="zh-CN"/>
              <a:t>NameNode</a:t>
            </a:r>
            <a:r>
              <a:rPr lang="zh-CN" altLang="en-US"/>
              <a:t>】</a:t>
            </a:r>
            <a:endParaRPr lang="zh-CN" altLang="en-US"/>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Client</a:t>
            </a:r>
            <a:r>
              <a:rPr lang="zh-CN" altLang="en-US" dirty="0">
                <a:sym typeface="+mn-ea"/>
              </a:rPr>
              <a:t>读取多副本文件过程</a:t>
            </a:r>
            <a:endParaRPr lang="zh-CN" altLang="en-US"/>
          </a:p>
        </p:txBody>
      </p:sp>
      <p:sp>
        <p:nvSpPr>
          <p:cNvPr id="4" name="内容占位符 3"/>
          <p:cNvSpPr/>
          <p:nvPr>
            <p:ph idx="1"/>
          </p:nvPr>
        </p:nvSpPr>
        <p:spPr/>
        <p:txBody>
          <a:bodyPr/>
          <a:p>
            <a:r>
              <a:rPr lang="en-US" altLang="zh-CN"/>
              <a:t> </a:t>
            </a:r>
            <a:endParaRPr lang="en-US" altLang="zh-CN"/>
          </a:p>
        </p:txBody>
      </p:sp>
      <p:pic>
        <p:nvPicPr>
          <p:cNvPr id="6" name="图片 5"/>
          <p:cNvPicPr>
            <a:picLocks noChangeAspect="1"/>
          </p:cNvPicPr>
          <p:nvPr/>
        </p:nvPicPr>
        <p:blipFill>
          <a:blip r:embed="rId1"/>
          <a:stretch>
            <a:fillRect/>
          </a:stretch>
        </p:blipFill>
        <p:spPr>
          <a:xfrm>
            <a:off x="2313305" y="1498600"/>
            <a:ext cx="6537960" cy="4534535"/>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文本框 9"/>
          <p:cNvSpPr txBox="1">
            <a:spLocks noChangeArrowheads="1"/>
          </p:cNvSpPr>
          <p:nvPr/>
        </p:nvSpPr>
        <p:spPr bwMode="auto">
          <a:xfrm>
            <a:off x="5762625" y="2789238"/>
            <a:ext cx="241617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FontTx/>
              <a:buNone/>
            </a:pPr>
            <a:r>
              <a:rPr lang="en-US" altLang="zh-CN" sz="3600" b="1" dirty="0">
                <a:solidFill>
                  <a:srgbClr val="FFFFFF"/>
                </a:solidFill>
                <a:latin typeface="Arial" panose="020B0604020202020204" pitchFamily="34" charset="0"/>
                <a:ea typeface="微软雅黑" panose="020B0503020204020204" charset="-122"/>
                <a:sym typeface="Arial" panose="020B0604020202020204" pitchFamily="34" charset="0"/>
              </a:rPr>
              <a:t>Part  03</a:t>
            </a:r>
            <a:endParaRPr lang="zh-CN" altLang="en-US" sz="3600" b="1" dirty="0">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32" name="TextBox 50"/>
          <p:cNvSpPr txBox="1">
            <a:spLocks noChangeArrowheads="1"/>
          </p:cNvSpPr>
          <p:nvPr/>
        </p:nvSpPr>
        <p:spPr bwMode="auto">
          <a:xfrm>
            <a:off x="4321175" y="3465513"/>
            <a:ext cx="283400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pPr>
            <a:r>
              <a:rPr lang="en-US" altLang="zh-CN" sz="3200" b="1" dirty="0">
                <a:solidFill>
                  <a:schemeClr val="bg1"/>
                </a:solidFill>
                <a:latin typeface="微软雅黑" panose="020B0503020204020204" charset="-122"/>
                <a:ea typeface="微软雅黑" panose="020B0503020204020204" charset="-122"/>
              </a:rPr>
              <a:t>hdfs java</a:t>
            </a:r>
            <a:r>
              <a:rPr lang="zh-CN" altLang="en-US" sz="3200" b="1" dirty="0">
                <a:solidFill>
                  <a:schemeClr val="bg1"/>
                </a:solidFill>
                <a:latin typeface="微软雅黑" panose="020B0503020204020204" charset="-122"/>
                <a:ea typeface="微软雅黑" panose="020B0503020204020204" charset="-122"/>
              </a:rPr>
              <a:t>操作</a:t>
            </a:r>
            <a:endParaRPr lang="zh-CN" altLang="en-US" sz="3200" b="1" dirty="0">
              <a:solidFill>
                <a:schemeClr val="bg1"/>
              </a:solidFill>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FileSysterm</a:t>
            </a:r>
            <a:endParaRPr lang="en-US" altLang="zh-CN"/>
          </a:p>
        </p:txBody>
      </p:sp>
      <p:sp>
        <p:nvSpPr>
          <p:cNvPr id="3" name="内容占位符 2"/>
          <p:cNvSpPr>
            <a:spLocks noGrp="1"/>
          </p:cNvSpPr>
          <p:nvPr>
            <p:ph idx="1"/>
          </p:nvPr>
        </p:nvSpPr>
        <p:spPr/>
        <p:txBody>
          <a:bodyPr>
            <a:normAutofit/>
          </a:bodyPr>
          <a:p>
            <a:pPr marL="342900" indent="-342900">
              <a:buClr>
                <a:srgbClr val="4472C4"/>
              </a:buClr>
              <a:buFont typeface="Wingdings" panose="05000000000000000000" charset="0"/>
              <a:buChar char=""/>
            </a:pPr>
            <a:r>
              <a:rPr lang="en-US" altLang="zh-CN"/>
              <a:t>fileSysterm</a:t>
            </a:r>
            <a:r>
              <a:rPr lang="zh-CN" altLang="en-US"/>
              <a:t>是使用</a:t>
            </a:r>
            <a:r>
              <a:rPr lang="en-US" altLang="zh-CN"/>
              <a:t>java</a:t>
            </a:r>
            <a:r>
              <a:rPr lang="zh-CN" altLang="en-US"/>
              <a:t>代码操作</a:t>
            </a:r>
            <a:r>
              <a:rPr lang="en-US" altLang="zh-CN"/>
              <a:t>hdfs</a:t>
            </a:r>
            <a:r>
              <a:rPr lang="zh-CN" altLang="en-US"/>
              <a:t>的</a:t>
            </a:r>
            <a:r>
              <a:rPr lang="en-US" altLang="zh-CN"/>
              <a:t>api</a:t>
            </a:r>
            <a:r>
              <a:rPr lang="zh-CN" altLang="en-US"/>
              <a:t>接口</a:t>
            </a:r>
            <a:endParaRPr lang="zh-CN" altLang="en-US"/>
          </a:p>
          <a:p>
            <a:pPr marL="800100" lvl="1" indent="-342900">
              <a:buClr>
                <a:srgbClr val="4472C4"/>
              </a:buClr>
              <a:buFont typeface="Wingdings" panose="05000000000000000000" charset="0"/>
              <a:buChar char=""/>
            </a:pPr>
            <a:r>
              <a:rPr lang="zh-CN" altLang="en-US" sz="2000"/>
              <a:t>添加</a:t>
            </a:r>
            <a:r>
              <a:rPr lang="en-US" altLang="zh-CN" sz="2000"/>
              <a:t>hadoop-client</a:t>
            </a:r>
            <a:r>
              <a:rPr lang="zh-CN" altLang="en-US" sz="2000"/>
              <a:t>的</a:t>
            </a:r>
            <a:r>
              <a:rPr lang="en-US" altLang="zh-CN" sz="2000"/>
              <a:t>pom</a:t>
            </a:r>
            <a:r>
              <a:rPr lang="zh-CN" altLang="en-US" sz="2000"/>
              <a:t>依赖</a:t>
            </a:r>
            <a:endParaRPr lang="zh-CN" altLang="en-US"/>
          </a:p>
          <a:p>
            <a:pPr marL="342900" indent="-342900">
              <a:buClr>
                <a:srgbClr val="4472C4"/>
              </a:buClr>
              <a:buFont typeface="Wingdings" panose="05000000000000000000" charset="0"/>
              <a:buChar char=""/>
            </a:pPr>
            <a:r>
              <a:rPr lang="zh-CN" altLang="en-US"/>
              <a:t>文件操作</a:t>
            </a:r>
            <a:endParaRPr lang="zh-CN" altLang="en-US"/>
          </a:p>
          <a:p>
            <a:pPr marL="800100" lvl="1" indent="-342900">
              <a:buClr>
                <a:srgbClr val="4472C4"/>
              </a:buClr>
              <a:buFont typeface="Wingdings" panose="05000000000000000000" charset="0"/>
              <a:buChar char=""/>
            </a:pPr>
            <a:r>
              <a:rPr lang="en-US" altLang="zh-CN"/>
              <a:t>create </a:t>
            </a:r>
            <a:r>
              <a:rPr lang="zh-CN" altLang="en-US"/>
              <a:t>上传</a:t>
            </a:r>
            <a:r>
              <a:rPr lang="en-US" altLang="zh-CN"/>
              <a:t>文件</a:t>
            </a:r>
            <a:endParaRPr lang="en-US" altLang="zh-CN"/>
          </a:p>
          <a:p>
            <a:pPr marL="342900" lvl="0" indent="-342900">
              <a:buClr>
                <a:srgbClr val="4472C4"/>
              </a:buClr>
              <a:buFont typeface="Wingdings" panose="05000000000000000000" charset="0"/>
              <a:buChar char=""/>
            </a:pPr>
            <a:r>
              <a:rPr lang="zh-CN" altLang="en-US"/>
              <a:t>注意：因为</a:t>
            </a:r>
            <a:r>
              <a:rPr lang="en-US" altLang="zh-CN"/>
              <a:t>windows</a:t>
            </a:r>
            <a:r>
              <a:rPr lang="zh-CN" altLang="en-US"/>
              <a:t>中的用户向</a:t>
            </a:r>
            <a:r>
              <a:rPr lang="en-US" altLang="zh-CN"/>
              <a:t>hdfs</a:t>
            </a:r>
            <a:r>
              <a:rPr lang="zh-CN" altLang="en-US"/>
              <a:t>中上传数据会没有权限，所以需要把</a:t>
            </a:r>
            <a:r>
              <a:rPr lang="en-US" altLang="zh-CN"/>
              <a:t>hdfs</a:t>
            </a:r>
            <a:r>
              <a:rPr lang="zh-CN" altLang="en-US"/>
              <a:t>中的权限限制功能去掉，通过在</a:t>
            </a:r>
            <a:r>
              <a:rPr lang="en-US" altLang="zh-CN"/>
              <a:t>hdfs-site.xml</a:t>
            </a:r>
            <a:r>
              <a:rPr lang="zh-CN" altLang="en-US"/>
              <a:t>中设置dfs.permissions.enabled为</a:t>
            </a:r>
            <a:r>
              <a:rPr lang="en-US" altLang="zh-CN"/>
              <a:t>false</a:t>
            </a:r>
            <a:r>
              <a:rPr lang="zh-CN" altLang="en-US"/>
              <a:t>即可。</a:t>
            </a:r>
            <a:endParaRPr lang="zh-CN" alt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FileSysterm</a:t>
            </a:r>
            <a:r>
              <a:rPr lang="zh-CN" altLang="en-US"/>
              <a:t>操作</a:t>
            </a:r>
            <a:r>
              <a:rPr lang="en-US" altLang="zh-CN"/>
              <a:t>hdfs</a:t>
            </a:r>
            <a:r>
              <a:rPr lang="zh-CN" altLang="en-US"/>
              <a:t>代码演示</a:t>
            </a:r>
            <a:endParaRPr lang="en-US" altLang="zh-CN"/>
          </a:p>
        </p:txBody>
      </p:sp>
      <p:pic>
        <p:nvPicPr>
          <p:cNvPr id="6" name="内容占位符 5"/>
          <p:cNvPicPr>
            <a:picLocks noChangeAspect="1"/>
          </p:cNvPicPr>
          <p:nvPr>
            <p:ph idx="1"/>
          </p:nvPr>
        </p:nvPicPr>
        <p:blipFill>
          <a:blip r:embed="rId1"/>
          <a:stretch>
            <a:fillRect/>
          </a:stretch>
        </p:blipFill>
        <p:spPr>
          <a:xfrm>
            <a:off x="2823210" y="1691005"/>
            <a:ext cx="5310505" cy="501904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课程目录</a:t>
            </a:r>
            <a:endParaRPr lang="zh-CN" altLang="en-US"/>
          </a:p>
        </p:txBody>
      </p:sp>
      <p:sp>
        <p:nvSpPr>
          <p:cNvPr id="3" name="内容占位符 2"/>
          <p:cNvSpPr>
            <a:spLocks noGrp="1"/>
          </p:cNvSpPr>
          <p:nvPr>
            <p:ph idx="1"/>
          </p:nvPr>
        </p:nvSpPr>
        <p:spPr/>
        <p:txBody>
          <a:bodyPr/>
          <a:p>
            <a:pPr marL="342900" indent="-342900">
              <a:buClr>
                <a:srgbClr val="4472C4"/>
              </a:buClr>
              <a:buFont typeface="Wingdings" panose="05000000000000000000" charset="0"/>
              <a:buChar char=""/>
            </a:pPr>
            <a:r>
              <a:rPr lang="en-US" altLang="zh-CN"/>
              <a:t>hdfs shell</a:t>
            </a:r>
            <a:r>
              <a:rPr lang="zh-CN" altLang="en-US"/>
              <a:t>操作</a:t>
            </a:r>
            <a:endParaRPr lang="zh-CN" altLang="en-US"/>
          </a:p>
          <a:p>
            <a:pPr marL="342900" indent="-342900">
              <a:buClr>
                <a:srgbClr val="4472C4"/>
              </a:buClr>
              <a:buFont typeface="Wingdings" panose="05000000000000000000" charset="0"/>
              <a:buChar char=""/>
            </a:pPr>
            <a:r>
              <a:rPr lang="en-US" altLang="zh-CN"/>
              <a:t>hdfs </a:t>
            </a:r>
            <a:r>
              <a:rPr lang="zh-CN" altLang="en-US"/>
              <a:t>体系结构</a:t>
            </a:r>
            <a:endParaRPr lang="zh-CN" altLang="en-US"/>
          </a:p>
          <a:p>
            <a:pPr marL="342900" indent="-342900">
              <a:buClr>
                <a:srgbClr val="4472C4"/>
              </a:buClr>
              <a:buFont typeface="Wingdings" panose="05000000000000000000" charset="0"/>
              <a:buChar char=""/>
            </a:pPr>
            <a:r>
              <a:rPr lang="en-US" altLang="zh-CN"/>
              <a:t>hdfs java</a:t>
            </a:r>
            <a:r>
              <a:rPr lang="zh-CN" altLang="en-US"/>
              <a:t>调用</a:t>
            </a:r>
            <a:endParaRPr lang="zh-CN" altLang="en-US"/>
          </a:p>
          <a:p>
            <a:pPr marL="342900" indent="-342900">
              <a:buClr>
                <a:srgbClr val="4472C4"/>
              </a:buClr>
              <a:buFont typeface="Wingdings" panose="05000000000000000000" charset="0"/>
              <a:buChar char=""/>
            </a:pPr>
            <a:r>
              <a:rPr lang="en-US" altLang="zh-CN"/>
              <a:t>hdfs</a:t>
            </a:r>
            <a:r>
              <a:rPr lang="zh-CN" altLang="en-US"/>
              <a:t>文件读写流程分析</a:t>
            </a:r>
            <a:endParaRPr lang="zh-CN" altLang="en-US"/>
          </a:p>
          <a:p>
            <a:pPr marL="342900" indent="-342900">
              <a:buClr>
                <a:srgbClr val="4472C4"/>
              </a:buClr>
              <a:buFont typeface="Wingdings" panose="05000000000000000000" charset="0"/>
              <a:buChar char=""/>
            </a:pPr>
            <a:r>
              <a:rPr lang="zh-CN" altLang="en-US">
                <a:sym typeface="+mn-ea"/>
              </a:rPr>
              <a:t>数据回收站</a:t>
            </a:r>
            <a:endParaRPr lang="zh-CN" altLang="en-US"/>
          </a:p>
          <a:p>
            <a:pPr marL="342900" indent="-342900">
              <a:buClr>
                <a:srgbClr val="4472C4"/>
              </a:buClr>
              <a:buFont typeface="Wingdings" panose="05000000000000000000" charset="0"/>
              <a:buChar char=""/>
            </a:pPr>
            <a:r>
              <a:rPr lang="zh-CN" altLang="en-US"/>
              <a:t>HDFS常见问题</a:t>
            </a:r>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文本框 9"/>
          <p:cNvSpPr txBox="1">
            <a:spLocks noChangeArrowheads="1"/>
          </p:cNvSpPr>
          <p:nvPr/>
        </p:nvSpPr>
        <p:spPr bwMode="auto">
          <a:xfrm>
            <a:off x="5762625" y="2789238"/>
            <a:ext cx="241617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FontTx/>
              <a:buNone/>
            </a:pPr>
            <a:r>
              <a:rPr lang="en-US" altLang="zh-CN" sz="3600" b="1" dirty="0">
                <a:solidFill>
                  <a:srgbClr val="FFFFFF"/>
                </a:solidFill>
                <a:latin typeface="Arial" panose="020B0604020202020204" pitchFamily="34" charset="0"/>
                <a:ea typeface="微软雅黑" panose="020B0503020204020204" charset="-122"/>
                <a:sym typeface="Arial" panose="020B0604020202020204" pitchFamily="34" charset="0"/>
              </a:rPr>
              <a:t>Part  04</a:t>
            </a:r>
            <a:endParaRPr lang="zh-CN" altLang="en-US" sz="3600" b="1" dirty="0">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32" name="TextBox 50"/>
          <p:cNvSpPr txBox="1">
            <a:spLocks noChangeArrowheads="1"/>
          </p:cNvSpPr>
          <p:nvPr/>
        </p:nvSpPr>
        <p:spPr bwMode="auto">
          <a:xfrm>
            <a:off x="4321175" y="3465513"/>
            <a:ext cx="433133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pPr>
            <a:r>
              <a:rPr lang="en-US" altLang="zh-CN" sz="3200" b="1" dirty="0">
                <a:solidFill>
                  <a:schemeClr val="bg1"/>
                </a:solidFill>
                <a:latin typeface="微软雅黑" panose="020B0503020204020204" charset="-122"/>
                <a:ea typeface="微软雅黑" panose="020B0503020204020204" charset="-122"/>
              </a:rPr>
              <a:t>hdfs</a:t>
            </a:r>
            <a:r>
              <a:rPr lang="zh-CN" altLang="en-US" sz="3200" b="1" dirty="0">
                <a:solidFill>
                  <a:schemeClr val="bg1"/>
                </a:solidFill>
                <a:latin typeface="微软雅黑" panose="020B0503020204020204" charset="-122"/>
                <a:ea typeface="微软雅黑" panose="020B0503020204020204" charset="-122"/>
              </a:rPr>
              <a:t>文件读写流程分析</a:t>
            </a:r>
            <a:endParaRPr lang="zh-CN" altLang="en-US" sz="3200" b="1" dirty="0">
              <a:solidFill>
                <a:schemeClr val="bg1"/>
              </a:solidFill>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数据存储</a:t>
            </a:r>
            <a:r>
              <a:rPr lang="en-US" altLang="zh-CN" dirty="0">
                <a:sym typeface="+mn-ea"/>
              </a:rPr>
              <a:t>-&gt;</a:t>
            </a:r>
            <a:r>
              <a:rPr lang="zh-CN" altLang="en-US" dirty="0">
                <a:sym typeface="+mn-ea"/>
              </a:rPr>
              <a:t>读文件</a:t>
            </a:r>
            <a:endParaRPr lang="zh-CN" altLang="en-US"/>
          </a:p>
        </p:txBody>
      </p:sp>
      <p:pic>
        <p:nvPicPr>
          <p:cNvPr id="38915" name="图片 21507"/>
          <p:cNvPicPr>
            <a:picLocks noChangeAspect="1"/>
          </p:cNvPicPr>
          <p:nvPr>
            <p:ph idx="1"/>
          </p:nvPr>
        </p:nvPicPr>
        <p:blipFill>
          <a:blip r:embed="rId1"/>
          <a:stretch>
            <a:fillRect/>
          </a:stretch>
        </p:blipFill>
        <p:spPr>
          <a:xfrm>
            <a:off x="1649095" y="1410335"/>
            <a:ext cx="7329170" cy="5027295"/>
          </a:xfrm>
          <a:prstGeom prst="rect">
            <a:avLst/>
          </a:prstGeom>
          <a:noFill/>
          <a:ln w="9525">
            <a:noFill/>
          </a:ln>
        </p:spPr>
      </p:pic>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读文件流程分析</a:t>
            </a:r>
            <a:endParaRPr lang="zh-CN" altLang="en-US"/>
          </a:p>
        </p:txBody>
      </p:sp>
      <p:sp>
        <p:nvSpPr>
          <p:cNvPr id="3" name="内容占位符 2"/>
          <p:cNvSpPr>
            <a:spLocks noGrp="1"/>
          </p:cNvSpPr>
          <p:nvPr>
            <p:ph idx="1"/>
          </p:nvPr>
        </p:nvSpPr>
        <p:spPr/>
        <p:txBody>
          <a:bodyPr>
            <a:normAutofit fontScale="60000"/>
          </a:bodyPr>
          <a:p>
            <a:r>
              <a:rPr lang="zh-CN" altLang="en-US"/>
              <a:t>1.首先调用FileSystem对象的open方法，其实是一个DistributedFileSystem的实例</a:t>
            </a:r>
            <a:endParaRPr lang="zh-CN" altLang="en-US"/>
          </a:p>
          <a:p>
            <a:r>
              <a:rPr lang="zh-CN" altLang="en-US"/>
              <a:t>2.DistributedFileSystem通过rpc获得文件的第一个block的locations，同一block按照副本数会返回多个locations，这些locations按照hadoop拓扑结构排序，距离客户端近的排在前面.</a:t>
            </a:r>
            <a:endParaRPr lang="zh-CN" altLang="en-US"/>
          </a:p>
          <a:p>
            <a:r>
              <a:rPr lang="zh-CN" altLang="en-US"/>
              <a:t>3.前两步会返回一个FSDataInputStream对象，该对象会被封装成DFSInputStream对象，DFSInputStream可以方便的管理datanode和namenode数据流。客户端调用read方法，DFSInputStream最会找出离客户端最近的datanode并连接。</a:t>
            </a:r>
            <a:endParaRPr lang="zh-CN" altLang="en-US"/>
          </a:p>
          <a:p>
            <a:r>
              <a:rPr lang="zh-CN" altLang="en-US"/>
              <a:t>4.数据从datanode源源不断的流向客户端。</a:t>
            </a:r>
            <a:endParaRPr lang="zh-CN" altLang="en-US"/>
          </a:p>
          <a:p>
            <a:r>
              <a:rPr lang="zh-CN" altLang="en-US"/>
              <a:t>5.如果第一块的数据读完了，就会关闭指向第一块的datanode连接，接着读取下一块。这些操作对客户端来说是透明的，客户端的角度看来只是读一个持续不断的流。</a:t>
            </a:r>
            <a:endParaRPr lang="zh-CN" altLang="en-US"/>
          </a:p>
          <a:p>
            <a:r>
              <a:rPr lang="zh-CN" altLang="en-US"/>
              <a:t>6.如果第一批block都读完了，DFSInputStream就会去namenode拿下一批blocks的location，然后继续读，如果所有的块都读完，这时就会关闭掉所有的流。</a:t>
            </a:r>
            <a:endParaRPr lang="zh-CN" altLang="en-US"/>
          </a:p>
          <a:p>
            <a:r>
              <a:rPr lang="zh-CN" altLang="en-US"/>
              <a:t>如果在读数据的时候，DFSInputStream和datanode的通讯发生异常，就会尝试正在读的block的排第二近的datanode,并且会记录哪个datanode发生错误，剩余的blocks读的时候就会直接跳过该datanode。DFSInputStream也会检查block数据校验和，如果发现一个坏的block,就会先报告到namenode节点，然后DFSInputStream在其他的datanode上读该block的镜像</a:t>
            </a:r>
            <a:endParaRPr lang="zh-CN" altLang="en-US"/>
          </a:p>
          <a:p>
            <a:r>
              <a:rPr lang="zh-CN" altLang="en-US"/>
              <a:t>该设计的方向就是客户端直接连接datanode来检索数据并且namenode来负责为每一个block提供最优的datanode，namenode仅仅处理block location的请求，这些信息都加载在namenode的内存中，hdfs通过datanode集群可以承受大量客户端的并发访问。</a:t>
            </a:r>
            <a:endParaRPr lang="zh-CN" altLang="en-US"/>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数据存储：写文件</a:t>
            </a:r>
            <a:endParaRPr lang="zh-CN" altLang="en-US"/>
          </a:p>
        </p:txBody>
      </p:sp>
      <p:pic>
        <p:nvPicPr>
          <p:cNvPr id="5" name="图片 23555"/>
          <p:cNvPicPr>
            <a:picLocks noChangeAspect="1"/>
          </p:cNvPicPr>
          <p:nvPr>
            <p:ph idx="1"/>
          </p:nvPr>
        </p:nvPicPr>
        <p:blipFill>
          <a:blip r:embed="rId1"/>
          <a:stretch>
            <a:fillRect/>
          </a:stretch>
        </p:blipFill>
        <p:spPr>
          <a:xfrm>
            <a:off x="1403985" y="1691005"/>
            <a:ext cx="7905115" cy="4765040"/>
          </a:xfrm>
          <a:prstGeom prst="rect">
            <a:avLst/>
          </a:prstGeom>
          <a:noFill/>
          <a:ln w="9525">
            <a:noFill/>
          </a:ln>
        </p:spPr>
      </p:pic>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写文件流程分析</a:t>
            </a:r>
            <a:endParaRPr lang="zh-CN" altLang="en-US"/>
          </a:p>
        </p:txBody>
      </p:sp>
      <p:sp>
        <p:nvSpPr>
          <p:cNvPr id="3" name="内容占位符 2"/>
          <p:cNvSpPr>
            <a:spLocks noGrp="1"/>
          </p:cNvSpPr>
          <p:nvPr>
            <p:ph idx="1"/>
          </p:nvPr>
        </p:nvSpPr>
        <p:spPr/>
        <p:txBody>
          <a:bodyPr>
            <a:noAutofit/>
          </a:bodyPr>
          <a:p>
            <a:pPr>
              <a:lnSpc>
                <a:spcPct val="80000"/>
              </a:lnSpc>
            </a:pPr>
            <a:r>
              <a:rPr lang="zh-CN" altLang="en-US" sz="1400">
                <a:sym typeface="+mn-ea"/>
              </a:rPr>
              <a:t>1.客户端通过调用DistributedFileSystem的create方法创建新文件</a:t>
            </a:r>
            <a:endParaRPr lang="zh-CN" altLang="en-US" sz="1400">
              <a:sym typeface="+mn-ea"/>
            </a:endParaRPr>
          </a:p>
          <a:p>
            <a:pPr>
              <a:lnSpc>
                <a:spcPct val="80000"/>
              </a:lnSpc>
            </a:pPr>
            <a:r>
              <a:rPr lang="zh-CN" altLang="en-US" sz="1400">
                <a:sym typeface="+mn-ea"/>
              </a:rPr>
              <a:t>2.DistributedFileSystem通过RPC调用namenode去创建一个没有blocks关联的新文件，创建前，namenode会做各种校验，比如文件是否存在，客户端有无权限去创建等。如果校验通过，namenode就会记录下新文件，否则就会抛出IO异常.</a:t>
            </a:r>
            <a:endParaRPr lang="zh-CN" altLang="en-US" sz="1400">
              <a:sym typeface="+mn-ea"/>
            </a:endParaRPr>
          </a:p>
          <a:p>
            <a:pPr>
              <a:lnSpc>
                <a:spcPct val="80000"/>
              </a:lnSpc>
            </a:pPr>
            <a:r>
              <a:rPr lang="zh-CN" altLang="en-US" sz="1400">
                <a:sym typeface="+mn-ea"/>
              </a:rPr>
              <a:t>3.前两步结束后会返回FSDataOutputStream的对象，象读文件的时候相似，FSDataOutputStream被封装成DFSOutputStream.DFSOutputStream可以协调namenode和datanode。客户端开始写数据到DFSOutputStream,DFSOutputStream会把数据切成一个个小packet，然后排成队列data quene。</a:t>
            </a:r>
            <a:endParaRPr lang="zh-CN" altLang="en-US" sz="1400">
              <a:sym typeface="+mn-ea"/>
            </a:endParaRPr>
          </a:p>
          <a:p>
            <a:pPr>
              <a:lnSpc>
                <a:spcPct val="80000"/>
              </a:lnSpc>
            </a:pPr>
            <a:r>
              <a:rPr lang="zh-CN" altLang="en-US" sz="1400">
                <a:sym typeface="+mn-ea"/>
              </a:rPr>
              <a:t>4.DataStreamer会去处理接受data queue，他先问询namenode这个新的block最适合存储的在哪几个datanode里，比如副本数是3，那么就找到3个最适合的datanode，把他们排成一个pipeline.DataStreamer把packet按队列输出到管道的第一个datanode中，第一个datanode又把packet输出到第二个datanode中，以此类推。</a:t>
            </a:r>
            <a:endParaRPr lang="zh-CN" altLang="en-US" sz="1400">
              <a:sym typeface="+mn-ea"/>
            </a:endParaRPr>
          </a:p>
          <a:p>
            <a:pPr>
              <a:lnSpc>
                <a:spcPct val="80000"/>
              </a:lnSpc>
            </a:pPr>
            <a:r>
              <a:rPr lang="zh-CN" altLang="en-US" sz="1400">
                <a:sym typeface="+mn-ea"/>
              </a:rPr>
              <a:t>5.DFSOutputStream还有一个对列叫ack queue，也是有packet组成，等待datanode的收到响应，当pipeline中的所有datanode都表示已经收到的时候，这时akc queue才会把对应的packet包移除掉。</a:t>
            </a:r>
            <a:endParaRPr lang="zh-CN" altLang="en-US" sz="1400">
              <a:sym typeface="+mn-ea"/>
            </a:endParaRPr>
          </a:p>
          <a:p>
            <a:pPr>
              <a:lnSpc>
                <a:spcPct val="80000"/>
              </a:lnSpc>
            </a:pPr>
            <a:r>
              <a:rPr lang="zh-CN" altLang="en-US" sz="1400">
                <a:sym typeface="+mn-ea"/>
              </a:rPr>
              <a:t>如果在写的过程中某个datanode发生错误，会采取以下几步：1) pipeline被关闭掉；2)为了防止丢包ack queue里的packet会同步到data queue里；3)把产生错误的datanode上当前在写但未完成的block删掉；4）block剩下的部分被写到剩下的两个正常的datanode中；5）namenode找到另外的datanode去创建这个块的复制。当然，这些操作对客户端来说是无感知的。</a:t>
            </a:r>
            <a:endParaRPr lang="zh-CN" altLang="en-US" sz="1400">
              <a:sym typeface="+mn-ea"/>
            </a:endParaRPr>
          </a:p>
          <a:p>
            <a:pPr>
              <a:lnSpc>
                <a:spcPct val="80000"/>
              </a:lnSpc>
            </a:pPr>
            <a:r>
              <a:rPr lang="zh-CN" altLang="en-US" sz="1400">
                <a:sym typeface="+mn-ea"/>
              </a:rPr>
              <a:t>6.客户端完成写数据后调用close方法关闭写入流</a:t>
            </a:r>
            <a:endParaRPr lang="zh-CN" altLang="en-US" sz="1400">
              <a:sym typeface="+mn-ea"/>
            </a:endParaRPr>
          </a:p>
          <a:p>
            <a:pPr>
              <a:lnSpc>
                <a:spcPct val="80000"/>
              </a:lnSpc>
            </a:pPr>
            <a:r>
              <a:rPr lang="zh-CN" altLang="en-US" sz="1400">
                <a:sym typeface="+mn-ea"/>
              </a:rPr>
              <a:t>7.DataStreamer把剩余得包都刷到pipeline里然后等待ack信息，收到最后一个ack后，通知datanode把文件标示为已完成。</a:t>
            </a:r>
            <a:endParaRPr lang="zh-CN" altLang="en-US" sz="1400">
              <a:sym typeface="+mn-ea"/>
            </a:endParaRPr>
          </a:p>
          <a:p>
            <a:pPr>
              <a:lnSpc>
                <a:spcPct val="80000"/>
              </a:lnSpc>
            </a:pPr>
            <a:r>
              <a:rPr lang="zh-CN" altLang="en-US" sz="1400">
                <a:sym typeface="+mn-ea"/>
              </a:rPr>
              <a:t>另外要注意得一点，客户端执行write操作后，写完得block才是可见的，正在写的block对客户端是不可见的，只有调用sync方法，客户端才确保该文件被写操作已经全部完成，当客户端调用close方法时会默认调用sync方法。是否需要手动调用取决你根据程序需要在数据健壮性和吞吐率之间的权衡。</a:t>
            </a:r>
            <a:endParaRPr lang="zh-CN" altLang="en-US" sz="1400">
              <a:sym typeface="+mn-ea"/>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文本框 9"/>
          <p:cNvSpPr txBox="1">
            <a:spLocks noChangeArrowheads="1"/>
          </p:cNvSpPr>
          <p:nvPr/>
        </p:nvSpPr>
        <p:spPr bwMode="auto">
          <a:xfrm>
            <a:off x="5762625" y="2789238"/>
            <a:ext cx="241617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FontTx/>
              <a:buNone/>
            </a:pPr>
            <a:r>
              <a:rPr lang="en-US" altLang="zh-CN" sz="3600" b="1" dirty="0">
                <a:solidFill>
                  <a:srgbClr val="FFFFFF"/>
                </a:solidFill>
                <a:latin typeface="Arial" panose="020B0604020202020204" pitchFamily="34" charset="0"/>
                <a:ea typeface="微软雅黑" panose="020B0503020204020204" charset="-122"/>
                <a:sym typeface="Arial" panose="020B0604020202020204" pitchFamily="34" charset="0"/>
              </a:rPr>
              <a:t>Part  05</a:t>
            </a:r>
            <a:endParaRPr lang="zh-CN" altLang="en-US" sz="3600" b="1" dirty="0">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32" name="TextBox 50"/>
          <p:cNvSpPr txBox="1">
            <a:spLocks noChangeArrowheads="1"/>
          </p:cNvSpPr>
          <p:nvPr/>
        </p:nvSpPr>
        <p:spPr bwMode="auto">
          <a:xfrm>
            <a:off x="4321175" y="3465513"/>
            <a:ext cx="221488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l" eaLnBrk="1" hangingPunct="1">
              <a:lnSpc>
                <a:spcPct val="100000"/>
              </a:lnSpc>
              <a:spcBef>
                <a:spcPct val="0"/>
              </a:spcBef>
              <a:buFontTx/>
              <a:buNone/>
            </a:pPr>
            <a:r>
              <a:rPr lang="zh-CN" altLang="en-US" sz="3200" b="1" dirty="0">
                <a:solidFill>
                  <a:schemeClr val="bg1"/>
                </a:solidFill>
                <a:latin typeface="微软雅黑" panose="020B0503020204020204" charset="-122"/>
                <a:ea typeface="微软雅黑" panose="020B0503020204020204" charset="-122"/>
              </a:rPr>
              <a:t>数据回收站</a:t>
            </a:r>
            <a:endParaRPr lang="zh-CN" altLang="en-US" sz="3200" b="1" dirty="0">
              <a:solidFill>
                <a:schemeClr val="bg1"/>
              </a:solidFill>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HDFS </a:t>
            </a:r>
            <a:r>
              <a:rPr lang="zh-CN" altLang="en-US">
                <a:sym typeface="+mn-ea"/>
              </a:rPr>
              <a:t>的</a:t>
            </a:r>
            <a:r>
              <a:rPr lang="en-US" altLang="zh-CN">
                <a:sym typeface="+mn-ea"/>
              </a:rPr>
              <a:t>Trash</a:t>
            </a:r>
            <a:r>
              <a:rPr lang="zh-CN" altLang="en-US">
                <a:sym typeface="+mn-ea"/>
              </a:rPr>
              <a:t>回收站</a:t>
            </a:r>
            <a:endParaRPr lang="zh-CN" altLang="en-US"/>
          </a:p>
        </p:txBody>
      </p:sp>
      <p:sp>
        <p:nvSpPr>
          <p:cNvPr id="3" name="内容占位符 2"/>
          <p:cNvSpPr>
            <a:spLocks noGrp="1"/>
          </p:cNvSpPr>
          <p:nvPr>
            <p:ph idx="1"/>
          </p:nvPr>
        </p:nvSpPr>
        <p:spPr/>
        <p:txBody>
          <a:bodyPr>
            <a:normAutofit fontScale="90000" lnSpcReduction="10000"/>
          </a:bodyPr>
          <a:p>
            <a:pPr marL="342900" indent="-342900">
              <a:lnSpc>
                <a:spcPct val="100000"/>
              </a:lnSpc>
              <a:buClr>
                <a:srgbClr val="4472C4"/>
              </a:buClr>
              <a:buFont typeface="Wingdings" panose="05000000000000000000" charset="0"/>
              <a:buChar char=""/>
            </a:pPr>
            <a:r>
              <a:rPr lang="zh-CN" altLang="en-US" dirty="0">
                <a:sym typeface="+mn-ea"/>
              </a:rPr>
              <a:t>和Linux系统</a:t>
            </a:r>
            <a:r>
              <a:rPr lang="en-US" altLang="zh-CN" dirty="0">
                <a:sym typeface="+mn-ea"/>
              </a:rPr>
              <a:t>(</a:t>
            </a:r>
            <a:r>
              <a:rPr lang="zh-CN" altLang="en-US" dirty="0">
                <a:sym typeface="+mn-ea"/>
              </a:rPr>
              <a:t>桌面环境</a:t>
            </a:r>
            <a:r>
              <a:rPr lang="en-US" altLang="zh-CN" dirty="0">
                <a:sym typeface="+mn-ea"/>
              </a:rPr>
              <a:t>)</a:t>
            </a:r>
            <a:r>
              <a:rPr lang="zh-CN" altLang="en-US" dirty="0">
                <a:sym typeface="+mn-ea"/>
              </a:rPr>
              <a:t>的回收站设计一样，HDFS会为每一个用户创建一个回收站目录：/user/用户名/.Trash/，每一个被用户</a:t>
            </a:r>
            <a:r>
              <a:rPr lang="zh-CN" altLang="en-US" b="1" dirty="0">
                <a:solidFill>
                  <a:srgbClr val="FF3300"/>
                </a:solidFill>
                <a:sym typeface="+mn-ea"/>
              </a:rPr>
              <a:t>通过Shell删除</a:t>
            </a:r>
            <a:r>
              <a:rPr lang="zh-CN" altLang="en-US" dirty="0">
                <a:sym typeface="+mn-ea"/>
              </a:rPr>
              <a:t>的文件/目录，在系统回收站中都有一个周期，也就是当系统回收站中的文件/目录在一段时间之后没有被用户恢复的话，HDFS就会自动的把这个文件/目录彻底删除，之后，用户就永远也找不回这个文件/目录了。</a:t>
            </a:r>
            <a:endParaRPr lang="zh-CN" altLang="en-US" dirty="0"/>
          </a:p>
          <a:p>
            <a:pPr marL="342900" indent="-342900">
              <a:lnSpc>
                <a:spcPct val="100000"/>
              </a:lnSpc>
              <a:buClr>
                <a:srgbClr val="4472C4"/>
              </a:buClr>
              <a:buFont typeface="Wingdings" panose="05000000000000000000" charset="0"/>
              <a:buChar char=""/>
            </a:pPr>
            <a:r>
              <a:rPr lang="zh-CN" altLang="en-US" b="1" dirty="0">
                <a:sym typeface="+mn-ea"/>
              </a:rPr>
              <a:t>配置</a:t>
            </a:r>
            <a:r>
              <a:rPr lang="zh-CN" altLang="en-US" dirty="0">
                <a:sym typeface="+mn-ea"/>
              </a:rPr>
              <a:t>：在每个节点(不仅仅是主节点)上添加配置 core-site.xml,增加如下内容</a:t>
            </a:r>
            <a:endParaRPr lang="zh-CN" altLang="en-US" dirty="0"/>
          </a:p>
          <a:p>
            <a:pPr>
              <a:buClr>
                <a:srgbClr val="4472C4"/>
              </a:buClr>
              <a:buFont typeface="Wingdings" panose="05000000000000000000" charset="0"/>
            </a:pPr>
            <a:r>
              <a:rPr lang="zh-CN" altLang="en-US" dirty="0">
                <a:sym typeface="+mn-ea"/>
              </a:rPr>
              <a:t>&lt;property&gt;</a:t>
            </a:r>
            <a:endParaRPr lang="zh-CN" altLang="en-US" dirty="0"/>
          </a:p>
          <a:p>
            <a:pPr>
              <a:buClr>
                <a:srgbClr val="4472C4"/>
              </a:buClr>
              <a:buFont typeface="Wingdings" panose="05000000000000000000" charset="0"/>
            </a:pPr>
            <a:r>
              <a:rPr lang="zh-CN" altLang="en-US" dirty="0">
                <a:sym typeface="+mn-ea"/>
              </a:rPr>
              <a:t>    &lt;name&gt;fs.trash.interval&lt;/name&gt;</a:t>
            </a:r>
            <a:endParaRPr lang="zh-CN" altLang="en-US" dirty="0"/>
          </a:p>
          <a:p>
            <a:pPr>
              <a:buClr>
                <a:srgbClr val="4472C4"/>
              </a:buClr>
              <a:buFont typeface="Wingdings" panose="05000000000000000000" charset="0"/>
            </a:pPr>
            <a:r>
              <a:rPr lang="zh-CN" altLang="en-US" dirty="0">
                <a:sym typeface="+mn-ea"/>
              </a:rPr>
              <a:t>    &lt;value&gt;1440&lt;/value&gt;</a:t>
            </a:r>
            <a:endParaRPr lang="zh-CN" altLang="en-US" dirty="0"/>
          </a:p>
          <a:p>
            <a:pPr>
              <a:buClr>
                <a:srgbClr val="4472C4"/>
              </a:buClr>
              <a:buFont typeface="Wingdings" panose="05000000000000000000" charset="0"/>
            </a:pPr>
            <a:r>
              <a:rPr lang="zh-CN" altLang="en-US" dirty="0">
                <a:sym typeface="+mn-ea"/>
              </a:rPr>
              <a:t>&lt;/property&gt;</a:t>
            </a:r>
            <a:endParaRPr lang="zh-CN" altLang="en-US" dirty="0">
              <a:sym typeface="+mn-ea"/>
            </a:endParaRPr>
          </a:p>
          <a:p>
            <a:pPr marL="342900" indent="-342900">
              <a:buClr>
                <a:srgbClr val="4472C4"/>
              </a:buClr>
              <a:buFont typeface="Wingdings" panose="05000000000000000000" charset="0"/>
              <a:buChar char=""/>
            </a:pPr>
            <a:r>
              <a:rPr lang="zh-CN" altLang="en-US" dirty="0">
                <a:sym typeface="+mn-ea"/>
              </a:rPr>
              <a:t>注意：如果删除的文件过大，超过回收站大小的话会提示删除失败</a:t>
            </a:r>
            <a:endParaRPr lang="zh-CN" altLang="en-US" dirty="0">
              <a:sym typeface="+mn-ea"/>
            </a:endParaRPr>
          </a:p>
          <a:p>
            <a:pPr marL="800100" lvl="1" indent="-342900">
              <a:buClr>
                <a:srgbClr val="4472C4"/>
              </a:buClr>
              <a:buFont typeface="Wingdings" panose="05000000000000000000" charset="0"/>
              <a:buChar char=""/>
            </a:pPr>
            <a:r>
              <a:rPr lang="zh-CN" altLang="en-US" sz="2000" dirty="0">
                <a:sym typeface="+mn-ea"/>
              </a:rPr>
              <a:t>需要指定参数 </a:t>
            </a:r>
            <a:r>
              <a:rPr lang="en-US" altLang="zh-CN" sz="2000" dirty="0">
                <a:sym typeface="+mn-ea"/>
              </a:rPr>
              <a:t>-skipTrash </a:t>
            </a:r>
            <a:endParaRPr lang="zh-CN" altLang="en-US" sz="2000" dirty="0">
              <a:sym typeface="+mn-ea"/>
            </a:endParaRPr>
          </a:p>
          <a:p>
            <a:endParaRPr lang="zh-CN" altLang="en-US"/>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文本框 9"/>
          <p:cNvSpPr txBox="1">
            <a:spLocks noChangeArrowheads="1"/>
          </p:cNvSpPr>
          <p:nvPr/>
        </p:nvSpPr>
        <p:spPr bwMode="auto">
          <a:xfrm>
            <a:off x="5762625" y="2789238"/>
            <a:ext cx="241617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FontTx/>
              <a:buNone/>
            </a:pPr>
            <a:r>
              <a:rPr lang="en-US" altLang="zh-CN" sz="3600" b="1" dirty="0">
                <a:solidFill>
                  <a:srgbClr val="FFFFFF"/>
                </a:solidFill>
                <a:latin typeface="Arial" panose="020B0604020202020204" pitchFamily="34" charset="0"/>
                <a:ea typeface="微软雅黑" panose="020B0503020204020204" charset="-122"/>
                <a:sym typeface="Arial" panose="020B0604020202020204" pitchFamily="34" charset="0"/>
              </a:rPr>
              <a:t>Part  06</a:t>
            </a:r>
            <a:endParaRPr lang="zh-CN" altLang="en-US" sz="3600" b="1" dirty="0">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32" name="TextBox 50"/>
          <p:cNvSpPr txBox="1">
            <a:spLocks noChangeArrowheads="1"/>
          </p:cNvSpPr>
          <p:nvPr/>
        </p:nvSpPr>
        <p:spPr bwMode="auto">
          <a:xfrm>
            <a:off x="4321175" y="3465513"/>
            <a:ext cx="270573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l" eaLnBrk="1" hangingPunct="1">
              <a:lnSpc>
                <a:spcPct val="100000"/>
              </a:lnSpc>
              <a:spcBef>
                <a:spcPct val="0"/>
              </a:spcBef>
              <a:buFontTx/>
              <a:buNone/>
            </a:pPr>
            <a:r>
              <a:rPr lang="en-US" altLang="zh-CN" sz="3200" b="1" dirty="0">
                <a:solidFill>
                  <a:schemeClr val="bg1"/>
                </a:solidFill>
                <a:latin typeface="微软雅黑" panose="020B0503020204020204" charset="-122"/>
                <a:ea typeface="微软雅黑" panose="020B0503020204020204" charset="-122"/>
              </a:rPr>
              <a:t>hdfs</a:t>
            </a:r>
            <a:r>
              <a:rPr lang="zh-CN" altLang="en-US" sz="3200" b="1" dirty="0">
                <a:solidFill>
                  <a:schemeClr val="bg1"/>
                </a:solidFill>
                <a:latin typeface="微软雅黑" panose="020B0503020204020204" charset="-122"/>
                <a:ea typeface="微软雅黑" panose="020B0503020204020204" charset="-122"/>
              </a:rPr>
              <a:t>常见问题</a:t>
            </a:r>
            <a:endParaRPr lang="zh-CN" altLang="en-US" sz="3200" b="1" dirty="0">
              <a:solidFill>
                <a:schemeClr val="bg1"/>
              </a:solidFill>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hdfs</a:t>
            </a:r>
            <a:r>
              <a:rPr lang="zh-CN" altLang="en-US"/>
              <a:t>常见问题</a:t>
            </a:r>
            <a:endParaRPr lang="zh-CN" altLang="en-US"/>
          </a:p>
        </p:txBody>
      </p:sp>
      <p:sp>
        <p:nvSpPr>
          <p:cNvPr id="3" name="内容占位符 2"/>
          <p:cNvSpPr>
            <a:spLocks noGrp="1"/>
          </p:cNvSpPr>
          <p:nvPr>
            <p:ph idx="1"/>
          </p:nvPr>
        </p:nvSpPr>
        <p:spPr/>
        <p:txBody>
          <a:bodyPr/>
          <a:p>
            <a:pPr marL="342900" indent="-342900">
              <a:buClr>
                <a:srgbClr val="4472C4"/>
              </a:buClr>
              <a:buFont typeface="Wingdings" panose="05000000000000000000" charset="0"/>
              <a:buChar char=""/>
            </a:pPr>
            <a:r>
              <a:rPr lang="zh-CN" altLang="en-US"/>
              <a:t>集群启动失败</a:t>
            </a:r>
            <a:endParaRPr lang="zh-CN" altLang="en-US"/>
          </a:p>
          <a:p>
            <a:pPr marL="800100" lvl="1" indent="-342900">
              <a:buClr>
                <a:srgbClr val="4472C4"/>
              </a:buClr>
              <a:buFont typeface="Wingdings" panose="05000000000000000000" charset="0"/>
              <a:buChar char=""/>
            </a:pPr>
            <a:r>
              <a:rPr lang="zh-CN" altLang="en-US"/>
              <a:t>查看日志</a:t>
            </a:r>
            <a:endParaRPr lang="zh-CN" altLang="en-US"/>
          </a:p>
          <a:p>
            <a:pPr marL="342900" lvl="0" indent="-342900">
              <a:buClr>
                <a:srgbClr val="4472C4"/>
              </a:buClr>
              <a:buFont typeface="Wingdings" panose="05000000000000000000" charset="0"/>
              <a:buChar char=""/>
            </a:pPr>
            <a:r>
              <a:rPr lang="en-US" altLang="zh-CN" sz="2400"/>
              <a:t>hdfs</a:t>
            </a:r>
            <a:r>
              <a:rPr lang="zh-CN" altLang="en-US" sz="2400"/>
              <a:t>文件无法操作</a:t>
            </a:r>
            <a:endParaRPr lang="zh-CN" altLang="en-US" sz="2400"/>
          </a:p>
          <a:p>
            <a:pPr marL="800100" lvl="1" indent="-342900">
              <a:buClr>
                <a:srgbClr val="4472C4"/>
              </a:buClr>
              <a:buFont typeface="Wingdings" panose="05000000000000000000" charset="0"/>
              <a:buChar char=""/>
            </a:pPr>
            <a:r>
              <a:rPr lang="zh-CN" altLang="en-US" sz="2000"/>
              <a:t>一般是因为处于安全模式下</a:t>
            </a:r>
            <a:endParaRPr lang="zh-CN" altLang="en-US" sz="2000"/>
          </a:p>
          <a:p>
            <a:pPr marL="800100" lvl="1" indent="-342900">
              <a:buClr>
                <a:srgbClr val="4472C4"/>
              </a:buClr>
              <a:buFont typeface="Wingdings" panose="05000000000000000000" charset="0"/>
              <a:buChar char=""/>
            </a:pPr>
            <a:r>
              <a:rPr lang="zh-CN" altLang="en-US"/>
              <a:t>离开安全模式：hdfs dfsadmin -safemode </a:t>
            </a:r>
            <a:r>
              <a:rPr lang="en-US" altLang="zh-CN"/>
              <a:t>leave</a:t>
            </a:r>
            <a:endParaRPr lang="en-US" altLang="zh-CN"/>
          </a:p>
          <a:p>
            <a:pPr marL="800100" lvl="1" indent="-342900">
              <a:buClr>
                <a:srgbClr val="4472C4"/>
              </a:buClr>
              <a:buFont typeface="Wingdings" panose="05000000000000000000" charset="0"/>
              <a:buChar char=""/>
            </a:pPr>
            <a:r>
              <a:rPr lang="zh-CN" altLang="en-US"/>
              <a:t>进入安全模式：</a:t>
            </a:r>
            <a:r>
              <a:rPr lang="zh-CN" altLang="en-US">
                <a:sym typeface="+mn-ea"/>
              </a:rPr>
              <a:t>hdfs dfsadmin -safemode </a:t>
            </a:r>
            <a:r>
              <a:rPr lang="en-US" altLang="zh-CN">
                <a:sym typeface="+mn-ea"/>
              </a:rPr>
              <a:t>enter</a:t>
            </a:r>
            <a:endParaRPr lang="en-US" altLang="zh-CN">
              <a:sym typeface="+mn-ea"/>
            </a:endParaRPr>
          </a:p>
          <a:p>
            <a:pPr marL="800100" lvl="1" indent="-342900">
              <a:buClr>
                <a:srgbClr val="4472C4"/>
              </a:buClr>
              <a:buFont typeface="Wingdings" panose="05000000000000000000" charset="0"/>
              <a:buChar char=""/>
            </a:pPr>
            <a:r>
              <a:rPr lang="zh-CN" altLang="en-US">
                <a:sym typeface="+mn-ea"/>
              </a:rPr>
              <a:t>查看安全模式：hdfs dfsadmin -safemode </a:t>
            </a:r>
            <a:r>
              <a:rPr lang="en-US" altLang="zh-CN">
                <a:sym typeface="+mn-ea"/>
              </a:rPr>
              <a:t>get</a:t>
            </a:r>
            <a:endParaRPr lang="zh-CN" altLang="en-US"/>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221355" y="2545715"/>
            <a:ext cx="3156585" cy="1325880"/>
          </a:xfrm>
        </p:spPr>
        <p:txBody>
          <a:bodyPr/>
          <a:lstStyle/>
          <a:p>
            <a:r>
              <a:rPr lang="zh-CN" altLang="en-US" dirty="0" smtClean="0"/>
              <a:t>谢谢！</a:t>
            </a:r>
            <a:endParaRPr lang="zh-CN" altLang="en-US" dirty="0" smtClean="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hdfs(Hadoop Distributed File System)</a:t>
            </a:r>
            <a:endParaRPr lang="en-US" altLang="zh-CN"/>
          </a:p>
        </p:txBody>
      </p:sp>
      <p:sp>
        <p:nvSpPr>
          <p:cNvPr id="3" name="内容占位符 2"/>
          <p:cNvSpPr>
            <a:spLocks noGrp="1"/>
          </p:cNvSpPr>
          <p:nvPr>
            <p:ph idx="1"/>
          </p:nvPr>
        </p:nvSpPr>
        <p:spPr/>
        <p:txBody>
          <a:bodyPr>
            <a:normAutofit/>
          </a:bodyPr>
          <a:p>
            <a:pPr marL="342900" indent="-342900">
              <a:buClr>
                <a:srgbClr val="4472C4"/>
              </a:buClr>
              <a:buFont typeface="Wingdings" panose="05000000000000000000" charset="0"/>
              <a:buChar char=""/>
            </a:pPr>
            <a:r>
              <a:rPr lang="zh-CN" altLang="en-US"/>
              <a:t>通透性。让实际上是通过网络来访问文件的动作，由程序与用户看来，就像是访问本地的磁盘一般。</a:t>
            </a:r>
            <a:endParaRPr lang="zh-CN" altLang="en-US"/>
          </a:p>
          <a:p>
            <a:pPr marL="342900" indent="-342900">
              <a:buClr>
                <a:srgbClr val="4472C4"/>
              </a:buClr>
              <a:buFont typeface="Wingdings" panose="05000000000000000000" charset="0"/>
              <a:buChar char=""/>
            </a:pPr>
            <a:r>
              <a:rPr lang="zh-CN" altLang="en-US"/>
              <a:t>容错</a:t>
            </a:r>
            <a:r>
              <a:rPr lang="zh-CN" altLang="en-US">
                <a:sym typeface="+mn-ea"/>
              </a:rPr>
              <a:t>性</a:t>
            </a:r>
            <a:r>
              <a:rPr lang="zh-CN" altLang="en-US"/>
              <a:t>。即使系统中有某些节点宕机，整体来说系统仍然可以持续运作而不会有数据损失【通过副本机制实现】。</a:t>
            </a:r>
            <a:endParaRPr lang="zh-CN" altLang="en-US"/>
          </a:p>
          <a:p>
            <a:pPr marL="342900" indent="-342900">
              <a:buClr>
                <a:srgbClr val="4472C4"/>
              </a:buClr>
              <a:buFont typeface="Wingdings" panose="05000000000000000000" charset="0"/>
              <a:buChar char=""/>
            </a:pPr>
            <a:r>
              <a:rPr lang="zh-CN" altLang="en-US"/>
              <a:t>分布式文件管理系统很多，hdfs只是其中一种实现，</a:t>
            </a:r>
            <a:r>
              <a:rPr lang="zh-CN" altLang="en-US">
                <a:solidFill>
                  <a:srgbClr val="FF0000"/>
                </a:solidFill>
              </a:rPr>
              <a:t>不适合存储海量小文件</a:t>
            </a:r>
            <a:r>
              <a:rPr lang="zh-CN" altLang="en-US"/>
              <a:t>。</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文本框 9"/>
          <p:cNvSpPr txBox="1">
            <a:spLocks noChangeArrowheads="1"/>
          </p:cNvSpPr>
          <p:nvPr/>
        </p:nvSpPr>
        <p:spPr bwMode="auto">
          <a:xfrm>
            <a:off x="5762625" y="2789238"/>
            <a:ext cx="241617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FontTx/>
              <a:buNone/>
            </a:pPr>
            <a:r>
              <a:rPr lang="en-US" altLang="zh-CN" sz="3600" b="1" dirty="0">
                <a:solidFill>
                  <a:srgbClr val="FFFFFF"/>
                </a:solidFill>
                <a:latin typeface="Arial" panose="020B0604020202020204" pitchFamily="34" charset="0"/>
                <a:ea typeface="微软雅黑" panose="020B0503020204020204" charset="-122"/>
                <a:sym typeface="Arial" panose="020B0604020202020204" pitchFamily="34" charset="0"/>
              </a:rPr>
              <a:t>Part  01</a:t>
            </a:r>
            <a:endParaRPr lang="zh-CN" altLang="en-US" sz="3600" b="1" dirty="0">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32" name="TextBox 50"/>
          <p:cNvSpPr txBox="1">
            <a:spLocks noChangeArrowheads="1"/>
          </p:cNvSpPr>
          <p:nvPr/>
        </p:nvSpPr>
        <p:spPr bwMode="auto">
          <a:xfrm>
            <a:off x="4321175" y="3465513"/>
            <a:ext cx="295402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pPr>
            <a:r>
              <a:rPr lang="en-US" altLang="zh-CN" sz="3200" b="1" dirty="0">
                <a:solidFill>
                  <a:schemeClr val="bg1"/>
                </a:solidFill>
                <a:latin typeface="微软雅黑" panose="020B0503020204020204" charset="-122"/>
                <a:ea typeface="微软雅黑" panose="020B0503020204020204" charset="-122"/>
              </a:rPr>
              <a:t>hdfs shell</a:t>
            </a:r>
            <a:r>
              <a:rPr lang="zh-CN" altLang="en-US" sz="3200" b="1" dirty="0">
                <a:solidFill>
                  <a:schemeClr val="bg1"/>
                </a:solidFill>
                <a:latin typeface="微软雅黑" panose="020B0503020204020204" charset="-122"/>
                <a:ea typeface="微软雅黑" panose="020B0503020204020204" charset="-122"/>
              </a:rPr>
              <a:t>操作</a:t>
            </a:r>
            <a:endParaRPr lang="zh-CN" altLang="en-US" sz="3200" b="1" dirty="0">
              <a:solidFill>
                <a:schemeClr val="bg1"/>
              </a:solidFill>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hdfs shell</a:t>
            </a:r>
            <a:r>
              <a:rPr lang="zh-CN" altLang="en-US"/>
              <a:t>介绍</a:t>
            </a:r>
            <a:endParaRPr lang="zh-CN" altLang="en-US"/>
          </a:p>
        </p:txBody>
      </p:sp>
      <p:sp>
        <p:nvSpPr>
          <p:cNvPr id="3" name="内容占位符 2"/>
          <p:cNvSpPr>
            <a:spLocks noGrp="1"/>
          </p:cNvSpPr>
          <p:nvPr>
            <p:ph idx="1"/>
          </p:nvPr>
        </p:nvSpPr>
        <p:spPr/>
        <p:txBody>
          <a:bodyPr/>
          <a:p>
            <a:pPr marL="342900" indent="-342900">
              <a:buClr>
                <a:srgbClr val="4472C4"/>
              </a:buClr>
              <a:buFont typeface="Wingdings" panose="05000000000000000000" charset="0"/>
              <a:buChar char=""/>
            </a:pPr>
            <a:r>
              <a:rPr lang="en-US" altLang="zh-CN" sz="2000" dirty="0">
                <a:sym typeface="+mn-ea"/>
              </a:rPr>
              <a:t>hdfs shell </a:t>
            </a:r>
            <a:r>
              <a:rPr lang="zh-CN" altLang="en-US" sz="2000" dirty="0">
                <a:sym typeface="+mn-ea"/>
              </a:rPr>
              <a:t>是我们操作分布式文件系统的一个客户端</a:t>
            </a:r>
            <a:endParaRPr lang="zh-CN" altLang="en-US" sz="2000" dirty="0">
              <a:sym typeface="+mn-ea"/>
            </a:endParaRPr>
          </a:p>
          <a:p>
            <a:pPr marL="800100" lvl="1" indent="-342900">
              <a:buClr>
                <a:srgbClr val="4472C4"/>
              </a:buClr>
              <a:buFont typeface="Wingdings" panose="05000000000000000000" charset="0"/>
              <a:buChar char=""/>
            </a:pPr>
            <a:r>
              <a:rPr lang="zh-CN" altLang="en-US" sz="1665" dirty="0">
                <a:sym typeface="+mn-ea"/>
              </a:rPr>
              <a:t>使用格式：bin/hdfs dfs </a:t>
            </a:r>
            <a:r>
              <a:rPr lang="en-US" altLang="zh-CN" sz="1665" dirty="0">
                <a:sym typeface="+mn-ea"/>
              </a:rPr>
              <a:t>-</a:t>
            </a:r>
            <a:r>
              <a:rPr lang="zh-CN" altLang="en-US" sz="1500" dirty="0">
                <a:sym typeface="+mn-ea"/>
              </a:rPr>
              <a:t>xxx  </a:t>
            </a:r>
            <a:r>
              <a:rPr lang="en-US" altLang="zh-CN" sz="1500" dirty="0">
                <a:solidFill>
                  <a:srgbClr val="FF0000"/>
                </a:solidFill>
                <a:sym typeface="+mn-ea"/>
              </a:rPr>
              <a:t>URI</a:t>
            </a:r>
            <a:r>
              <a:rPr lang="zh-CN" altLang="en-US" sz="1500" dirty="0">
                <a:sym typeface="+mn-ea"/>
              </a:rPr>
              <a:t>的形式。</a:t>
            </a:r>
            <a:endParaRPr lang="zh-CN" altLang="en-US" sz="1800" dirty="0">
              <a:sym typeface="+mn-ea"/>
            </a:endParaRPr>
          </a:p>
          <a:p>
            <a:pPr marL="342900" indent="-342900">
              <a:buClr>
                <a:srgbClr val="4472C4"/>
              </a:buClr>
              <a:buFont typeface="Wingdings" panose="05000000000000000000" charset="0"/>
              <a:buChar char=""/>
            </a:pPr>
            <a:r>
              <a:rPr lang="zh-CN" altLang="en-US" sz="1800" dirty="0">
                <a:sym typeface="+mn-ea"/>
              </a:rPr>
              <a:t>URI格式是scheme://authority/path。HDFS的scheme是hdfs，对本地文件系统而言，scheme是file。其中scheme和authority参数都是可选的，如果未加指定，就会使用配置中指定的默认scheme。</a:t>
            </a:r>
            <a:endParaRPr lang="zh-CN" altLang="en-US" sz="1800" dirty="0">
              <a:sym typeface="+mn-ea"/>
            </a:endParaRPr>
          </a:p>
          <a:p>
            <a:pPr marL="342900" indent="-342900">
              <a:buClr>
                <a:srgbClr val="4472C4"/>
              </a:buClr>
              <a:buFont typeface="Wingdings" panose="05000000000000000000" charset="0"/>
              <a:buChar char=""/>
            </a:pPr>
            <a:r>
              <a:rPr lang="zh-CN" altLang="en-US" sz="2000" dirty="0">
                <a:sym typeface="+mn-ea"/>
              </a:rPr>
              <a:t>例如：/parent/child可以表示成hdfs://</a:t>
            </a:r>
            <a:r>
              <a:rPr lang="en-US" altLang="zh-CN" sz="2000" dirty="0">
                <a:sym typeface="+mn-ea"/>
              </a:rPr>
              <a:t>hadoop</a:t>
            </a:r>
            <a:r>
              <a:rPr lang="en-US" altLang="zh-CN" sz="2000" dirty="0">
                <a:sym typeface="+mn-ea"/>
              </a:rPr>
              <a:t>100</a:t>
            </a:r>
            <a:r>
              <a:rPr lang="zh-CN" altLang="en-US" sz="2000" dirty="0">
                <a:sym typeface="+mn-ea"/>
              </a:rPr>
              <a:t>:</a:t>
            </a:r>
            <a:r>
              <a:rPr lang="en-US" altLang="zh-CN" sz="2000" dirty="0">
                <a:sym typeface="+mn-ea"/>
              </a:rPr>
              <a:t>9000</a:t>
            </a:r>
            <a:r>
              <a:rPr lang="zh-CN" altLang="en-US" sz="1800" dirty="0">
                <a:sym typeface="+mn-ea"/>
              </a:rPr>
              <a:t>/parent/child</a:t>
            </a:r>
            <a:endParaRPr lang="zh-CN" altLang="en-US" sz="1800" dirty="0">
              <a:sym typeface="+mn-ea"/>
            </a:endParaRPr>
          </a:p>
          <a:p>
            <a:pPr marL="342900" indent="-342900">
              <a:buClr>
                <a:srgbClr val="4472C4"/>
              </a:buClr>
              <a:buFont typeface="Wingdings" panose="05000000000000000000" charset="0"/>
              <a:buChar char=""/>
            </a:pPr>
            <a:r>
              <a:rPr lang="zh-CN" altLang="en-US" sz="2000" dirty="0">
                <a:sym typeface="+mn-ea"/>
              </a:rPr>
              <a:t>大多数</a:t>
            </a:r>
            <a:r>
              <a:rPr lang="en-US" altLang="zh-CN" sz="2000" dirty="0">
                <a:sym typeface="+mn-ea"/>
              </a:rPr>
              <a:t>hdfs</a:t>
            </a:r>
            <a:r>
              <a:rPr lang="zh-CN" altLang="en-US" sz="2000" dirty="0">
                <a:sym typeface="+mn-ea"/>
              </a:rPr>
              <a:t> Shell的命令和对应的</a:t>
            </a:r>
            <a:r>
              <a:rPr lang="en-US" altLang="zh-CN" sz="2000" dirty="0">
                <a:sym typeface="+mn-ea"/>
              </a:rPr>
              <a:t>Li</a:t>
            </a:r>
            <a:r>
              <a:rPr lang="zh-CN" altLang="en-US" sz="2000" dirty="0">
                <a:sym typeface="+mn-ea"/>
              </a:rPr>
              <a:t>n</a:t>
            </a:r>
            <a:r>
              <a:rPr lang="en-US" altLang="zh-CN" sz="2000" dirty="0">
                <a:sym typeface="+mn-ea"/>
              </a:rPr>
              <a:t>u</a:t>
            </a:r>
            <a:r>
              <a:rPr lang="zh-CN" altLang="en-US" sz="2000" dirty="0">
                <a:sym typeface="+mn-ea"/>
              </a:rPr>
              <a:t>x Shell命令类似。</a:t>
            </a:r>
            <a:endParaRPr lang="zh-CN" altLang="en-US" sz="2000" dirty="0">
              <a:sym typeface="+mn-ea"/>
            </a:endParaRPr>
          </a:p>
        </p:txBody>
      </p:sp>
      <p:pic>
        <p:nvPicPr>
          <p:cNvPr id="4" name="图片 3"/>
          <p:cNvPicPr>
            <a:picLocks noChangeAspect="1"/>
          </p:cNvPicPr>
          <p:nvPr/>
        </p:nvPicPr>
        <p:blipFill>
          <a:blip r:embed="rId1"/>
          <a:stretch>
            <a:fillRect/>
          </a:stretch>
        </p:blipFill>
        <p:spPr>
          <a:xfrm>
            <a:off x="1482725" y="3994785"/>
            <a:ext cx="2733040" cy="2019300"/>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hdfs shell </a:t>
            </a:r>
            <a:r>
              <a:rPr lang="zh-CN" altLang="en-US"/>
              <a:t>常用操作</a:t>
            </a:r>
            <a:endParaRPr lang="zh-CN" altLang="en-US"/>
          </a:p>
        </p:txBody>
      </p:sp>
      <p:sp>
        <p:nvSpPr>
          <p:cNvPr id="3" name="内容占位符 2"/>
          <p:cNvSpPr>
            <a:spLocks noGrp="1"/>
          </p:cNvSpPr>
          <p:nvPr>
            <p:ph idx="1"/>
          </p:nvPr>
        </p:nvSpPr>
        <p:spPr/>
        <p:txBody>
          <a:bodyPr>
            <a:normAutofit fontScale="55000"/>
          </a:bodyPr>
          <a:p>
            <a:pPr marL="0" lvl="0" indent="0" fontAlgn="base">
              <a:lnSpc>
                <a:spcPct val="60000"/>
              </a:lnSpc>
              <a:buNone/>
            </a:pPr>
            <a:r>
              <a:rPr lang="zh-CN" altLang="en-US" dirty="0">
                <a:sym typeface="+mn-ea"/>
              </a:rPr>
              <a:t>调用文件系统(FS)Shell命令应使用 bin/hdfs dfs </a:t>
            </a:r>
            <a:r>
              <a:rPr lang="en-US" altLang="zh-CN" dirty="0">
                <a:sym typeface="+mn-ea"/>
              </a:rPr>
              <a:t>-</a:t>
            </a:r>
            <a:r>
              <a:rPr lang="zh-CN" altLang="en-US" dirty="0">
                <a:sym typeface="+mn-ea"/>
              </a:rPr>
              <a:t>xxx 的形式。 【更多命令解释请见下面备注】</a:t>
            </a:r>
            <a:endParaRPr lang="zh-CN" altLang="en-US" strike="noStrike" noProof="1" dirty="0"/>
          </a:p>
          <a:p>
            <a:pPr marL="0" lvl="0" indent="0" fontAlgn="base">
              <a:lnSpc>
                <a:spcPct val="60000"/>
              </a:lnSpc>
              <a:buNone/>
            </a:pPr>
            <a:r>
              <a:rPr lang="en-US" altLang="zh-CN" dirty="0">
                <a:sym typeface="+mn-ea"/>
              </a:rPr>
              <a:t>	</a:t>
            </a:r>
            <a:r>
              <a:rPr lang="zh-CN" altLang="en-US" dirty="0">
                <a:sym typeface="+mn-ea"/>
              </a:rPr>
              <a:t>-ls	/</a:t>
            </a:r>
            <a:endParaRPr lang="zh-CN" altLang="en-US" strike="noStrike" noProof="1" dirty="0"/>
          </a:p>
          <a:p>
            <a:pPr marL="0" lvl="0" indent="0" fontAlgn="base">
              <a:lnSpc>
                <a:spcPct val="60000"/>
              </a:lnSpc>
              <a:buNone/>
            </a:pPr>
            <a:r>
              <a:rPr lang="zh-CN" altLang="en-US" dirty="0">
                <a:sym typeface="+mn-ea"/>
              </a:rPr>
              <a:t>	</a:t>
            </a:r>
            <a:r>
              <a:rPr lang="en-US" altLang="zh-CN" dirty="0">
                <a:sym typeface="+mn-ea"/>
              </a:rPr>
              <a:t>	</a:t>
            </a:r>
            <a:r>
              <a:rPr lang="zh-CN" altLang="en-US" dirty="0">
                <a:sym typeface="+mn-ea"/>
              </a:rPr>
              <a:t>路径为空，表示显示/user/&lt;currentUser&gt;</a:t>
            </a:r>
            <a:endParaRPr lang="zh-CN" altLang="en-US" strike="noStrike" noProof="1" dirty="0"/>
          </a:p>
          <a:p>
            <a:pPr marL="0" lvl="0" indent="0" fontAlgn="base">
              <a:lnSpc>
                <a:spcPct val="60000"/>
              </a:lnSpc>
              <a:buNone/>
            </a:pPr>
            <a:r>
              <a:rPr lang="zh-CN" altLang="en-US" dirty="0">
                <a:sym typeface="+mn-ea"/>
              </a:rPr>
              <a:t>		-h选项，表示文件大小显示时，使用合适的单位</a:t>
            </a:r>
            <a:endParaRPr lang="zh-CN" altLang="en-US" strike="noStrike" noProof="1" dirty="0"/>
          </a:p>
          <a:p>
            <a:pPr marL="0" lvl="0" indent="0" fontAlgn="base">
              <a:lnSpc>
                <a:spcPct val="60000"/>
              </a:lnSpc>
              <a:buNone/>
            </a:pPr>
            <a:r>
              <a:rPr lang="zh-CN" altLang="en-US" dirty="0">
                <a:sym typeface="+mn-ea"/>
              </a:rPr>
              <a:t>		-R选项，表示递归显示路径的所有内容</a:t>
            </a:r>
            <a:endParaRPr lang="zh-CN" altLang="en-US" strike="noStrike" noProof="1" dirty="0"/>
          </a:p>
          <a:p>
            <a:pPr marL="0" lvl="0" indent="0" fontAlgn="base">
              <a:lnSpc>
                <a:spcPct val="60000"/>
              </a:lnSpc>
              <a:buNone/>
            </a:pPr>
            <a:r>
              <a:rPr lang="zh-CN" altLang="en-US" dirty="0">
                <a:sym typeface="+mn-ea"/>
              </a:rPr>
              <a:t>	-put	localSrc   hdfsdst</a:t>
            </a:r>
            <a:endParaRPr lang="zh-CN" altLang="en-US" strike="noStrike" noProof="1" dirty="0"/>
          </a:p>
          <a:p>
            <a:pPr marL="0" lvl="0" indent="0" fontAlgn="base">
              <a:lnSpc>
                <a:spcPct val="60000"/>
              </a:lnSpc>
              <a:buNone/>
            </a:pPr>
            <a:r>
              <a:rPr lang="zh-CN" altLang="en-US" dirty="0">
                <a:sym typeface="+mn-ea"/>
              </a:rPr>
              <a:t>		从本地上传文件(夹)到hdfs。如果hdfs已经存在同名的文件(夹)，就报错。</a:t>
            </a:r>
            <a:endParaRPr lang="zh-CN" altLang="en-US" strike="noStrike" noProof="1" dirty="0"/>
          </a:p>
          <a:p>
            <a:pPr marL="0" lvl="0" indent="0" fontAlgn="base">
              <a:lnSpc>
                <a:spcPct val="60000"/>
              </a:lnSpc>
              <a:buNone/>
            </a:pPr>
            <a:r>
              <a:rPr lang="zh-CN" altLang="en-US" dirty="0">
                <a:sym typeface="+mn-ea"/>
              </a:rPr>
              <a:t>		-f选项，表示覆盖hdfs的同名文件(夹)</a:t>
            </a:r>
            <a:endParaRPr lang="zh-CN" altLang="en-US" strike="noStrike" noProof="1" dirty="0"/>
          </a:p>
          <a:p>
            <a:pPr marL="0" lvl="0" indent="0" fontAlgn="base">
              <a:lnSpc>
                <a:spcPct val="60000"/>
              </a:lnSpc>
              <a:buNone/>
            </a:pPr>
            <a:r>
              <a:rPr lang="zh-CN" altLang="en-US" dirty="0">
                <a:sym typeface="+mn-ea"/>
              </a:rPr>
              <a:t>	-get	hdfssrc</a:t>
            </a:r>
            <a:r>
              <a:rPr lang="en-US" altLang="zh-CN" dirty="0">
                <a:sym typeface="+mn-ea"/>
              </a:rPr>
              <a:t>	</a:t>
            </a:r>
            <a:r>
              <a:rPr lang="zh-CN" altLang="en-US" dirty="0">
                <a:sym typeface="+mn-ea"/>
              </a:rPr>
              <a:t>localdst</a:t>
            </a:r>
            <a:endParaRPr lang="zh-CN" altLang="en-US" strike="noStrike" noProof="1" dirty="0"/>
          </a:p>
          <a:p>
            <a:pPr marL="0" lvl="0" indent="0" fontAlgn="base">
              <a:lnSpc>
                <a:spcPct val="60000"/>
              </a:lnSpc>
              <a:buNone/>
            </a:pPr>
            <a:r>
              <a:rPr lang="zh-CN" altLang="en-US" dirty="0">
                <a:sym typeface="+mn-ea"/>
              </a:rPr>
              <a:t>		从hdfs下载文件到本地</a:t>
            </a:r>
            <a:endParaRPr lang="zh-CN" altLang="en-US" strike="noStrike" noProof="1" dirty="0"/>
          </a:p>
          <a:p>
            <a:pPr marL="0" lvl="0" indent="0" fontAlgn="base">
              <a:lnSpc>
                <a:spcPct val="60000"/>
              </a:lnSpc>
              <a:buNone/>
            </a:pPr>
            <a:r>
              <a:rPr lang="zh-CN" altLang="en-US" dirty="0">
                <a:sym typeface="+mn-ea"/>
              </a:rPr>
              <a:t>	-mkdir	hdfsdst</a:t>
            </a:r>
            <a:endParaRPr lang="zh-CN" altLang="en-US" strike="noStrike" noProof="1" dirty="0"/>
          </a:p>
          <a:p>
            <a:pPr marL="0" lvl="0" indent="0" fontAlgn="base">
              <a:lnSpc>
                <a:spcPct val="60000"/>
              </a:lnSpc>
              <a:buNone/>
            </a:pPr>
            <a:r>
              <a:rPr lang="zh-CN" altLang="en-US" dirty="0">
                <a:sym typeface="+mn-ea"/>
              </a:rPr>
              <a:t>		创建文件夹</a:t>
            </a:r>
            <a:endParaRPr lang="zh-CN" altLang="en-US" strike="noStrike" noProof="1" dirty="0"/>
          </a:p>
          <a:p>
            <a:pPr marL="0" lvl="0" indent="0" fontAlgn="base">
              <a:lnSpc>
                <a:spcPct val="60000"/>
              </a:lnSpc>
              <a:buNone/>
            </a:pPr>
            <a:r>
              <a:rPr lang="zh-CN" altLang="en-US" dirty="0">
                <a:sym typeface="+mn-ea"/>
              </a:rPr>
              <a:t>		-p选项，表示递归创建文件夹</a:t>
            </a:r>
            <a:endParaRPr lang="zh-CN" altLang="en-US" strike="noStrike" noProof="1" dirty="0"/>
          </a:p>
          <a:p>
            <a:pPr marL="0" lvl="0" indent="0" fontAlgn="base">
              <a:lnSpc>
                <a:spcPct val="60000"/>
              </a:lnSpc>
              <a:buNone/>
            </a:pPr>
            <a:r>
              <a:rPr lang="zh-CN" altLang="en-US" dirty="0">
                <a:sym typeface="+mn-ea"/>
              </a:rPr>
              <a:t>	-cp	hdfssrc	hdfsdst	</a:t>
            </a:r>
            <a:endParaRPr lang="zh-CN" altLang="en-US" strike="noStrike" noProof="1" dirty="0"/>
          </a:p>
          <a:p>
            <a:pPr marL="0" lvl="0" indent="0" fontAlgn="base">
              <a:lnSpc>
                <a:spcPct val="60000"/>
              </a:lnSpc>
              <a:buNone/>
            </a:pPr>
            <a:r>
              <a:rPr lang="zh-CN" altLang="en-US" dirty="0">
                <a:sym typeface="+mn-ea"/>
              </a:rPr>
              <a:t>		在hdfs中复制</a:t>
            </a:r>
            <a:endParaRPr lang="zh-CN" altLang="en-US" strike="noStrike" noProof="1" dirty="0"/>
          </a:p>
          <a:p>
            <a:pPr marL="0" lvl="0" indent="0" fontAlgn="base">
              <a:lnSpc>
                <a:spcPct val="60000"/>
              </a:lnSpc>
              <a:buNone/>
            </a:pPr>
            <a:r>
              <a:rPr lang="zh-CN" altLang="en-US" dirty="0">
                <a:sym typeface="+mn-ea"/>
              </a:rPr>
              <a:t>	-help	cmd</a:t>
            </a:r>
            <a:endParaRPr lang="zh-CN" altLang="en-US" strike="noStrike" noProof="1" dirty="0"/>
          </a:p>
          <a:p>
            <a:pPr marL="0" lvl="0" indent="0" fontAlgn="base">
              <a:lnSpc>
                <a:spcPct val="60000"/>
              </a:lnSpc>
              <a:buNone/>
            </a:pPr>
            <a:r>
              <a:rPr lang="zh-CN" altLang="en-US" dirty="0">
                <a:sym typeface="+mn-ea"/>
              </a:rPr>
              <a:t>		显示命令的帮助</a:t>
            </a:r>
            <a:endParaRPr lang="zh-CN" altLang="en-US" strike="noStrike" noProof="1" dirty="0"/>
          </a:p>
          <a:p>
            <a:pPr marL="0" lvl="0" indent="0">
              <a:lnSpc>
                <a:spcPct val="60000"/>
              </a:lnSpc>
              <a:buNone/>
            </a:pP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文本框 9"/>
          <p:cNvSpPr txBox="1">
            <a:spLocks noChangeArrowheads="1"/>
          </p:cNvSpPr>
          <p:nvPr/>
        </p:nvSpPr>
        <p:spPr bwMode="auto">
          <a:xfrm>
            <a:off x="5762625" y="2789238"/>
            <a:ext cx="241617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FontTx/>
              <a:buNone/>
            </a:pPr>
            <a:r>
              <a:rPr lang="en-US" altLang="zh-CN" sz="3600" b="1" dirty="0">
                <a:solidFill>
                  <a:srgbClr val="FFFFFF"/>
                </a:solidFill>
                <a:latin typeface="Arial" panose="020B0604020202020204" pitchFamily="34" charset="0"/>
                <a:ea typeface="微软雅黑" panose="020B0503020204020204" charset="-122"/>
                <a:sym typeface="Arial" panose="020B0604020202020204" pitchFamily="34" charset="0"/>
              </a:rPr>
              <a:t>Part  02</a:t>
            </a:r>
            <a:endParaRPr lang="zh-CN" altLang="en-US" sz="3600" b="1" dirty="0">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32" name="TextBox 50"/>
          <p:cNvSpPr txBox="1">
            <a:spLocks noChangeArrowheads="1"/>
          </p:cNvSpPr>
          <p:nvPr/>
        </p:nvSpPr>
        <p:spPr bwMode="auto">
          <a:xfrm>
            <a:off x="4321175" y="3465513"/>
            <a:ext cx="282702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pPr>
            <a:r>
              <a:rPr lang="en-US" altLang="zh-CN" sz="3200" b="1" dirty="0">
                <a:solidFill>
                  <a:schemeClr val="bg1"/>
                </a:solidFill>
                <a:latin typeface="微软雅黑" panose="020B0503020204020204" charset="-122"/>
                <a:ea typeface="微软雅黑" panose="020B0503020204020204" charset="-122"/>
              </a:rPr>
              <a:t>hdfs </a:t>
            </a:r>
            <a:r>
              <a:rPr lang="zh-CN" altLang="en-US" sz="3200" b="1" dirty="0">
                <a:solidFill>
                  <a:schemeClr val="bg1"/>
                </a:solidFill>
                <a:latin typeface="微软雅黑" panose="020B0503020204020204" charset="-122"/>
                <a:ea typeface="微软雅黑" panose="020B0503020204020204" charset="-122"/>
              </a:rPr>
              <a:t>体系结构</a:t>
            </a:r>
            <a:endParaRPr lang="zh-CN" altLang="en-US" sz="3200" b="1" dirty="0">
              <a:solidFill>
                <a:schemeClr val="bg1"/>
              </a:solidFill>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hdfs</a:t>
            </a:r>
            <a:r>
              <a:rPr lang="zh-CN" altLang="en-US"/>
              <a:t>体系结构</a:t>
            </a:r>
            <a:endParaRPr lang="zh-CN" altLang="en-US"/>
          </a:p>
        </p:txBody>
      </p:sp>
      <p:pic>
        <p:nvPicPr>
          <p:cNvPr id="14339" name="图片 15363"/>
          <p:cNvPicPr>
            <a:picLocks noChangeAspect="1"/>
          </p:cNvPicPr>
          <p:nvPr>
            <p:ph idx="1"/>
          </p:nvPr>
        </p:nvPicPr>
        <p:blipFill>
          <a:blip r:embed="rId1"/>
          <a:stretch>
            <a:fillRect/>
          </a:stretch>
        </p:blipFill>
        <p:spPr>
          <a:xfrm>
            <a:off x="2533015" y="1825625"/>
            <a:ext cx="7125335" cy="4351655"/>
          </a:xfrm>
          <a:prstGeom prst="rect">
            <a:avLst/>
          </a:prstGeom>
          <a:noFill/>
          <a:ln w="9525">
            <a:noFill/>
          </a:ln>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使用客户端机器操作集群</a:t>
            </a:r>
            <a:endParaRPr lang="zh-CN" altLang="en-US"/>
          </a:p>
        </p:txBody>
      </p:sp>
      <p:pic>
        <p:nvPicPr>
          <p:cNvPr id="4" name="内容占位符 3"/>
          <p:cNvPicPr>
            <a:picLocks noChangeAspect="1"/>
          </p:cNvPicPr>
          <p:nvPr>
            <p:ph idx="1"/>
          </p:nvPr>
        </p:nvPicPr>
        <p:blipFill>
          <a:blip r:embed="rId1"/>
          <a:stretch>
            <a:fillRect/>
          </a:stretch>
        </p:blipFill>
        <p:spPr>
          <a:xfrm>
            <a:off x="1561465" y="1761490"/>
            <a:ext cx="6734175" cy="4171950"/>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3651"/>
</p:tagLst>
</file>

<file path=ppt/tags/tag10.xml><?xml version="1.0" encoding="utf-8"?>
<p:tagLst xmlns:p="http://schemas.openxmlformats.org/presentationml/2006/main">
  <p:tag name="KSO_WM_TEMPLATE_CATEGORY" val="basetag"/>
  <p:tag name="KSO_WM_TEMPLATE_INDEX" val="20163651"/>
  <p:tag name="KSO_WM_TAG_VERSION" val="1.0"/>
  <p:tag name="KSO_WM_SLIDE_ID" val="basetag20163651_7"/>
  <p:tag name="KSO_WM_SLIDE_INDEX" val="7"/>
  <p:tag name="KSO_WM_SLIDE_ITEM_CNT" val="0"/>
  <p:tag name="KSO_WM_SLIDE_TYPE" val="sectionTitle"/>
  <p:tag name="KSO_WM_BEAUTIFY_FLAG" val="#wm#"/>
</p:tagLst>
</file>

<file path=ppt/tags/tag11.xml><?xml version="1.0" encoding="utf-8"?>
<p:tagLst xmlns:p="http://schemas.openxmlformats.org/presentationml/2006/main">
  <p:tag name="KSO_WM_BEAUTIFY_FLAG" val="#wm#"/>
  <p:tag name="KSO_WM_TEMPLATE_CATEGORY" val="basetag"/>
  <p:tag name="KSO_WM_TEMPLATE_INDEX" val="20163651"/>
</p:tagLst>
</file>

<file path=ppt/tags/tag12.xml><?xml version="1.0" encoding="utf-8"?>
<p:tagLst xmlns:p="http://schemas.openxmlformats.org/presentationml/2006/main">
  <p:tag name="KSO_WM_BEAUTIFY_FLAG" val="#wm#"/>
  <p:tag name="KSO_WM_TEMPLATE_CATEGORY" val="basetag"/>
  <p:tag name="KSO_WM_TEMPLATE_INDEX" val="20163651"/>
</p:tagLst>
</file>

<file path=ppt/tags/tag13.xml><?xml version="1.0" encoding="utf-8"?>
<p:tagLst xmlns:p="http://schemas.openxmlformats.org/presentationml/2006/main">
  <p:tag name="KSO_WM_BEAUTIFY_FLAG" val="#wm#"/>
  <p:tag name="KSO_WM_TEMPLATE_CATEGORY" val="basetag"/>
  <p:tag name="KSO_WM_TEMPLATE_INDEX" val="20163651"/>
</p:tagLst>
</file>

<file path=ppt/tags/tag14.xml><?xml version="1.0" encoding="utf-8"?>
<p:tagLst xmlns:p="http://schemas.openxmlformats.org/presentationml/2006/main">
  <p:tag name="KSO_WM_BEAUTIFY_FLAG" val="#wm#"/>
  <p:tag name="KSO_WM_TEMPLATE_CATEGORY" val="basetag"/>
  <p:tag name="KSO_WM_TEMPLATE_INDEX" val="20163651"/>
</p:tagLst>
</file>

<file path=ppt/tags/tag15.xml><?xml version="1.0" encoding="utf-8"?>
<p:tagLst xmlns:p="http://schemas.openxmlformats.org/presentationml/2006/main">
  <p:tag name="KSO_WM_BEAUTIFY_FLAG" val="#wm#"/>
  <p:tag name="KSO_WM_TEMPLATE_CATEGORY" val="basetag"/>
  <p:tag name="KSO_WM_TEMPLATE_INDEX" val="20163651"/>
</p:tagLst>
</file>

<file path=ppt/tags/tag16.xml><?xml version="1.0" encoding="utf-8"?>
<p:tagLst xmlns:p="http://schemas.openxmlformats.org/presentationml/2006/main">
  <p:tag name="KSO_WM_BEAUTIFY_FLAG" val="#wm#"/>
  <p:tag name="KSO_WM_TEMPLATE_CATEGORY" val="basetag"/>
  <p:tag name="KSO_WM_TEMPLATE_INDEX" val="20163651"/>
</p:tagLst>
</file>

<file path=ppt/tags/tag17.xml><?xml version="1.0" encoding="utf-8"?>
<p:tagLst xmlns:p="http://schemas.openxmlformats.org/presentationml/2006/main">
  <p:tag name="KSO_WM_BEAUTIFY_FLAG" val="#wm#"/>
  <p:tag name="KSO_WM_TEMPLATE_CATEGORY" val="basetag"/>
  <p:tag name="KSO_WM_TEMPLATE_INDEX" val="20163651"/>
</p:tagLst>
</file>

<file path=ppt/tags/tag18.xml><?xml version="1.0" encoding="utf-8"?>
<p:tagLst xmlns:p="http://schemas.openxmlformats.org/presentationml/2006/main">
  <p:tag name="KSO_WM_BEAUTIFY_FLAG" val="#wm#"/>
  <p:tag name="KSO_WM_TEMPLATE_CATEGORY" val="basetag"/>
  <p:tag name="KSO_WM_TEMPLATE_INDEX" val="20163651"/>
</p:tagLst>
</file>

<file path=ppt/tags/tag19.xml><?xml version="1.0" encoding="utf-8"?>
<p:tagLst xmlns:p="http://schemas.openxmlformats.org/presentationml/2006/main">
  <p:tag name="KSO_WM_BEAUTIFY_FLAG" val="#wm#"/>
  <p:tag name="KSO_WM_TEMPLATE_CATEGORY" val="basetag"/>
  <p:tag name="KSO_WM_TEMPLATE_INDEX" val="20163651"/>
</p:tagLst>
</file>

<file path=ppt/tags/tag2.xml><?xml version="1.0" encoding="utf-8"?>
<p:tagLst xmlns:p="http://schemas.openxmlformats.org/presentationml/2006/main">
  <p:tag name="KSO_WM_TAG_VERSION" val="1.0"/>
  <p:tag name="KSO_WM_TEMPLATE_CATEGORY" val="basetag"/>
  <p:tag name="KSO_WM_TEMPLATE_INDEX" val="20163651"/>
</p:tagLst>
</file>

<file path=ppt/tags/tag20.xml><?xml version="1.0" encoding="utf-8"?>
<p:tagLst xmlns:p="http://schemas.openxmlformats.org/presentationml/2006/main">
  <p:tag name="KSO_WM_TEMPLATE_CATEGORY" val="basetag"/>
  <p:tag name="KSO_WM_TEMPLATE_INDEX" val="20163651"/>
  <p:tag name="KSO_WM_TAG_VERSION" val="1.0"/>
  <p:tag name="KSO_WM_SLIDE_ID" val="basetag20163651_7"/>
  <p:tag name="KSO_WM_SLIDE_INDEX" val="7"/>
  <p:tag name="KSO_WM_SLIDE_ITEM_CNT" val="0"/>
  <p:tag name="KSO_WM_SLIDE_TYPE" val="sectionTitle"/>
  <p:tag name="KSO_WM_BEAUTIFY_FLAG" val="#wm#"/>
</p:tagLst>
</file>

<file path=ppt/tags/tag21.xml><?xml version="1.0" encoding="utf-8"?>
<p:tagLst xmlns:p="http://schemas.openxmlformats.org/presentationml/2006/main">
  <p:tag name="KSO_WM_BEAUTIFY_FLAG" val="#wm#"/>
  <p:tag name="KSO_WM_TEMPLATE_CATEGORY" val="basetag"/>
  <p:tag name="KSO_WM_TEMPLATE_INDEX" val="20163651"/>
</p:tagLst>
</file>

<file path=ppt/tags/tag22.xml><?xml version="1.0" encoding="utf-8"?>
<p:tagLst xmlns:p="http://schemas.openxmlformats.org/presentationml/2006/main">
  <p:tag name="KSO_WM_BEAUTIFY_FLAG" val="#wm#"/>
  <p:tag name="KSO_WM_TEMPLATE_CATEGORY" val="basetag"/>
  <p:tag name="KSO_WM_TEMPLATE_INDEX" val="20163651"/>
</p:tagLst>
</file>

<file path=ppt/tags/tag23.xml><?xml version="1.0" encoding="utf-8"?>
<p:tagLst xmlns:p="http://schemas.openxmlformats.org/presentationml/2006/main">
  <p:tag name="KSO_WM_TEMPLATE_CATEGORY" val="basetag"/>
  <p:tag name="KSO_WM_TEMPLATE_INDEX" val="20163651"/>
  <p:tag name="KSO_WM_TAG_VERSION" val="1.0"/>
  <p:tag name="KSO_WM_SLIDE_ID" val="basetag20163651_7"/>
  <p:tag name="KSO_WM_SLIDE_INDEX" val="7"/>
  <p:tag name="KSO_WM_SLIDE_ITEM_CNT" val="0"/>
  <p:tag name="KSO_WM_SLIDE_TYPE" val="sectionTitle"/>
  <p:tag name="KSO_WM_BEAUTIFY_FLAG" val="#wm#"/>
</p:tagLst>
</file>

<file path=ppt/tags/tag24.xml><?xml version="1.0" encoding="utf-8"?>
<p:tagLst xmlns:p="http://schemas.openxmlformats.org/presentationml/2006/main">
  <p:tag name="KSO_WM_BEAUTIFY_FLAG" val="#wm#"/>
  <p:tag name="KSO_WM_TEMPLATE_CATEGORY" val="basetag"/>
  <p:tag name="KSO_WM_TEMPLATE_INDEX" val="20163651"/>
</p:tagLst>
</file>

<file path=ppt/tags/tag25.xml><?xml version="1.0" encoding="utf-8"?>
<p:tagLst xmlns:p="http://schemas.openxmlformats.org/presentationml/2006/main">
  <p:tag name="KSO_WM_BEAUTIFY_FLAG" val="#wm#"/>
  <p:tag name="KSO_WM_TEMPLATE_CATEGORY" val="basetag"/>
  <p:tag name="KSO_WM_TEMPLATE_INDEX" val="20163651"/>
</p:tagLst>
</file>

<file path=ppt/tags/tag26.xml><?xml version="1.0" encoding="utf-8"?>
<p:tagLst xmlns:p="http://schemas.openxmlformats.org/presentationml/2006/main">
  <p:tag name="KSO_WM_BEAUTIFY_FLAG" val="#wm#"/>
  <p:tag name="KSO_WM_TEMPLATE_CATEGORY" val="basetag"/>
  <p:tag name="KSO_WM_TEMPLATE_INDEX" val="20163651"/>
</p:tagLst>
</file>

<file path=ppt/tags/tag27.xml><?xml version="1.0" encoding="utf-8"?>
<p:tagLst xmlns:p="http://schemas.openxmlformats.org/presentationml/2006/main">
  <p:tag name="KSO_WM_BEAUTIFY_FLAG" val="#wm#"/>
  <p:tag name="KSO_WM_TEMPLATE_CATEGORY" val="basetag"/>
  <p:tag name="KSO_WM_TEMPLATE_INDEX" val="20163651"/>
</p:tagLst>
</file>

<file path=ppt/tags/tag28.xml><?xml version="1.0" encoding="utf-8"?>
<p:tagLst xmlns:p="http://schemas.openxmlformats.org/presentationml/2006/main">
  <p:tag name="KSO_WM_TEMPLATE_CATEGORY" val="basetag"/>
  <p:tag name="KSO_WM_TEMPLATE_INDEX" val="20163651"/>
  <p:tag name="KSO_WM_TAG_VERSION" val="1.0"/>
  <p:tag name="KSO_WM_SLIDE_ID" val="basetag20163651_7"/>
  <p:tag name="KSO_WM_SLIDE_INDEX" val="7"/>
  <p:tag name="KSO_WM_SLIDE_ITEM_CNT" val="0"/>
  <p:tag name="KSO_WM_SLIDE_TYPE" val="sectionTitle"/>
  <p:tag name="KSO_WM_BEAUTIFY_FLAG" val="#wm#"/>
</p:tagLst>
</file>

<file path=ppt/tags/tag29.xml><?xml version="1.0" encoding="utf-8"?>
<p:tagLst xmlns:p="http://schemas.openxmlformats.org/presentationml/2006/main">
  <p:tag name="KSO_WM_BEAUTIFY_FLAG" val="#wm#"/>
  <p:tag name="KSO_WM_TEMPLATE_CATEGORY" val="basetag"/>
  <p:tag name="KSO_WM_TEMPLATE_INDEX" val="20163651"/>
</p:tagLst>
</file>

<file path=ppt/tags/tag3.xml><?xml version="1.0" encoding="utf-8"?>
<p:tagLst xmlns:p="http://schemas.openxmlformats.org/presentationml/2006/main">
  <p:tag name="KSO_WM_TEMPLATE_CATEGORY" val="basetag"/>
  <p:tag name="KSO_WM_TEMPLATE_INDEX" val="20163651"/>
  <p:tag name="KSO_WM_TAG_VERSION" val="1.0"/>
  <p:tag name="KSO_WM_BEAUTIFY_FLAG" val="#wm#"/>
  <p:tag name="KSO_WM_TEMPLATE_THUMBS_INDEX" val="1、5、6、7、9、11、19、23、27、29、34"/>
</p:tagLst>
</file>

<file path=ppt/tags/tag30.xml><?xml version="1.0" encoding="utf-8"?>
<p:tagLst xmlns:p="http://schemas.openxmlformats.org/presentationml/2006/main">
  <p:tag name="KSO_WM_TEMPLATE_CATEGORY" val="basetag"/>
  <p:tag name="KSO_WM_TEMPLATE_INDEX" val="20163651"/>
  <p:tag name="KSO_WM_TAG_VERSION" val="1.0"/>
  <p:tag name="KSO_WM_SLIDE_ID" val="basetag20163651_7"/>
  <p:tag name="KSO_WM_SLIDE_INDEX" val="7"/>
  <p:tag name="KSO_WM_SLIDE_ITEM_CNT" val="0"/>
  <p:tag name="KSO_WM_SLIDE_TYPE" val="sectionTitle"/>
  <p:tag name="KSO_WM_BEAUTIFY_FLAG" val="#wm#"/>
</p:tagLst>
</file>

<file path=ppt/tags/tag31.xml><?xml version="1.0" encoding="utf-8"?>
<p:tagLst xmlns:p="http://schemas.openxmlformats.org/presentationml/2006/main">
  <p:tag name="KSO_WM_BEAUTIFY_FLAG" val="#wm#"/>
  <p:tag name="KSO_WM_TEMPLATE_CATEGORY" val="basetag"/>
  <p:tag name="KSO_WM_TEMPLATE_INDEX" val="20163651"/>
</p:tagLst>
</file>

<file path=ppt/tags/tag32.xml><?xml version="1.0" encoding="utf-8"?>
<p:tagLst xmlns:p="http://schemas.openxmlformats.org/presentationml/2006/main">
  <p:tag name="KSO_WM_TEMPLATE_CATEGORY" val="basetag"/>
  <p:tag name="KSO_WM_TEMPLATE_INDEX" val="20163651"/>
  <p:tag name="KSO_WM_TAG_VERSION" val="1.0"/>
  <p:tag name="KSO_WM_SLIDE_ID" val="basetag20163651_34"/>
  <p:tag name="KSO_WM_SLIDE_INDEX" val="34"/>
  <p:tag name="KSO_WM_SLIDE_ITEM_CNT" val="0"/>
  <p:tag name="KSO_WM_SLIDE_TYPE" val="endPage"/>
  <p:tag name="KSO_WM_BEAUTIFY_FLAG" val="#wm#"/>
</p:tagLst>
</file>

<file path=ppt/tags/tag4.xml><?xml version="1.0" encoding="utf-8"?>
<p:tagLst xmlns:p="http://schemas.openxmlformats.org/presentationml/2006/main">
  <p:tag name="KSO_WM_TEMPLATE_CATEGORY" val="basetag"/>
  <p:tag name="KSO_WM_TEMPLATE_INDEX" val="20163651"/>
  <p:tag name="KSO_WM_TAG_VERSION" val="1.0"/>
  <p:tag name="KSO_WM_SLIDE_ID" val="basetag20163651_1"/>
  <p:tag name="KSO_WM_SLIDE_INDEX" val="1"/>
  <p:tag name="KSO_WM_SLIDE_ITEM_CNT" val="0"/>
  <p:tag name="KSO_WM_SLIDE_TYPE" val="title"/>
  <p:tag name="KSO_WM_BEAUTIFY_FLAG" val="#wm#"/>
  <p:tag name="KSO_WM_TEMPLATE_THUMBS_INDEX" val="1、5、6、7、9、11、19、23、27、29、34"/>
</p:tagLst>
</file>

<file path=ppt/tags/tag5.xml><?xml version="1.0" encoding="utf-8"?>
<p:tagLst xmlns:p="http://schemas.openxmlformats.org/presentationml/2006/main">
  <p:tag name="KSO_WM_BEAUTIFY_FLAG" val="#wm#"/>
  <p:tag name="KSO_WM_TEMPLATE_CATEGORY" val="basetag"/>
  <p:tag name="KSO_WM_TEMPLATE_INDEX" val="20163651"/>
</p:tagLst>
</file>

<file path=ppt/tags/tag6.xml><?xml version="1.0" encoding="utf-8"?>
<p:tagLst xmlns:p="http://schemas.openxmlformats.org/presentationml/2006/main">
  <p:tag name="KSO_WM_BEAUTIFY_FLAG" val="#wm#"/>
  <p:tag name="KSO_WM_TEMPLATE_CATEGORY" val="basetag"/>
  <p:tag name="KSO_WM_TEMPLATE_INDEX" val="20163651"/>
</p:tagLst>
</file>

<file path=ppt/tags/tag7.xml><?xml version="1.0" encoding="utf-8"?>
<p:tagLst xmlns:p="http://schemas.openxmlformats.org/presentationml/2006/main">
  <p:tag name="KSO_WM_TEMPLATE_CATEGORY" val="basetag"/>
  <p:tag name="KSO_WM_TEMPLATE_INDEX" val="20163651"/>
  <p:tag name="KSO_WM_TAG_VERSION" val="1.0"/>
  <p:tag name="KSO_WM_SLIDE_ID" val="basetag20163651_7"/>
  <p:tag name="KSO_WM_SLIDE_INDEX" val="7"/>
  <p:tag name="KSO_WM_SLIDE_ITEM_CNT" val="0"/>
  <p:tag name="KSO_WM_SLIDE_TYPE" val="sectionTitle"/>
  <p:tag name="KSO_WM_BEAUTIFY_FLAG" val="#wm#"/>
</p:tagLst>
</file>

<file path=ppt/tags/tag8.xml><?xml version="1.0" encoding="utf-8"?>
<p:tagLst xmlns:p="http://schemas.openxmlformats.org/presentationml/2006/main">
  <p:tag name="KSO_WM_BEAUTIFY_FLAG" val="#wm#"/>
  <p:tag name="KSO_WM_TEMPLATE_CATEGORY" val="basetag"/>
  <p:tag name="KSO_WM_TEMPLATE_INDEX" val="20163651"/>
</p:tagLst>
</file>

<file path=ppt/tags/tag9.xml><?xml version="1.0" encoding="utf-8"?>
<p:tagLst xmlns:p="http://schemas.openxmlformats.org/presentationml/2006/main">
  <p:tag name="KSO_WM_BEAUTIFY_FLAG" val="#wm#"/>
  <p:tag name="KSO_WM_TEMPLATE_CATEGORY" val="basetag"/>
  <p:tag name="KSO_WM_TEMPLATE_INDEX" val="20163651"/>
</p:tagLst>
</file>

<file path=ppt/theme/theme1.xml><?xml version="1.0" encoding="utf-8"?>
<a:theme xmlns:a="http://schemas.openxmlformats.org/drawingml/2006/main" name="徐葳">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5022</Words>
  <Application>WPS 演示</Application>
  <PresentationFormat>宽屏</PresentationFormat>
  <Paragraphs>191</Paragraphs>
  <Slides>29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Arial</vt:lpstr>
      <vt:lpstr>宋体</vt:lpstr>
      <vt:lpstr>Wingdings</vt:lpstr>
      <vt:lpstr>Wingdings</vt:lpstr>
      <vt:lpstr>Calibri</vt:lpstr>
      <vt:lpstr>微软雅黑</vt:lpstr>
      <vt:lpstr>Arial Unicode MS</vt:lpstr>
      <vt:lpstr>Times New Roman</vt:lpstr>
      <vt:lpstr>PMingLiU</vt:lpstr>
      <vt:lpstr>黑体</vt:lpstr>
      <vt:lpstr>徐葳</vt:lpstr>
      <vt:lpstr>hadoop课程(v2.7.5)</vt:lpstr>
      <vt:lpstr>课程目录</vt:lpstr>
      <vt:lpstr>hdfs(Hadoop Distributed File System)</vt:lpstr>
      <vt:lpstr>PowerPoint 演示文稿</vt:lpstr>
      <vt:lpstr>hdfs shell介绍</vt:lpstr>
      <vt:lpstr>hdfs shell 常用操作</vt:lpstr>
      <vt:lpstr>PowerPoint 演示文稿</vt:lpstr>
      <vt:lpstr>hdfs体系结构</vt:lpstr>
      <vt:lpstr>使用客户端机器操作集群</vt:lpstr>
      <vt:lpstr>NameNode</vt:lpstr>
      <vt:lpstr>NameNode文件内容查看</vt:lpstr>
      <vt:lpstr>SecondaryNameNode</vt:lpstr>
      <vt:lpstr>DataNode</vt:lpstr>
      <vt:lpstr>文件块(block)</vt:lpstr>
      <vt:lpstr>总结：</vt:lpstr>
      <vt:lpstr>Client读取多副本文件过程</vt:lpstr>
      <vt:lpstr>PowerPoint 演示文稿</vt:lpstr>
      <vt:lpstr>FileSysterm</vt:lpstr>
      <vt:lpstr>FileSysterm操作hdfs代码演示-1</vt:lpstr>
      <vt:lpstr>PowerPoint 演示文稿</vt:lpstr>
      <vt:lpstr>数据存储-&gt;读文件</vt:lpstr>
      <vt:lpstr>读文件流程分析</vt:lpstr>
      <vt:lpstr>数据存储：写文件</vt:lpstr>
      <vt:lpstr>写文件流程分析</vt:lpstr>
      <vt:lpstr>PowerPoint 演示文稿</vt:lpstr>
      <vt:lpstr>HDFS 的Trash回收站</vt:lpstr>
      <vt:lpstr>PowerPoint 演示文稿</vt:lpstr>
      <vt:lpstr>hdfs常见问题</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徐葳</cp:lastModifiedBy>
  <cp:revision>249</cp:revision>
  <dcterms:created xsi:type="dcterms:W3CDTF">2015-05-05T08:02:00Z</dcterms:created>
  <dcterms:modified xsi:type="dcterms:W3CDTF">2018-09-15T10:56:10Z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ies>
</file>